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5"/>
  </p:notesMasterIdLst>
  <p:sldIdLst>
    <p:sldId id="274" r:id="rId3"/>
    <p:sldId id="267" r:id="rId4"/>
    <p:sldId id="268" r:id="rId5"/>
    <p:sldId id="266" r:id="rId6"/>
    <p:sldId id="264" r:id="rId7"/>
    <p:sldId id="258" r:id="rId8"/>
    <p:sldId id="269" r:id="rId9"/>
    <p:sldId id="265" r:id="rId10"/>
    <p:sldId id="261" r:id="rId11"/>
    <p:sldId id="270" r:id="rId12"/>
    <p:sldId id="271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8" autoAdjust="0"/>
  </p:normalViewPr>
  <p:slideViewPr>
    <p:cSldViewPr>
      <p:cViewPr>
        <p:scale>
          <a:sx n="117" d="100"/>
          <a:sy n="117" d="100"/>
        </p:scale>
        <p:origin x="-14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Downloads\&#1056;&#1080;&#1089;.%203X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902659574468086"/>
          <c:y val="3.3641233103855403E-2"/>
          <c:w val="0.80649615839243494"/>
          <c:h val="0.729226307189542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'[Рис. 3X.xlsx]Лист1'!$B$3</c:f>
              <c:strCache>
                <c:ptCount val="1"/>
                <c:pt idx="0">
                  <c:v>F CO2</c:v>
                </c:pt>
              </c:strCache>
            </c:strRef>
          </c:tx>
          <c:invertIfNegative val="0"/>
          <c:cat>
            <c:strRef>
              <c:f>'[Рис. 3X.xlsx]Лист1'!$A$11:$A$16</c:f>
              <c:strCache>
                <c:ptCount val="6"/>
                <c:pt idx="0">
                  <c:v>&lt;10</c:v>
                </c:pt>
                <c:pt idx="1">
                  <c:v>10 - 10²</c:v>
                </c:pt>
                <c:pt idx="2">
                  <c:v>10² - 10³</c:v>
                </c:pt>
                <c:pt idx="3">
                  <c:v>10³ - 10⁴</c:v>
                </c:pt>
                <c:pt idx="4">
                  <c:v>10⁴ - 10⁵</c:v>
                </c:pt>
                <c:pt idx="5">
                  <c:v>&gt;10⁵</c:v>
                </c:pt>
              </c:strCache>
            </c:strRef>
          </c:cat>
          <c:val>
            <c:numRef>
              <c:f>'[Рис. 3X.xlsx]Лист1'!$B$11:$B$16</c:f>
              <c:numCache>
                <c:formatCode>0.0</c:formatCode>
                <c:ptCount val="6"/>
                <c:pt idx="0">
                  <c:v>0.70532919204664757</c:v>
                </c:pt>
                <c:pt idx="1">
                  <c:v>4.3878115392191619</c:v>
                </c:pt>
                <c:pt idx="2">
                  <c:v>4.410316610304907</c:v>
                </c:pt>
                <c:pt idx="3">
                  <c:v>9.429333413490772</c:v>
                </c:pt>
                <c:pt idx="4">
                  <c:v>27.663904341347177</c:v>
                </c:pt>
                <c:pt idx="5">
                  <c:v>53.403304903591334</c:v>
                </c:pt>
              </c:numCache>
            </c:numRef>
          </c:val>
        </c:ser>
        <c:ser>
          <c:idx val="1"/>
          <c:order val="1"/>
          <c:tx>
            <c:strRef>
              <c:f>'[Рис. 3X.xlsx]Лист1'!$C$3</c:f>
              <c:strCache>
                <c:ptCount val="1"/>
                <c:pt idx="0">
                  <c:v>F CH4</c:v>
                </c:pt>
              </c:strCache>
            </c:strRef>
          </c:tx>
          <c:invertIfNegative val="0"/>
          <c:cat>
            <c:strRef>
              <c:f>'[Рис. 3X.xlsx]Лист1'!$A$11:$A$16</c:f>
              <c:strCache>
                <c:ptCount val="6"/>
                <c:pt idx="0">
                  <c:v>&lt;10</c:v>
                </c:pt>
                <c:pt idx="1">
                  <c:v>10 - 10²</c:v>
                </c:pt>
                <c:pt idx="2">
                  <c:v>10² - 10³</c:v>
                </c:pt>
                <c:pt idx="3">
                  <c:v>10³ - 10⁴</c:v>
                </c:pt>
                <c:pt idx="4">
                  <c:v>10⁴ - 10⁵</c:v>
                </c:pt>
                <c:pt idx="5">
                  <c:v>&gt;10⁵</c:v>
                </c:pt>
              </c:strCache>
            </c:strRef>
          </c:cat>
          <c:val>
            <c:numRef>
              <c:f>'[Рис. 3X.xlsx]Лист1'!$C$11:$C$16</c:f>
              <c:numCache>
                <c:formatCode>0.0</c:formatCode>
                <c:ptCount val="6"/>
                <c:pt idx="0">
                  <c:v>0.32289888687762741</c:v>
                </c:pt>
                <c:pt idx="1">
                  <c:v>14.392977780796176</c:v>
                </c:pt>
                <c:pt idx="2">
                  <c:v>19.3789755080536</c:v>
                </c:pt>
                <c:pt idx="3">
                  <c:v>13.244861262872398</c:v>
                </c:pt>
                <c:pt idx="4">
                  <c:v>20.311543662599124</c:v>
                </c:pt>
                <c:pt idx="5">
                  <c:v>32.348742898801078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1833088"/>
        <c:axId val="221716480"/>
      </c:barChart>
      <c:catAx>
        <c:axId val="221833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100">
                    <a:latin typeface="+mj-lt"/>
                  </a:defRPr>
                </a:pPr>
                <a:r>
                  <a:rPr lang="ru-RU" sz="1100">
                    <a:latin typeface="+mj-lt"/>
                  </a:rPr>
                  <a:t>Диапазон размеров озер, м</a:t>
                </a:r>
                <a:r>
                  <a:rPr lang="ru-RU" sz="1100" baseline="30000">
                    <a:latin typeface="+mj-lt"/>
                  </a:rPr>
                  <a:t>2</a:t>
                </a:r>
              </a:p>
            </c:rich>
          </c:tx>
          <c:layout>
            <c:manualLayout>
              <c:xMode val="edge"/>
              <c:yMode val="edge"/>
              <c:x val="0.27832716115964956"/>
              <c:y val="0.91749733047426407"/>
            </c:manualLayout>
          </c:layout>
          <c:overlay val="0"/>
        </c:title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b="1">
                <a:latin typeface="+mj-lt"/>
              </a:defRPr>
            </a:pPr>
            <a:endParaRPr lang="ru-RU"/>
          </a:p>
        </c:txPr>
        <c:crossAx val="221716480"/>
        <c:crosses val="autoZero"/>
        <c:auto val="1"/>
        <c:lblAlgn val="ctr"/>
        <c:lblOffset val="100"/>
        <c:noMultiLvlLbl val="0"/>
      </c:catAx>
      <c:valAx>
        <c:axId val="22171648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100">
                    <a:latin typeface="+mj-lt"/>
                  </a:defRPr>
                </a:pPr>
                <a:r>
                  <a:rPr lang="ru-RU" sz="1100">
                    <a:latin typeface="+mj-lt"/>
                  </a:rPr>
                  <a:t>Эмиссия (% от общей)</a:t>
                </a:r>
              </a:p>
            </c:rich>
          </c:tx>
          <c:layout>
            <c:manualLayout>
              <c:xMode val="edge"/>
              <c:yMode val="edge"/>
              <c:x val="1.0135933806146573E-2"/>
              <c:y val="2.8018162393162398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b="1">
                <a:latin typeface="+mj-lt"/>
              </a:defRPr>
            </a:pPr>
            <a:endParaRPr lang="ru-RU"/>
          </a:p>
        </c:txPr>
        <c:crossAx val="221833088"/>
        <c:crosses val="autoZero"/>
        <c:crossBetween val="between"/>
      </c:valAx>
      <c:spPr>
        <a:ln>
          <a:solidFill>
            <a:schemeClr val="tx1">
              <a:lumMod val="85000"/>
              <a:lumOff val="1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634456264775414"/>
          <c:y val="4.3523504273504272E-2"/>
          <c:w val="0.48066105200945619"/>
          <c:h val="0.1302150772820064"/>
        </c:manualLayout>
      </c:layout>
      <c:overlay val="0"/>
      <c:spPr>
        <a:ln>
          <a:noFill/>
        </a:ln>
      </c:spPr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0"/>
    <c:plotArea>
      <c:layout>
        <c:manualLayout>
          <c:layoutTarget val="inner"/>
          <c:xMode val="edge"/>
          <c:yMode val="edge"/>
          <c:x val="3.127151683728141E-2"/>
          <c:y val="9.8052236620173525E-3"/>
          <c:w val="0.93068592564272101"/>
          <c:h val="0.86512235819951633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val>
            <c:numRef>
              <c:f>Лист1!$B$3:$B$7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2444160"/>
        <c:axId val="222445952"/>
      </c:barChart>
      <c:catAx>
        <c:axId val="222444160"/>
        <c:scaling>
          <c:orientation val="minMax"/>
        </c:scaling>
        <c:delete val="1"/>
        <c:axPos val="l"/>
        <c:majorTickMark val="out"/>
        <c:minorTickMark val="none"/>
        <c:tickLblPos val="nextTo"/>
        <c:crossAx val="222445952"/>
        <c:crosses val="autoZero"/>
        <c:auto val="1"/>
        <c:lblAlgn val="ctr"/>
        <c:lblOffset val="100"/>
        <c:noMultiLvlLbl val="0"/>
      </c:catAx>
      <c:valAx>
        <c:axId val="222445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2244416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0.47822</cdr:x>
      <cdr:y>0.37957</cdr:y>
    </cdr:from>
    <cdr:to>
      <cdr:x>0.55399</cdr:x>
      <cdr:y>0.509</cdr:y>
    </cdr:to>
    <cdr:sp macro="" textlink="">
      <cdr:nvSpPr>
        <cdr:cNvPr id="2" name="Штриховая стрелка вправо 1"/>
        <cdr:cNvSpPr/>
      </cdr:nvSpPr>
      <cdr:spPr>
        <a:xfrm xmlns:a="http://schemas.openxmlformats.org/drawingml/2006/main" rot="10800000">
          <a:off x="2726777" y="1503254"/>
          <a:ext cx="432048" cy="512591"/>
        </a:xfrm>
        <a:prstGeom xmlns:a="http://schemas.openxmlformats.org/drawingml/2006/main" prst="stripedRightArrow">
          <a:avLst/>
        </a:prstGeom>
        <a:scene3d xmlns:a="http://schemas.openxmlformats.org/drawingml/2006/main">
          <a:camera prst="orthographicFront">
            <a:rot lat="0" lon="21299999" rev="0"/>
          </a:camera>
          <a:lightRig rig="threePt" dir="t"/>
        </a:scene3d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0.86971</cdr:x>
      <cdr:y>0.2125</cdr:y>
    </cdr:from>
    <cdr:to>
      <cdr:x>0.94548</cdr:x>
      <cdr:y>0.33487</cdr:y>
    </cdr:to>
    <cdr:sp macro="" textlink="">
      <cdr:nvSpPr>
        <cdr:cNvPr id="3" name="Штриховая стрелка вправо 2"/>
        <cdr:cNvSpPr/>
      </cdr:nvSpPr>
      <cdr:spPr>
        <a:xfrm xmlns:a="http://schemas.openxmlformats.org/drawingml/2006/main" rot="10800000">
          <a:off x="4959025" y="841590"/>
          <a:ext cx="432048" cy="484632"/>
        </a:xfrm>
        <a:prstGeom xmlns:a="http://schemas.openxmlformats.org/drawingml/2006/main" prst="stripedRightArrow">
          <a:avLst/>
        </a:prstGeom>
        <a:scene3d xmlns:a="http://schemas.openxmlformats.org/drawingml/2006/main">
          <a:camera prst="orthographicFront">
            <a:rot lat="0" lon="21299999" rev="0"/>
          </a:camera>
          <a:lightRig rig="threePt" dir="t"/>
        </a:scene3d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0.27616</cdr:x>
      <cdr:y>0.54769</cdr:y>
    </cdr:from>
    <cdr:to>
      <cdr:x>0.35193</cdr:x>
      <cdr:y>0.67006</cdr:y>
    </cdr:to>
    <cdr:sp macro="" textlink="">
      <cdr:nvSpPr>
        <cdr:cNvPr id="4" name="Штриховая стрелка вправо 3"/>
        <cdr:cNvSpPr/>
      </cdr:nvSpPr>
      <cdr:spPr>
        <a:xfrm xmlns:a="http://schemas.openxmlformats.org/drawingml/2006/main" rot="10800000">
          <a:off x="1574649" y="2169081"/>
          <a:ext cx="432048" cy="484632"/>
        </a:xfrm>
        <a:prstGeom xmlns:a="http://schemas.openxmlformats.org/drawingml/2006/main" prst="stripedRightArrow">
          <a:avLst/>
        </a:prstGeom>
        <a:scene3d xmlns:a="http://schemas.openxmlformats.org/drawingml/2006/main">
          <a:camera prst="orthographicFront">
            <a:rot lat="0" lon="21299999" rev="0"/>
          </a:camera>
          <a:lightRig rig="threePt" dir="t"/>
        </a:scene3d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0.20039</cdr:x>
      <cdr:y>0.72727</cdr:y>
    </cdr:from>
    <cdr:to>
      <cdr:x>0.27616</cdr:x>
      <cdr:y>0.84964</cdr:y>
    </cdr:to>
    <cdr:sp macro="" textlink="">
      <cdr:nvSpPr>
        <cdr:cNvPr id="5" name="Штриховая стрелка вправо 4"/>
        <cdr:cNvSpPr/>
      </cdr:nvSpPr>
      <cdr:spPr>
        <a:xfrm xmlns:a="http://schemas.openxmlformats.org/drawingml/2006/main" rot="10800000">
          <a:off x="1142601" y="2880320"/>
          <a:ext cx="432048" cy="484632"/>
        </a:xfrm>
        <a:prstGeom xmlns:a="http://schemas.openxmlformats.org/drawingml/2006/main" prst="stripedRightArrow">
          <a:avLst/>
        </a:prstGeom>
        <a:scene3d xmlns:a="http://schemas.openxmlformats.org/drawingml/2006/main">
          <a:camera prst="orthographicFront">
            <a:rot lat="0" lon="21299999" rev="0"/>
          </a:camera>
          <a:lightRig rig="threePt" dir="t"/>
        </a:scene3d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0.3094</cdr:x>
      <cdr:y>0.0338</cdr:y>
    </cdr:from>
    <cdr:to>
      <cdr:x>0.37255</cdr:x>
      <cdr:y>0.14756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764196" y="133844"/>
          <a:ext cx="360040" cy="4505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2</a:t>
          </a:r>
          <a:endParaRPr lang="ru-RU" sz="1800" dirty="0"/>
        </a:p>
      </cdr:txBody>
    </cdr:sp>
  </cdr:relSizeAnchor>
  <cdr:relSizeAnchor xmlns:cdr="http://schemas.openxmlformats.org/drawingml/2006/chartDrawing">
    <cdr:from>
      <cdr:x>0.57925</cdr:x>
      <cdr:y>0.39514</cdr:y>
    </cdr:from>
    <cdr:to>
      <cdr:x>0.64239</cdr:x>
      <cdr:y>0.51136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3302841" y="1564941"/>
          <a:ext cx="360040" cy="4602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 smtClean="0"/>
            <a:t>6</a:t>
          </a:r>
          <a:endParaRPr lang="ru-RU" sz="1800" dirty="0"/>
        </a:p>
      </cdr:txBody>
    </cdr:sp>
  </cdr:relSizeAnchor>
  <cdr:relSizeAnchor xmlns:cdr="http://schemas.openxmlformats.org/drawingml/2006/chartDrawing">
    <cdr:from>
      <cdr:x>0.30486</cdr:x>
      <cdr:y>0.74545</cdr:y>
    </cdr:from>
    <cdr:to>
      <cdr:x>0.36801</cdr:x>
      <cdr:y>0.86168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1738316" y="2952328"/>
          <a:ext cx="360040" cy="4602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/>
            <a:t>3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70C842-05FE-431D-9AE1-6FD88931F797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E1914-22BF-46EC-B1A5-013BF5B50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863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E00B8-7F59-4CFC-AAF9-C5E04B0039D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339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E3FD0-C6CB-4C3C-8350-F3DE9929555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4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869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743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01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67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065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532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413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733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080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81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988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s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2574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686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86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64AA7-EA1C-4AAE-B5D5-3512AB31471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88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15B9D-209A-4933-9691-4352B40723A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515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BDEF0-ED7B-4667-8B6E-280237E67EE2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33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C3C84-19CD-4E07-8B37-6F9477AC435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18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32596-4E88-4668-83DD-383571230B1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416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84F0D-DA11-4AB7-8901-A0EAED684AA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9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8D4D0-EC61-407C-BFBD-0B6290AF1BE1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536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4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14ACE-0F32-453D-9861-BB6607C3F28E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18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98D73-1B4A-482E-B8D5-E8AE90F59BF1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8345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4F161-2992-4896-AFD1-3B7C30057D4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959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ABCD1-DFDF-44E6-97C3-04704E4CF9F0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31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D875F-162E-4B1A-B512-3954D8A0D2B4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166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C48CD-D1BF-413D-84A7-C429126D0842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E2844-0BDD-4F3B-8E4F-9A852F72C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59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B3B63F-219D-4856-AEE0-0981A581635E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6758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7590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7591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CC00"/>
                </a:solidFill>
              </a:endParaRPr>
            </a:p>
          </p:txBody>
        </p:sp>
        <p:sp>
          <p:nvSpPr>
            <p:cNvPr id="67592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CC00"/>
                </a:solidFill>
              </a:endParaRPr>
            </a:p>
          </p:txBody>
        </p:sp>
        <p:sp>
          <p:nvSpPr>
            <p:cNvPr id="67593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669900"/>
                </a:solidFill>
              </a:endParaRPr>
            </a:p>
          </p:txBody>
        </p:sp>
        <p:sp>
          <p:nvSpPr>
            <p:cNvPr id="67594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CC00"/>
                </a:solidFill>
              </a:endParaRPr>
            </a:p>
          </p:txBody>
        </p:sp>
        <p:sp>
          <p:nvSpPr>
            <p:cNvPr id="67595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7596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669900"/>
                </a:solidFill>
              </a:endParaRPr>
            </a:p>
          </p:txBody>
        </p:sp>
        <p:sp>
          <p:nvSpPr>
            <p:cNvPr id="67597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669900"/>
                </a:solidFill>
              </a:endParaRPr>
            </a:p>
          </p:txBody>
        </p:sp>
      </p:grpSp>
      <p:sp>
        <p:nvSpPr>
          <p:cNvPr id="3077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8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76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0698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jpg"/><Relationship Id="rId2" Type="http://schemas.openxmlformats.org/officeDocument/2006/relationships/image" Target="../media/image4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hyperlink" Target="http://fciarctic.ru/index.php?page=igeo" TargetMode="Externa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3" Type="http://schemas.openxmlformats.org/officeDocument/2006/relationships/image" Target="../media/image20.jpeg"/><Relationship Id="rId7" Type="http://schemas.openxmlformats.org/officeDocument/2006/relationships/image" Target="../media/image18.png"/><Relationship Id="rId12" Type="http://schemas.openxmlformats.org/officeDocument/2006/relationships/image" Target="../media/image25.tiff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9.jpeg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19.png"/><Relationship Id="rId5" Type="http://schemas.openxmlformats.org/officeDocument/2006/relationships/image" Target="../media/image22.png"/><Relationship Id="rId15" Type="http://schemas.openxmlformats.org/officeDocument/2006/relationships/image" Target="../media/image28.jpe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21.png"/><Relationship Id="rId9" Type="http://schemas.openxmlformats.org/officeDocument/2006/relationships/image" Target="../media/image24.tiff"/><Relationship Id="rId14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11" Type="http://schemas.microsoft.com/office/2007/relationships/hdphoto" Target="../media/hdphoto1.wdp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lno.11560" TargetMode="Externa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microsoft.com/office/2007/relationships/hdphoto" Target="../media/hdphoto2.wdp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7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3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78.jpeg"/><Relationship Id="rId5" Type="http://schemas.openxmlformats.org/officeDocument/2006/relationships/image" Target="../media/image75.png"/><Relationship Id="rId10" Type="http://schemas.openxmlformats.org/officeDocument/2006/relationships/image" Target="../media/image38.jpeg"/><Relationship Id="rId4" Type="http://schemas.openxmlformats.org/officeDocument/2006/relationships/image" Target="../media/image74.png"/><Relationship Id="rId9" Type="http://schemas.openxmlformats.org/officeDocument/2006/relationships/image" Target="../media/image7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/>
          </p:cNvSpPr>
          <p:nvPr/>
        </p:nvSpPr>
        <p:spPr>
          <a:xfrm>
            <a:off x="2411760" y="620688"/>
            <a:ext cx="6048672" cy="4392488"/>
          </a:xfrm>
          <a:prstGeom prst="rect">
            <a:avLst/>
          </a:prstGeom>
        </p:spPr>
        <p:txBody>
          <a:bodyPr>
            <a:noAutofit/>
          </a:bodyPr>
          <a:lstStyle>
            <a:lvl1pPr marL="228605" indent="-228605" algn="l" defTabSz="91442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1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2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40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52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63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685817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6600" b="1" dirty="0">
                <a:latin typeface="Calibri" panose="020F0502020204030204"/>
              </a:rPr>
              <a:t>Институт экологических проблем Севера</a:t>
            </a:r>
            <a:endParaRPr lang="en-US" sz="6600" b="1" dirty="0">
              <a:latin typeface="Calibri" panose="020F0502020204030204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33" y="635089"/>
            <a:ext cx="1693983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84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Земной шар рисунок картинки, стоковые фото Земной шар рисунок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Земной шар рисунок картинки, стоковые фото Земной шар рисунок | 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C:\Users\obrovko\Desktop\depositphotos_10108657-stock-photo-globe-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017"/>
            <a:ext cx="8880921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160337"/>
            <a:ext cx="1800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00B050"/>
              </a:buClr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ВЫЗОВЫ: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292" y="574348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00B050"/>
              </a:buClr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Глобальные изменения климата и состояния природных экосистем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0375" y="3861048"/>
            <a:ext cx="39065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00B050"/>
              </a:buClr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РЕГИОНАЛЬНЫЕ ЗАДАЧИ: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3728" y="4509120"/>
            <a:ext cx="654689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00B050"/>
              </a:buClr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Изучение основополагающих закономерностей современных природных процессов в высших широтах, определяющих экологическое состояние окружающей среды, условия жизни человека и развитие Евро-Арктических территорий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1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260" y="4076771"/>
            <a:ext cx="633464" cy="62873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631" y="3937151"/>
            <a:ext cx="648904" cy="550956"/>
          </a:xfrm>
          <a:prstGeom prst="rect">
            <a:avLst/>
          </a:prstGeom>
        </p:spPr>
      </p:pic>
      <p:sp>
        <p:nvSpPr>
          <p:cNvPr id="516" name="Rounded Rectangle 8">
            <a:extLst>
              <a:ext uri="{FF2B5EF4-FFF2-40B4-BE49-F238E27FC236}">
                <a16:creationId xmlns="" xmlns:a16="http://schemas.microsoft.com/office/drawing/2014/main" id="{8E464A0F-8E57-41CB-BD36-84568D147685}"/>
              </a:ext>
            </a:extLst>
          </p:cNvPr>
          <p:cNvSpPr/>
          <p:nvPr/>
        </p:nvSpPr>
        <p:spPr>
          <a:xfrm rot="10800000">
            <a:off x="6516842" y="530493"/>
            <a:ext cx="864713" cy="908944"/>
          </a:xfrm>
          <a:custGeom>
            <a:avLst/>
            <a:gdLst/>
            <a:ahLst/>
            <a:cxnLst/>
            <a:rect l="l" t="t" r="r" b="b"/>
            <a:pathLst>
              <a:path w="1260140" h="1872209">
                <a:moveTo>
                  <a:pt x="630071" y="0"/>
                </a:moveTo>
                <a:lnTo>
                  <a:pt x="799749" y="292548"/>
                </a:lnTo>
                <a:lnTo>
                  <a:pt x="1107260" y="292548"/>
                </a:lnTo>
                <a:cubicBezTo>
                  <a:pt x="1191693" y="292548"/>
                  <a:pt x="1260140" y="360995"/>
                  <a:pt x="1260140" y="445428"/>
                </a:cubicBezTo>
                <a:lnTo>
                  <a:pt x="1260140" y="1719329"/>
                </a:lnTo>
                <a:cubicBezTo>
                  <a:pt x="1260140" y="1803762"/>
                  <a:pt x="1191693" y="1872209"/>
                  <a:pt x="1107260" y="1872209"/>
                </a:cubicBezTo>
                <a:lnTo>
                  <a:pt x="152880" y="1872209"/>
                </a:lnTo>
                <a:cubicBezTo>
                  <a:pt x="68447" y="1872209"/>
                  <a:pt x="0" y="1803762"/>
                  <a:pt x="0" y="1719329"/>
                </a:cubicBezTo>
                <a:lnTo>
                  <a:pt x="0" y="445428"/>
                </a:lnTo>
                <a:cubicBezTo>
                  <a:pt x="0" y="360995"/>
                  <a:pt x="68447" y="292548"/>
                  <a:pt x="152880" y="292548"/>
                </a:cubicBezTo>
                <a:lnTo>
                  <a:pt x="460393" y="292548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black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22" name="TextBox 521">
            <a:extLst>
              <a:ext uri="{FF2B5EF4-FFF2-40B4-BE49-F238E27FC236}">
                <a16:creationId xmlns="" xmlns:a16="http://schemas.microsoft.com/office/drawing/2014/main" id="{A4147C10-1E5F-4416-A9C9-3BFA832EA69F}"/>
              </a:ext>
            </a:extLst>
          </p:cNvPr>
          <p:cNvSpPr txBox="1"/>
          <p:nvPr/>
        </p:nvSpPr>
        <p:spPr>
          <a:xfrm>
            <a:off x="6431291" y="673326"/>
            <a:ext cx="1063790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75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Проведение экологической экспертизы</a:t>
            </a:r>
            <a:endParaRPr lang="ko-KR" altLang="en-US" sz="750" dirty="0">
              <a:solidFill>
                <a:srgbClr val="4472C4">
                  <a:lumMod val="75000"/>
                </a:srgb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59" name="Oval 5">
            <a:extLst>
              <a:ext uri="{FF2B5EF4-FFF2-40B4-BE49-F238E27FC236}">
                <a16:creationId xmlns="" xmlns:a16="http://schemas.microsoft.com/office/drawing/2014/main" id="{0AB66D6F-1C78-4950-BBBE-65F21D8EA660}"/>
              </a:ext>
            </a:extLst>
          </p:cNvPr>
          <p:cNvSpPr>
            <a:spLocks noChangeAspect="1"/>
          </p:cNvSpPr>
          <p:nvPr/>
        </p:nvSpPr>
        <p:spPr>
          <a:xfrm>
            <a:off x="5924756" y="3353957"/>
            <a:ext cx="3207185" cy="308904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58" name="Oval 3">
            <a:extLst>
              <a:ext uri="{FF2B5EF4-FFF2-40B4-BE49-F238E27FC236}">
                <a16:creationId xmlns="" xmlns:a16="http://schemas.microsoft.com/office/drawing/2014/main" id="{7BCFAAA2-5226-4404-822B-2CE030488D33}"/>
              </a:ext>
            </a:extLst>
          </p:cNvPr>
          <p:cNvSpPr/>
          <p:nvPr/>
        </p:nvSpPr>
        <p:spPr>
          <a:xfrm>
            <a:off x="7269128" y="4551591"/>
            <a:ext cx="905614" cy="90748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2" name="Text Placeholder 1"/>
          <p:cNvSpPr txBox="1">
            <a:spLocks/>
          </p:cNvSpPr>
          <p:nvPr/>
        </p:nvSpPr>
        <p:spPr>
          <a:xfrm>
            <a:off x="793616" y="203383"/>
            <a:ext cx="3922010" cy="389111"/>
          </a:xfrm>
          <a:prstGeom prst="rect">
            <a:avLst/>
          </a:prstGeom>
        </p:spPr>
        <p:txBody>
          <a:bodyPr>
            <a:normAutofit/>
          </a:bodyPr>
          <a:lstStyle>
            <a:lvl1pPr marL="228605" indent="-228605" algn="l" defTabSz="91442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1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2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40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52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63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5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5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685817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125" b="1" dirty="0">
                <a:solidFill>
                  <a:prstClr val="white"/>
                </a:solidFill>
                <a:latin typeface="Calibri" panose="020F0502020204030204"/>
              </a:rPr>
              <a:t>Институт экологических </a:t>
            </a:r>
            <a:r>
              <a:rPr lang="ru-RU" sz="1050" b="1" dirty="0">
                <a:solidFill>
                  <a:prstClr val="white"/>
                </a:solidFill>
                <a:latin typeface="Calibri" panose="020F0502020204030204"/>
              </a:rPr>
              <a:t>п</a:t>
            </a:r>
            <a:r>
              <a:rPr lang="ru-RU" sz="1125" b="1" dirty="0">
                <a:solidFill>
                  <a:prstClr val="white"/>
                </a:solidFill>
                <a:latin typeface="Calibri" panose="020F0502020204030204"/>
              </a:rPr>
              <a:t>роблем Севера</a:t>
            </a:r>
            <a:endParaRPr lang="en-US" sz="1125" b="1" dirty="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554941" y="857250"/>
            <a:ext cx="40943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4554941" y="857250"/>
            <a:ext cx="30707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82098" y="741254"/>
            <a:ext cx="3049091" cy="11933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defTabSz="685800">
              <a:lnSpc>
                <a:spcPct val="115000"/>
              </a:lnSpc>
              <a:spcAft>
                <a:spcPts val="750"/>
              </a:spcAft>
            </a:pPr>
            <a:r>
              <a:rPr lang="ru-RU" sz="1200" b="1" dirty="0">
                <a:solidFill>
                  <a:schemeClr val="bg1"/>
                </a:solidFill>
                <a:latin typeface="Calibri" panose="020F0502020204030204"/>
              </a:rPr>
              <a:t>Цель научной деятельности</a:t>
            </a:r>
            <a:r>
              <a:rPr lang="ru-RU" sz="825" b="1" dirty="0">
                <a:solidFill>
                  <a:srgbClr val="C00000"/>
                </a:solidFill>
                <a:latin typeface="Calibri" panose="020F0502020204030204"/>
              </a:rPr>
              <a:t>::</a:t>
            </a:r>
          </a:p>
          <a:p>
            <a:pPr algn="just" defTabSz="685800">
              <a:lnSpc>
                <a:spcPct val="115000"/>
              </a:lnSpc>
              <a:spcAft>
                <a:spcPts val="750"/>
              </a:spcAft>
            </a:pPr>
            <a:r>
              <a:rPr lang="ru-RU" sz="11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Проведение фундаментальных, поисковых и прикладных научных исследований в области биогеохимии и рационального природопользования северных территорий РФ.</a:t>
            </a:r>
            <a:endParaRPr lang="ru-RU" sz="11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indent="132160" algn="just" defTabSz="685800"/>
            <a:endParaRPr lang="ru-RU" sz="825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18" name="Группа 317"/>
          <p:cNvGrpSpPr/>
          <p:nvPr/>
        </p:nvGrpSpPr>
        <p:grpSpPr>
          <a:xfrm>
            <a:off x="4373" y="594538"/>
            <a:ext cx="1406536" cy="1283492"/>
            <a:chOff x="2099185" y="860413"/>
            <a:chExt cx="1935911" cy="1711322"/>
          </a:xfrm>
        </p:grpSpPr>
        <p:sp>
          <p:nvSpPr>
            <p:cNvPr id="178" name="TextBox 177"/>
            <p:cNvSpPr txBox="1"/>
            <p:nvPr/>
          </p:nvSpPr>
          <p:spPr>
            <a:xfrm>
              <a:off x="2132983" y="860413"/>
              <a:ext cx="190211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ru-RU" sz="800" b="1" dirty="0">
                  <a:solidFill>
                    <a:prstClr val="white"/>
                  </a:solidFill>
                  <a:latin typeface="Calibri" panose="020F0502020204030204"/>
                </a:rPr>
                <a:t>ЛАБОРАТОРИЯ ХИМИИ РАСТИТЕЛЬНЫХ БИОПОЛИМЕРОВ</a:t>
              </a:r>
            </a:p>
            <a:p>
              <a:pPr defTabSz="685800"/>
              <a:endParaRPr lang="ru-RU" sz="600" b="1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1" name="TextBox 190"/>
            <p:cNvSpPr txBox="1"/>
            <p:nvPr/>
          </p:nvSpPr>
          <p:spPr>
            <a:xfrm>
              <a:off x="2132983" y="1408332"/>
              <a:ext cx="176309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ru-RU" sz="800" b="1" dirty="0">
                  <a:solidFill>
                    <a:prstClr val="white"/>
                  </a:solidFill>
                  <a:latin typeface="Calibri" panose="020F0502020204030204"/>
                </a:rPr>
                <a:t>ЛАБОРАТОРИЯ ПРЕСНОВОДНЫХ И МОРСКИХ ЭКОСИСТЕМ</a:t>
              </a:r>
            </a:p>
          </p:txBody>
        </p:sp>
        <p:sp>
          <p:nvSpPr>
            <p:cNvPr id="225" name="TextBox 224"/>
            <p:cNvSpPr txBox="1"/>
            <p:nvPr/>
          </p:nvSpPr>
          <p:spPr>
            <a:xfrm>
              <a:off x="2099185" y="1956182"/>
              <a:ext cx="192471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ru-RU" sz="800" b="1" dirty="0">
                  <a:solidFill>
                    <a:prstClr val="white"/>
                  </a:solidFill>
                  <a:latin typeface="Calibri" panose="020F0502020204030204"/>
                </a:rPr>
                <a:t>ЛАБОРАТОРИЯ ЭКОАНАЛИТИЧЕСКИХ ИССЛЕДОВАНИЙ</a:t>
              </a:r>
            </a:p>
          </p:txBody>
        </p:sp>
      </p:grpSp>
      <p:grpSp>
        <p:nvGrpSpPr>
          <p:cNvPr id="379" name="Группа 378"/>
          <p:cNvGrpSpPr/>
          <p:nvPr/>
        </p:nvGrpSpPr>
        <p:grpSpPr>
          <a:xfrm>
            <a:off x="332773" y="3262964"/>
            <a:ext cx="527155" cy="479213"/>
            <a:chOff x="144564" y="3201489"/>
            <a:chExt cx="783283" cy="604152"/>
          </a:xfrm>
        </p:grpSpPr>
        <p:sp>
          <p:nvSpPr>
            <p:cNvPr id="336" name="Isosceles Triangle 1">
              <a:extLst>
                <a:ext uri="{FF2B5EF4-FFF2-40B4-BE49-F238E27FC236}">
                  <a16:creationId xmlns="" xmlns:a16="http://schemas.microsoft.com/office/drawing/2014/main" id="{5EBB4A4D-D35F-470E-9152-AEBDBECA5585}"/>
                </a:ext>
              </a:extLst>
            </p:cNvPr>
            <p:cNvSpPr/>
            <p:nvPr/>
          </p:nvSpPr>
          <p:spPr>
            <a:xfrm rot="5400000">
              <a:off x="234130" y="3111923"/>
              <a:ext cx="604152" cy="783283"/>
            </a:xfrm>
            <a:custGeom>
              <a:avLst/>
              <a:gdLst/>
              <a:ahLst/>
              <a:cxnLst/>
              <a:rect l="l" t="t" r="r" b="b"/>
              <a:pathLst>
                <a:path w="1080000" h="1368874">
                  <a:moveTo>
                    <a:pt x="1080000" y="1368874"/>
                  </a:moveTo>
                  <a:lnTo>
                    <a:pt x="0" y="1368874"/>
                  </a:lnTo>
                  <a:lnTo>
                    <a:pt x="0" y="288874"/>
                  </a:lnTo>
                  <a:lnTo>
                    <a:pt x="372453" y="288874"/>
                  </a:lnTo>
                  <a:lnTo>
                    <a:pt x="540000" y="0"/>
                  </a:lnTo>
                  <a:lnTo>
                    <a:pt x="707547" y="288874"/>
                  </a:lnTo>
                  <a:lnTo>
                    <a:pt x="1080000" y="288874"/>
                  </a:ln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38" name="Oval 6">
              <a:extLst>
                <a:ext uri="{FF2B5EF4-FFF2-40B4-BE49-F238E27FC236}">
                  <a16:creationId xmlns="" xmlns:a16="http://schemas.microsoft.com/office/drawing/2014/main" id="{75E02EA8-8846-422E-9582-2C112382A444}"/>
                </a:ext>
              </a:extLst>
            </p:cNvPr>
            <p:cNvSpPr/>
            <p:nvPr/>
          </p:nvSpPr>
          <p:spPr>
            <a:xfrm>
              <a:off x="234776" y="3297301"/>
              <a:ext cx="430572" cy="412525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39" name="Rectangle 7">
              <a:extLst>
                <a:ext uri="{FF2B5EF4-FFF2-40B4-BE49-F238E27FC236}">
                  <a16:creationId xmlns="" xmlns:a16="http://schemas.microsoft.com/office/drawing/2014/main" id="{2DB302C6-7099-4C74-A2A2-92F0220CDF5F}"/>
                </a:ext>
              </a:extLst>
            </p:cNvPr>
            <p:cNvSpPr/>
            <p:nvPr/>
          </p:nvSpPr>
          <p:spPr>
            <a:xfrm>
              <a:off x="285083" y="3296434"/>
              <a:ext cx="419684" cy="407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/>
              <a:r>
                <a:rPr lang="en-US" altLang="ko-KR" sz="1500" b="1" dirty="0">
                  <a:solidFill>
                    <a:prstClr val="white"/>
                  </a:solidFill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1</a:t>
              </a:r>
              <a:endParaRPr lang="ko-KR" altLang="en-US" sz="1500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sp>
        <p:nvSpPr>
          <p:cNvPr id="341" name="TextBox 340">
            <a:extLst>
              <a:ext uri="{FF2B5EF4-FFF2-40B4-BE49-F238E27FC236}">
                <a16:creationId xmlns="" xmlns:a16="http://schemas.microsoft.com/office/drawing/2014/main" id="{05699A36-4D24-4C12-918E-DBC4C9FC12F1}"/>
              </a:ext>
            </a:extLst>
          </p:cNvPr>
          <p:cNvSpPr txBox="1"/>
          <p:nvPr/>
        </p:nvSpPr>
        <p:spPr>
          <a:xfrm>
            <a:off x="881516" y="3181822"/>
            <a:ext cx="39220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ru-RU" altLang="ko-KR" sz="900" b="1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Создание научных основ </a:t>
            </a:r>
            <a:r>
              <a:rPr lang="ru-RU" altLang="ko-KR" sz="900" b="1" dirty="0" err="1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природоподобных</a:t>
            </a:r>
            <a:r>
              <a:rPr lang="ru-RU" altLang="ko-KR" sz="900" b="1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rPr>
              <a:t> технологий исследования и использования природных ресурсов Арктики на основе изучения фундаментального цикла «структура – функциональная природа – свойства» биополимеров и принципов «зеленой» химии.</a:t>
            </a:r>
            <a:endParaRPr lang="ko-KR" altLang="en-US" sz="900" b="1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  <a:cs typeface="Arial" pitchFamily="34" charset="0"/>
            </a:endParaRPr>
          </a:p>
        </p:txBody>
      </p:sp>
      <p:sp>
        <p:nvSpPr>
          <p:cNvPr id="372" name="Rectangle 12">
            <a:extLst>
              <a:ext uri="{FF2B5EF4-FFF2-40B4-BE49-F238E27FC236}">
                <a16:creationId xmlns="" xmlns:a16="http://schemas.microsoft.com/office/drawing/2014/main" id="{DC029145-2637-4F23-B22F-BEC79534764C}"/>
              </a:ext>
            </a:extLst>
          </p:cNvPr>
          <p:cNvSpPr/>
          <p:nvPr/>
        </p:nvSpPr>
        <p:spPr>
          <a:xfrm rot="16200000">
            <a:off x="2127737" y="237075"/>
            <a:ext cx="211676" cy="4271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371" name="TextBox 370"/>
          <p:cNvSpPr txBox="1"/>
          <p:nvPr/>
        </p:nvSpPr>
        <p:spPr>
          <a:xfrm>
            <a:off x="896168" y="2247210"/>
            <a:ext cx="26039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100" b="1" dirty="0">
                <a:solidFill>
                  <a:srgbClr val="C00000"/>
                </a:solidFill>
                <a:latin typeface="Calibri" panose="020F0502020204030204"/>
              </a:rPr>
              <a:t>Основные направления исследований</a:t>
            </a:r>
            <a:r>
              <a:rPr lang="ru-RU" sz="900" b="1" dirty="0">
                <a:solidFill>
                  <a:srgbClr val="C00000"/>
                </a:solidFill>
                <a:latin typeface="Calibri" panose="020F0502020204030204"/>
              </a:rPr>
              <a:t>:</a:t>
            </a:r>
            <a:endParaRPr lang="ru-RU" sz="90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377" name="Группа 376"/>
          <p:cNvGrpSpPr/>
          <p:nvPr/>
        </p:nvGrpSpPr>
        <p:grpSpPr>
          <a:xfrm>
            <a:off x="795993" y="3927908"/>
            <a:ext cx="505959" cy="453114"/>
            <a:chOff x="710366" y="3811431"/>
            <a:chExt cx="783283" cy="604152"/>
          </a:xfrm>
        </p:grpSpPr>
        <p:sp>
          <p:nvSpPr>
            <p:cNvPr id="373" name="Isosceles Triangle 1">
              <a:extLst>
                <a:ext uri="{FF2B5EF4-FFF2-40B4-BE49-F238E27FC236}">
                  <a16:creationId xmlns="" xmlns:a16="http://schemas.microsoft.com/office/drawing/2014/main" id="{5EBB4A4D-D35F-470E-9152-AEBDBECA5585}"/>
                </a:ext>
              </a:extLst>
            </p:cNvPr>
            <p:cNvSpPr/>
            <p:nvPr/>
          </p:nvSpPr>
          <p:spPr>
            <a:xfrm rot="5400000">
              <a:off x="799932" y="3721865"/>
              <a:ext cx="604152" cy="783283"/>
            </a:xfrm>
            <a:custGeom>
              <a:avLst/>
              <a:gdLst/>
              <a:ahLst/>
              <a:cxnLst/>
              <a:rect l="l" t="t" r="r" b="b"/>
              <a:pathLst>
                <a:path w="1080000" h="1368874">
                  <a:moveTo>
                    <a:pt x="1080000" y="1368874"/>
                  </a:moveTo>
                  <a:lnTo>
                    <a:pt x="0" y="1368874"/>
                  </a:lnTo>
                  <a:lnTo>
                    <a:pt x="0" y="288874"/>
                  </a:lnTo>
                  <a:lnTo>
                    <a:pt x="372453" y="288874"/>
                  </a:lnTo>
                  <a:lnTo>
                    <a:pt x="540000" y="0"/>
                  </a:lnTo>
                  <a:lnTo>
                    <a:pt x="707547" y="288874"/>
                  </a:lnTo>
                  <a:lnTo>
                    <a:pt x="1080000" y="288874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74" name="Oval 6">
              <a:extLst>
                <a:ext uri="{FF2B5EF4-FFF2-40B4-BE49-F238E27FC236}">
                  <a16:creationId xmlns="" xmlns:a16="http://schemas.microsoft.com/office/drawing/2014/main" id="{75E02EA8-8846-422E-9582-2C112382A444}"/>
                </a:ext>
              </a:extLst>
            </p:cNvPr>
            <p:cNvSpPr/>
            <p:nvPr/>
          </p:nvSpPr>
          <p:spPr>
            <a:xfrm>
              <a:off x="800578" y="3907243"/>
              <a:ext cx="430572" cy="412525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75" name="Rectangle 7">
              <a:extLst>
                <a:ext uri="{FF2B5EF4-FFF2-40B4-BE49-F238E27FC236}">
                  <a16:creationId xmlns="" xmlns:a16="http://schemas.microsoft.com/office/drawing/2014/main" id="{2DB302C6-7099-4C74-A2A2-92F0220CDF5F}"/>
                </a:ext>
              </a:extLst>
            </p:cNvPr>
            <p:cNvSpPr/>
            <p:nvPr/>
          </p:nvSpPr>
          <p:spPr>
            <a:xfrm>
              <a:off x="850885" y="3906376"/>
              <a:ext cx="437265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/>
              <a:r>
                <a:rPr lang="ru-RU" altLang="ko-KR" sz="1500" b="1" dirty="0">
                  <a:solidFill>
                    <a:prstClr val="white"/>
                  </a:solidFill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2</a:t>
              </a:r>
              <a:endParaRPr lang="ko-KR" altLang="en-US" sz="1500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sp>
        <p:nvSpPr>
          <p:cNvPr id="378" name="Прямоугольник 377"/>
          <p:cNvSpPr/>
          <p:nvPr/>
        </p:nvSpPr>
        <p:spPr>
          <a:xfrm>
            <a:off x="1332030" y="3923100"/>
            <a:ext cx="331733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685800"/>
            <a:r>
              <a:rPr lang="ru-RU" sz="900" b="1" dirty="0">
                <a:solidFill>
                  <a:prstClr val="white"/>
                </a:solidFill>
                <a:latin typeface="Calibri" panose="020F0502020204030204"/>
              </a:rPr>
              <a:t>Закономерности и особенности биогеохимического цикла углерода и сопряженных элементов в водных системах Арктики и субарктики.</a:t>
            </a:r>
          </a:p>
        </p:txBody>
      </p:sp>
      <p:sp>
        <p:nvSpPr>
          <p:cNvPr id="384" name="TextBox 383"/>
          <p:cNvSpPr txBox="1"/>
          <p:nvPr/>
        </p:nvSpPr>
        <p:spPr>
          <a:xfrm>
            <a:off x="2010555" y="5017604"/>
            <a:ext cx="294587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ru-RU" sz="900" b="1" dirty="0">
                <a:solidFill>
                  <a:prstClr val="white"/>
                </a:solidFill>
                <a:latin typeface="Calibri" panose="020F0502020204030204"/>
              </a:rPr>
              <a:t>Разработка и внедрение современных высокоинформативных методов и систем анализа и контроля </a:t>
            </a:r>
            <a:r>
              <a:rPr lang="ru-RU" sz="900" b="1" dirty="0" err="1">
                <a:solidFill>
                  <a:prstClr val="white"/>
                </a:solidFill>
                <a:latin typeface="Calibri" panose="020F0502020204030204"/>
              </a:rPr>
              <a:t>экотоксикантов</a:t>
            </a:r>
            <a:r>
              <a:rPr lang="ru-RU" sz="900" b="1" dirty="0">
                <a:solidFill>
                  <a:prstClr val="white"/>
                </a:solidFill>
                <a:latin typeface="Calibri" panose="020F0502020204030204"/>
              </a:rPr>
              <a:t> природного и техногенного происхождения в промышленных объектах и окружающей среде.</a:t>
            </a:r>
          </a:p>
        </p:txBody>
      </p:sp>
      <p:sp>
        <p:nvSpPr>
          <p:cNvPr id="398" name="TextBox 397"/>
          <p:cNvSpPr txBox="1"/>
          <p:nvPr/>
        </p:nvSpPr>
        <p:spPr>
          <a:xfrm>
            <a:off x="1770451" y="4491080"/>
            <a:ext cx="32636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ru-RU" sz="900" b="1" dirty="0">
                <a:solidFill>
                  <a:prstClr val="white"/>
                </a:solidFill>
                <a:latin typeface="Calibri" panose="020F0502020204030204"/>
              </a:rPr>
              <a:t>Комплексное изучение формирования, функционирования и пространственно-временной изменчивости болотных экосистем водосборных территорий Арктических морей.</a:t>
            </a:r>
          </a:p>
        </p:txBody>
      </p:sp>
      <p:grpSp>
        <p:nvGrpSpPr>
          <p:cNvPr id="404" name="Группа 403"/>
          <p:cNvGrpSpPr/>
          <p:nvPr/>
        </p:nvGrpSpPr>
        <p:grpSpPr>
          <a:xfrm>
            <a:off x="1203746" y="4513530"/>
            <a:ext cx="527155" cy="479213"/>
            <a:chOff x="144564" y="3201489"/>
            <a:chExt cx="783283" cy="604152"/>
          </a:xfrm>
        </p:grpSpPr>
        <p:sp>
          <p:nvSpPr>
            <p:cNvPr id="405" name="Isosceles Triangle 1">
              <a:extLst>
                <a:ext uri="{FF2B5EF4-FFF2-40B4-BE49-F238E27FC236}">
                  <a16:creationId xmlns="" xmlns:a16="http://schemas.microsoft.com/office/drawing/2014/main" id="{5EBB4A4D-D35F-470E-9152-AEBDBECA5585}"/>
                </a:ext>
              </a:extLst>
            </p:cNvPr>
            <p:cNvSpPr/>
            <p:nvPr/>
          </p:nvSpPr>
          <p:spPr>
            <a:xfrm rot="5400000">
              <a:off x="234130" y="3111923"/>
              <a:ext cx="604152" cy="783283"/>
            </a:xfrm>
            <a:custGeom>
              <a:avLst/>
              <a:gdLst/>
              <a:ahLst/>
              <a:cxnLst/>
              <a:rect l="l" t="t" r="r" b="b"/>
              <a:pathLst>
                <a:path w="1080000" h="1368874">
                  <a:moveTo>
                    <a:pt x="1080000" y="1368874"/>
                  </a:moveTo>
                  <a:lnTo>
                    <a:pt x="0" y="1368874"/>
                  </a:lnTo>
                  <a:lnTo>
                    <a:pt x="0" y="288874"/>
                  </a:lnTo>
                  <a:lnTo>
                    <a:pt x="372453" y="288874"/>
                  </a:lnTo>
                  <a:lnTo>
                    <a:pt x="540000" y="0"/>
                  </a:lnTo>
                  <a:lnTo>
                    <a:pt x="707547" y="288874"/>
                  </a:lnTo>
                  <a:lnTo>
                    <a:pt x="1080000" y="288874"/>
                  </a:ln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06" name="Oval 6">
              <a:extLst>
                <a:ext uri="{FF2B5EF4-FFF2-40B4-BE49-F238E27FC236}">
                  <a16:creationId xmlns="" xmlns:a16="http://schemas.microsoft.com/office/drawing/2014/main" id="{75E02EA8-8846-422E-9582-2C112382A444}"/>
                </a:ext>
              </a:extLst>
            </p:cNvPr>
            <p:cNvSpPr/>
            <p:nvPr/>
          </p:nvSpPr>
          <p:spPr>
            <a:xfrm>
              <a:off x="234776" y="3297301"/>
              <a:ext cx="430572" cy="412525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07" name="Rectangle 7">
              <a:extLst>
                <a:ext uri="{FF2B5EF4-FFF2-40B4-BE49-F238E27FC236}">
                  <a16:creationId xmlns="" xmlns:a16="http://schemas.microsoft.com/office/drawing/2014/main" id="{2DB302C6-7099-4C74-A2A2-92F0220CDF5F}"/>
                </a:ext>
              </a:extLst>
            </p:cNvPr>
            <p:cNvSpPr/>
            <p:nvPr/>
          </p:nvSpPr>
          <p:spPr>
            <a:xfrm>
              <a:off x="285083" y="3296434"/>
              <a:ext cx="419684" cy="4074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/>
              <a:r>
                <a:rPr lang="ru-RU" altLang="ko-KR" sz="1500" b="1" dirty="0">
                  <a:solidFill>
                    <a:prstClr val="white"/>
                  </a:solidFill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3</a:t>
              </a:r>
              <a:endParaRPr lang="ko-KR" altLang="en-US" sz="1500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408" name="Группа 407"/>
          <p:cNvGrpSpPr/>
          <p:nvPr/>
        </p:nvGrpSpPr>
        <p:grpSpPr>
          <a:xfrm>
            <a:off x="1493114" y="5181621"/>
            <a:ext cx="505959" cy="453114"/>
            <a:chOff x="710366" y="3811431"/>
            <a:chExt cx="783283" cy="604152"/>
          </a:xfrm>
        </p:grpSpPr>
        <p:sp>
          <p:nvSpPr>
            <p:cNvPr id="409" name="Isosceles Triangle 1">
              <a:extLst>
                <a:ext uri="{FF2B5EF4-FFF2-40B4-BE49-F238E27FC236}">
                  <a16:creationId xmlns="" xmlns:a16="http://schemas.microsoft.com/office/drawing/2014/main" id="{5EBB4A4D-D35F-470E-9152-AEBDBECA5585}"/>
                </a:ext>
              </a:extLst>
            </p:cNvPr>
            <p:cNvSpPr/>
            <p:nvPr/>
          </p:nvSpPr>
          <p:spPr>
            <a:xfrm rot="5400000">
              <a:off x="799932" y="3721865"/>
              <a:ext cx="604152" cy="783283"/>
            </a:xfrm>
            <a:custGeom>
              <a:avLst/>
              <a:gdLst/>
              <a:ahLst/>
              <a:cxnLst/>
              <a:rect l="l" t="t" r="r" b="b"/>
              <a:pathLst>
                <a:path w="1080000" h="1368874">
                  <a:moveTo>
                    <a:pt x="1080000" y="1368874"/>
                  </a:moveTo>
                  <a:lnTo>
                    <a:pt x="0" y="1368874"/>
                  </a:lnTo>
                  <a:lnTo>
                    <a:pt x="0" y="288874"/>
                  </a:lnTo>
                  <a:lnTo>
                    <a:pt x="372453" y="288874"/>
                  </a:lnTo>
                  <a:lnTo>
                    <a:pt x="540000" y="0"/>
                  </a:lnTo>
                  <a:lnTo>
                    <a:pt x="707547" y="288874"/>
                  </a:lnTo>
                  <a:lnTo>
                    <a:pt x="1080000" y="288874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10" name="Oval 6">
              <a:extLst>
                <a:ext uri="{FF2B5EF4-FFF2-40B4-BE49-F238E27FC236}">
                  <a16:creationId xmlns="" xmlns:a16="http://schemas.microsoft.com/office/drawing/2014/main" id="{75E02EA8-8846-422E-9582-2C112382A444}"/>
                </a:ext>
              </a:extLst>
            </p:cNvPr>
            <p:cNvSpPr/>
            <p:nvPr/>
          </p:nvSpPr>
          <p:spPr>
            <a:xfrm>
              <a:off x="800578" y="3907243"/>
              <a:ext cx="430572" cy="412525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11" name="Rectangle 7">
              <a:extLst>
                <a:ext uri="{FF2B5EF4-FFF2-40B4-BE49-F238E27FC236}">
                  <a16:creationId xmlns="" xmlns:a16="http://schemas.microsoft.com/office/drawing/2014/main" id="{2DB302C6-7099-4C74-A2A2-92F0220CDF5F}"/>
                </a:ext>
              </a:extLst>
            </p:cNvPr>
            <p:cNvSpPr/>
            <p:nvPr/>
          </p:nvSpPr>
          <p:spPr>
            <a:xfrm>
              <a:off x="850885" y="3906376"/>
              <a:ext cx="437265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85800"/>
              <a:r>
                <a:rPr lang="ru-RU" altLang="ko-KR" sz="1500" b="1" dirty="0">
                  <a:solidFill>
                    <a:prstClr val="white"/>
                  </a:solidFill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4</a:t>
              </a:r>
              <a:endParaRPr lang="ko-KR" altLang="en-US" sz="1500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421" name="Группа 420"/>
          <p:cNvGrpSpPr/>
          <p:nvPr/>
        </p:nvGrpSpPr>
        <p:grpSpPr>
          <a:xfrm>
            <a:off x="66995" y="6076999"/>
            <a:ext cx="547137" cy="529114"/>
            <a:chOff x="4788024" y="3430488"/>
            <a:chExt cx="1346448" cy="1346448"/>
          </a:xfrm>
          <a:solidFill>
            <a:srgbClr val="C00000"/>
          </a:solidFill>
        </p:grpSpPr>
        <p:sp>
          <p:nvSpPr>
            <p:cNvPr id="422" name="Oval 5"/>
            <p:cNvSpPr/>
            <p:nvPr/>
          </p:nvSpPr>
          <p:spPr>
            <a:xfrm>
              <a:off x="4788024" y="3430488"/>
              <a:ext cx="1346448" cy="13464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135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23" name="Parallelogram 15"/>
            <p:cNvSpPr/>
            <p:nvPr/>
          </p:nvSpPr>
          <p:spPr>
            <a:xfrm rot="16200000">
              <a:off x="4999551" y="3626376"/>
              <a:ext cx="847826" cy="902772"/>
            </a:xfrm>
            <a:custGeom>
              <a:avLst/>
              <a:gdLst/>
              <a:ahLst/>
              <a:cxnLst/>
              <a:rect l="l" t="t" r="r" b="b"/>
              <a:pathLst>
                <a:path w="2993176" h="3240001">
                  <a:moveTo>
                    <a:pt x="1299907" y="647892"/>
                  </a:moveTo>
                  <a:lnTo>
                    <a:pt x="665509" y="1620000"/>
                  </a:lnTo>
                  <a:lnTo>
                    <a:pt x="1299907" y="2592108"/>
                  </a:lnTo>
                  <a:lnTo>
                    <a:pt x="634398" y="2592108"/>
                  </a:lnTo>
                  <a:lnTo>
                    <a:pt x="0" y="1620000"/>
                  </a:lnTo>
                  <a:lnTo>
                    <a:pt x="634398" y="647892"/>
                  </a:lnTo>
                  <a:close/>
                  <a:moveTo>
                    <a:pt x="2993176" y="1620001"/>
                  </a:moveTo>
                  <a:lnTo>
                    <a:pt x="1913056" y="3240001"/>
                  </a:lnTo>
                  <a:lnTo>
                    <a:pt x="1782206" y="3043749"/>
                  </a:lnTo>
                  <a:lnTo>
                    <a:pt x="1110064" y="3043749"/>
                  </a:lnTo>
                  <a:cubicBezTo>
                    <a:pt x="1089036" y="3096599"/>
                    <a:pt x="1037333" y="3133759"/>
                    <a:pt x="976952" y="3133759"/>
                  </a:cubicBezTo>
                  <a:cubicBezTo>
                    <a:pt x="923853" y="3133759"/>
                    <a:pt x="877466" y="3105022"/>
                    <a:pt x="854540" y="3061058"/>
                  </a:cubicBezTo>
                  <a:lnTo>
                    <a:pt x="302383" y="3169763"/>
                  </a:lnTo>
                  <a:lnTo>
                    <a:pt x="302383" y="2809723"/>
                  </a:lnTo>
                  <a:lnTo>
                    <a:pt x="854540" y="2918427"/>
                  </a:lnTo>
                  <a:cubicBezTo>
                    <a:pt x="877466" y="2874463"/>
                    <a:pt x="923853" y="2845727"/>
                    <a:pt x="976952" y="2845727"/>
                  </a:cubicBezTo>
                  <a:cubicBezTo>
                    <a:pt x="1037333" y="2845727"/>
                    <a:pt x="1089036" y="2882887"/>
                    <a:pt x="1110064" y="2935737"/>
                  </a:cubicBezTo>
                  <a:lnTo>
                    <a:pt x="1710190" y="2935737"/>
                  </a:lnTo>
                  <a:lnTo>
                    <a:pt x="832936" y="1620001"/>
                  </a:lnTo>
                  <a:lnTo>
                    <a:pt x="191305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ko-KR" altLang="en-US" sz="135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</p:grpSp>
      <p:cxnSp>
        <p:nvCxnSpPr>
          <p:cNvPr id="424" name="Straight Connector 39"/>
          <p:cNvCxnSpPr>
            <a:cxnSpLocks/>
          </p:cNvCxnSpPr>
          <p:nvPr/>
        </p:nvCxnSpPr>
        <p:spPr>
          <a:xfrm flipH="1" flipV="1">
            <a:off x="560941" y="6471645"/>
            <a:ext cx="836089" cy="101945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Oval 6"/>
          <p:cNvSpPr/>
          <p:nvPr/>
        </p:nvSpPr>
        <p:spPr>
          <a:xfrm>
            <a:off x="21819" y="4228127"/>
            <a:ext cx="553229" cy="57991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428" name="Straight Connector 39"/>
          <p:cNvCxnSpPr>
            <a:cxnSpLocks/>
          </p:cNvCxnSpPr>
          <p:nvPr/>
        </p:nvCxnSpPr>
        <p:spPr>
          <a:xfrm>
            <a:off x="260511" y="4838633"/>
            <a:ext cx="2594" cy="124364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TextBox 431"/>
          <p:cNvSpPr txBox="1"/>
          <p:nvPr/>
        </p:nvSpPr>
        <p:spPr>
          <a:xfrm>
            <a:off x="37181" y="4344961"/>
            <a:ext cx="516272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825" b="1" dirty="0">
                <a:solidFill>
                  <a:prstClr val="white"/>
                </a:solidFill>
                <a:latin typeface="Calibri" panose="020F0502020204030204"/>
              </a:rPr>
              <a:t>Всего: 53 чел</a:t>
            </a:r>
            <a:endParaRPr lang="ru-RU" sz="75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433" name="Straight Connector 39"/>
          <p:cNvCxnSpPr/>
          <p:nvPr/>
        </p:nvCxnSpPr>
        <p:spPr>
          <a:xfrm flipH="1">
            <a:off x="347750" y="5759797"/>
            <a:ext cx="236875" cy="335148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9" name="Oval 6"/>
          <p:cNvSpPr/>
          <p:nvPr/>
        </p:nvSpPr>
        <p:spPr>
          <a:xfrm>
            <a:off x="391270" y="5326521"/>
            <a:ext cx="441101" cy="475111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40" name="TextBox 439"/>
          <p:cNvSpPr txBox="1"/>
          <p:nvPr/>
        </p:nvSpPr>
        <p:spPr>
          <a:xfrm>
            <a:off x="326443" y="5290553"/>
            <a:ext cx="539817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900" b="1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  <a:p>
            <a:pPr algn="ctr" defTabSz="685800"/>
            <a:r>
              <a:rPr lang="ru-RU" sz="675" b="1" dirty="0">
                <a:solidFill>
                  <a:prstClr val="black"/>
                </a:solidFill>
                <a:latin typeface="Calibri" panose="020F0502020204030204"/>
              </a:rPr>
              <a:t>доктор наук</a:t>
            </a:r>
          </a:p>
        </p:txBody>
      </p:sp>
      <p:cxnSp>
        <p:nvCxnSpPr>
          <p:cNvPr id="442" name="Straight Connector 39"/>
          <p:cNvCxnSpPr/>
          <p:nvPr/>
        </p:nvCxnSpPr>
        <p:spPr>
          <a:xfrm flipH="1">
            <a:off x="458419" y="5934140"/>
            <a:ext cx="458171" cy="164796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5" name="Oval 6"/>
          <p:cNvSpPr/>
          <p:nvPr/>
        </p:nvSpPr>
        <p:spPr>
          <a:xfrm>
            <a:off x="847906" y="5508582"/>
            <a:ext cx="502070" cy="502429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46" name="TextBox 445"/>
          <p:cNvSpPr txBox="1"/>
          <p:nvPr/>
        </p:nvSpPr>
        <p:spPr>
          <a:xfrm>
            <a:off x="789923" y="5524482"/>
            <a:ext cx="614630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900" b="1" dirty="0">
                <a:solidFill>
                  <a:prstClr val="white"/>
                </a:solidFill>
                <a:latin typeface="Calibri" panose="020F0502020204030204"/>
              </a:rPr>
              <a:t>24</a:t>
            </a:r>
            <a:r>
              <a:rPr lang="ru-RU" sz="75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ru-RU" sz="675" b="1" dirty="0">
                <a:solidFill>
                  <a:prstClr val="white"/>
                </a:solidFill>
                <a:latin typeface="Calibri" panose="020F0502020204030204"/>
              </a:rPr>
              <a:t>кандидата наук</a:t>
            </a:r>
          </a:p>
        </p:txBody>
      </p:sp>
      <p:sp>
        <p:nvSpPr>
          <p:cNvPr id="454" name="Oval 6"/>
          <p:cNvSpPr/>
          <p:nvPr/>
        </p:nvSpPr>
        <p:spPr>
          <a:xfrm>
            <a:off x="1434411" y="6388465"/>
            <a:ext cx="463262" cy="443765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55" name="TextBox 454"/>
          <p:cNvSpPr txBox="1"/>
          <p:nvPr/>
        </p:nvSpPr>
        <p:spPr>
          <a:xfrm>
            <a:off x="1300916" y="6402636"/>
            <a:ext cx="676686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900" b="1" dirty="0">
                <a:solidFill>
                  <a:prstClr val="black"/>
                </a:solidFill>
                <a:latin typeface="Calibri" panose="020F0502020204030204"/>
              </a:rPr>
              <a:t>45,3 % </a:t>
            </a:r>
            <a:r>
              <a:rPr lang="ru-RU" sz="675" b="1" dirty="0">
                <a:solidFill>
                  <a:prstClr val="black"/>
                </a:solidFill>
                <a:latin typeface="Calibri" panose="020F0502020204030204"/>
              </a:rPr>
              <a:t>молодых ученых</a:t>
            </a:r>
          </a:p>
        </p:txBody>
      </p:sp>
      <p:sp>
        <p:nvSpPr>
          <p:cNvPr id="464" name="Rectangle 12">
            <a:extLst>
              <a:ext uri="{FF2B5EF4-FFF2-40B4-BE49-F238E27FC236}">
                <a16:creationId xmlns="" xmlns:a16="http://schemas.microsoft.com/office/drawing/2014/main" id="{DC029145-2637-4F23-B22F-BEC79534764C}"/>
              </a:ext>
            </a:extLst>
          </p:cNvPr>
          <p:cNvSpPr/>
          <p:nvPr/>
        </p:nvSpPr>
        <p:spPr>
          <a:xfrm rot="16200000">
            <a:off x="6713580" y="-1765522"/>
            <a:ext cx="204851" cy="413426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65" name="TextBox 464"/>
          <p:cNvSpPr txBox="1"/>
          <p:nvPr/>
        </p:nvSpPr>
        <p:spPr>
          <a:xfrm>
            <a:off x="5185149" y="166072"/>
            <a:ext cx="326171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050" b="1" dirty="0">
                <a:solidFill>
                  <a:srgbClr val="C00000"/>
                </a:solidFill>
                <a:latin typeface="Calibri" panose="020F0502020204030204"/>
              </a:rPr>
              <a:t>Сфера деятельности:</a:t>
            </a:r>
            <a:endParaRPr lang="ru-RU" sz="10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8" name="Rounded Rectangle 1">
            <a:extLst>
              <a:ext uri="{FF2B5EF4-FFF2-40B4-BE49-F238E27FC236}">
                <a16:creationId xmlns="" xmlns:a16="http://schemas.microsoft.com/office/drawing/2014/main" id="{26861DA0-347E-491E-A717-492B4718DC0B}"/>
              </a:ext>
            </a:extLst>
          </p:cNvPr>
          <p:cNvSpPr/>
          <p:nvPr/>
        </p:nvSpPr>
        <p:spPr>
          <a:xfrm>
            <a:off x="4812677" y="1612400"/>
            <a:ext cx="4307645" cy="40670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99" name="Oval 179">
            <a:extLst>
              <a:ext uri="{FF2B5EF4-FFF2-40B4-BE49-F238E27FC236}">
                <a16:creationId xmlns="" xmlns:a16="http://schemas.microsoft.com/office/drawing/2014/main" id="{9B9FC5C4-973B-432A-BC28-D57C1982EAA3}"/>
              </a:ext>
            </a:extLst>
          </p:cNvPr>
          <p:cNvSpPr/>
          <p:nvPr/>
        </p:nvSpPr>
        <p:spPr>
          <a:xfrm flipH="1">
            <a:off x="4927754" y="1562509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04" name="Rounded Rectangle 8">
            <a:extLst>
              <a:ext uri="{FF2B5EF4-FFF2-40B4-BE49-F238E27FC236}">
                <a16:creationId xmlns="" xmlns:a16="http://schemas.microsoft.com/office/drawing/2014/main" id="{5484C237-B792-4B1D-BCB7-632A6B77319B}"/>
              </a:ext>
            </a:extLst>
          </p:cNvPr>
          <p:cNvSpPr/>
          <p:nvPr/>
        </p:nvSpPr>
        <p:spPr>
          <a:xfrm>
            <a:off x="4779404" y="1732470"/>
            <a:ext cx="1692227" cy="727061"/>
          </a:xfrm>
          <a:custGeom>
            <a:avLst/>
            <a:gdLst/>
            <a:ahLst/>
            <a:cxnLst/>
            <a:rect l="l" t="t" r="r" b="b"/>
            <a:pathLst>
              <a:path w="1260140" h="1872209">
                <a:moveTo>
                  <a:pt x="630071" y="0"/>
                </a:moveTo>
                <a:lnTo>
                  <a:pt x="799749" y="292548"/>
                </a:lnTo>
                <a:lnTo>
                  <a:pt x="1107260" y="292548"/>
                </a:lnTo>
                <a:cubicBezTo>
                  <a:pt x="1191693" y="292548"/>
                  <a:pt x="1260140" y="360995"/>
                  <a:pt x="1260140" y="445428"/>
                </a:cubicBezTo>
                <a:lnTo>
                  <a:pt x="1260140" y="1719329"/>
                </a:lnTo>
                <a:cubicBezTo>
                  <a:pt x="1260140" y="1803762"/>
                  <a:pt x="1191693" y="1872209"/>
                  <a:pt x="1107260" y="1872209"/>
                </a:cubicBezTo>
                <a:lnTo>
                  <a:pt x="152880" y="1872209"/>
                </a:lnTo>
                <a:cubicBezTo>
                  <a:pt x="68447" y="1872209"/>
                  <a:pt x="0" y="1803762"/>
                  <a:pt x="0" y="1719329"/>
                </a:cubicBezTo>
                <a:lnTo>
                  <a:pt x="0" y="445428"/>
                </a:lnTo>
                <a:cubicBezTo>
                  <a:pt x="0" y="360995"/>
                  <a:pt x="68447" y="292548"/>
                  <a:pt x="152880" y="292548"/>
                </a:cubicBezTo>
                <a:lnTo>
                  <a:pt x="460393" y="2925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black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26" name="TextBox 525">
            <a:extLst>
              <a:ext uri="{FF2B5EF4-FFF2-40B4-BE49-F238E27FC236}">
                <a16:creationId xmlns="" xmlns:a16="http://schemas.microsoft.com/office/drawing/2014/main" id="{0FB30913-C0F5-4C24-8113-2E0AA4A19ECC}"/>
              </a:ext>
            </a:extLst>
          </p:cNvPr>
          <p:cNvSpPr txBox="1"/>
          <p:nvPr/>
        </p:nvSpPr>
        <p:spPr>
          <a:xfrm>
            <a:off x="4776058" y="1817507"/>
            <a:ext cx="17096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800" dirty="0">
                <a:solidFill>
                  <a:prstClr val="black"/>
                </a:solidFill>
                <a:latin typeface="Calibri" panose="020F0502020204030204"/>
              </a:rPr>
              <a:t>Исследования биогеохимических циклов углерода и сопряженных макро- и микроэлементов в водных экосистемах субарктики и Арктики</a:t>
            </a:r>
          </a:p>
        </p:txBody>
      </p:sp>
      <p:sp>
        <p:nvSpPr>
          <p:cNvPr id="507" name="Oval 191">
            <a:extLst>
              <a:ext uri="{FF2B5EF4-FFF2-40B4-BE49-F238E27FC236}">
                <a16:creationId xmlns="" xmlns:a16="http://schemas.microsoft.com/office/drawing/2014/main" id="{C8E57561-3AEB-4191-B2CE-37DD3F652F2B}"/>
              </a:ext>
            </a:extLst>
          </p:cNvPr>
          <p:cNvSpPr/>
          <p:nvPr/>
        </p:nvSpPr>
        <p:spPr>
          <a:xfrm flipH="1">
            <a:off x="7491510" y="1577522"/>
            <a:ext cx="109115" cy="110426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08" name="Rounded Rectangle 8">
            <a:extLst>
              <a:ext uri="{FF2B5EF4-FFF2-40B4-BE49-F238E27FC236}">
                <a16:creationId xmlns="" xmlns:a16="http://schemas.microsoft.com/office/drawing/2014/main" id="{EB437316-F402-400E-B9C3-DEA1A03AE808}"/>
              </a:ext>
            </a:extLst>
          </p:cNvPr>
          <p:cNvSpPr/>
          <p:nvPr/>
        </p:nvSpPr>
        <p:spPr>
          <a:xfrm>
            <a:off x="6815304" y="1667816"/>
            <a:ext cx="2288652" cy="884091"/>
          </a:xfrm>
          <a:custGeom>
            <a:avLst/>
            <a:gdLst/>
            <a:ahLst/>
            <a:cxnLst/>
            <a:rect l="l" t="t" r="r" b="b"/>
            <a:pathLst>
              <a:path w="1260140" h="1872209">
                <a:moveTo>
                  <a:pt x="630071" y="0"/>
                </a:moveTo>
                <a:lnTo>
                  <a:pt x="799749" y="292548"/>
                </a:lnTo>
                <a:lnTo>
                  <a:pt x="1107260" y="292548"/>
                </a:lnTo>
                <a:cubicBezTo>
                  <a:pt x="1191693" y="292548"/>
                  <a:pt x="1260140" y="360995"/>
                  <a:pt x="1260140" y="445428"/>
                </a:cubicBezTo>
                <a:lnTo>
                  <a:pt x="1260140" y="1719329"/>
                </a:lnTo>
                <a:cubicBezTo>
                  <a:pt x="1260140" y="1803762"/>
                  <a:pt x="1191693" y="1872209"/>
                  <a:pt x="1107260" y="1872209"/>
                </a:cubicBezTo>
                <a:lnTo>
                  <a:pt x="152880" y="1872209"/>
                </a:lnTo>
                <a:cubicBezTo>
                  <a:pt x="68447" y="1872209"/>
                  <a:pt x="0" y="1803762"/>
                  <a:pt x="0" y="1719329"/>
                </a:cubicBezTo>
                <a:lnTo>
                  <a:pt x="0" y="445428"/>
                </a:lnTo>
                <a:cubicBezTo>
                  <a:pt x="0" y="360995"/>
                  <a:pt x="68447" y="292548"/>
                  <a:pt x="152880" y="292548"/>
                </a:cubicBezTo>
                <a:lnTo>
                  <a:pt x="460393" y="29254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24" name="TextBox 523">
            <a:extLst>
              <a:ext uri="{FF2B5EF4-FFF2-40B4-BE49-F238E27FC236}">
                <a16:creationId xmlns="" xmlns:a16="http://schemas.microsoft.com/office/drawing/2014/main" id="{5169DB67-47D1-4D6C-9894-072705FE7275}"/>
              </a:ext>
            </a:extLst>
          </p:cNvPr>
          <p:cNvSpPr txBox="1"/>
          <p:nvPr/>
        </p:nvSpPr>
        <p:spPr>
          <a:xfrm>
            <a:off x="6789068" y="1830432"/>
            <a:ext cx="2304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altLang="ko-KR" sz="800" dirty="0">
                <a:solidFill>
                  <a:srgbClr val="C00000"/>
                </a:solidFill>
                <a:latin typeface="Calibri" panose="020F0502020204030204"/>
                <a:ea typeface="맑은 고딕" panose="020B0503020000020004" pitchFamily="34" charset="-127"/>
              </a:rPr>
              <a:t>Оценка запасов торфа,  рекомендация к виду использования и разработка мероприятий по рекультивации территорий и защите окружающей среды при разработке месторождений</a:t>
            </a:r>
          </a:p>
        </p:txBody>
      </p:sp>
      <p:sp>
        <p:nvSpPr>
          <p:cNvPr id="511" name="Oval 197">
            <a:extLst>
              <a:ext uri="{FF2B5EF4-FFF2-40B4-BE49-F238E27FC236}">
                <a16:creationId xmlns="" xmlns:a16="http://schemas.microsoft.com/office/drawing/2014/main" id="{ADE8540B-E2A1-4508-A1E6-5F5EF544977B}"/>
              </a:ext>
            </a:extLst>
          </p:cNvPr>
          <p:cNvSpPr/>
          <p:nvPr/>
        </p:nvSpPr>
        <p:spPr>
          <a:xfrm rot="10800000" flipH="1">
            <a:off x="5531289" y="1554164"/>
            <a:ext cx="109115" cy="110426"/>
          </a:xfrm>
          <a:prstGeom prst="ellips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12" name="Rounded Rectangle 8">
            <a:extLst>
              <a:ext uri="{FF2B5EF4-FFF2-40B4-BE49-F238E27FC236}">
                <a16:creationId xmlns="" xmlns:a16="http://schemas.microsoft.com/office/drawing/2014/main" id="{C7B57B69-F8FE-4A19-A7DE-6F7A380F8454}"/>
              </a:ext>
            </a:extLst>
          </p:cNvPr>
          <p:cNvSpPr/>
          <p:nvPr/>
        </p:nvSpPr>
        <p:spPr>
          <a:xfrm rot="10800000">
            <a:off x="4868624" y="498006"/>
            <a:ext cx="1406500" cy="908943"/>
          </a:xfrm>
          <a:custGeom>
            <a:avLst/>
            <a:gdLst/>
            <a:ahLst/>
            <a:cxnLst/>
            <a:rect l="l" t="t" r="r" b="b"/>
            <a:pathLst>
              <a:path w="1260140" h="1872209">
                <a:moveTo>
                  <a:pt x="630071" y="0"/>
                </a:moveTo>
                <a:lnTo>
                  <a:pt x="799749" y="292548"/>
                </a:lnTo>
                <a:lnTo>
                  <a:pt x="1107260" y="292548"/>
                </a:lnTo>
                <a:cubicBezTo>
                  <a:pt x="1191693" y="292548"/>
                  <a:pt x="1260140" y="360995"/>
                  <a:pt x="1260140" y="445428"/>
                </a:cubicBezTo>
                <a:lnTo>
                  <a:pt x="1260140" y="1719329"/>
                </a:lnTo>
                <a:cubicBezTo>
                  <a:pt x="1260140" y="1803762"/>
                  <a:pt x="1191693" y="1872209"/>
                  <a:pt x="1107260" y="1872209"/>
                </a:cubicBezTo>
                <a:lnTo>
                  <a:pt x="152880" y="1872209"/>
                </a:lnTo>
                <a:cubicBezTo>
                  <a:pt x="68447" y="1872209"/>
                  <a:pt x="0" y="1803762"/>
                  <a:pt x="0" y="1719329"/>
                </a:cubicBezTo>
                <a:lnTo>
                  <a:pt x="0" y="445428"/>
                </a:lnTo>
                <a:cubicBezTo>
                  <a:pt x="0" y="360995"/>
                  <a:pt x="68447" y="292548"/>
                  <a:pt x="152880" y="292548"/>
                </a:cubicBezTo>
                <a:lnTo>
                  <a:pt x="460393" y="29254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15" name="Oval 203">
            <a:extLst>
              <a:ext uri="{FF2B5EF4-FFF2-40B4-BE49-F238E27FC236}">
                <a16:creationId xmlns="" xmlns:a16="http://schemas.microsoft.com/office/drawing/2014/main" id="{C7E0D45A-53D9-4D15-BE69-5ED8F2962C11}"/>
              </a:ext>
            </a:extLst>
          </p:cNvPr>
          <p:cNvSpPr/>
          <p:nvPr/>
        </p:nvSpPr>
        <p:spPr>
          <a:xfrm rot="10800000" flipH="1">
            <a:off x="6894640" y="1575668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20" name="TextBox 519">
            <a:extLst>
              <a:ext uri="{FF2B5EF4-FFF2-40B4-BE49-F238E27FC236}">
                <a16:creationId xmlns="" xmlns:a16="http://schemas.microsoft.com/office/drawing/2014/main" id="{1FCAE4F0-CC2A-498D-9308-AD52F5F01B4B}"/>
              </a:ext>
            </a:extLst>
          </p:cNvPr>
          <p:cNvSpPr txBox="1"/>
          <p:nvPr/>
        </p:nvSpPr>
        <p:spPr>
          <a:xfrm>
            <a:off x="4870016" y="491332"/>
            <a:ext cx="13890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750" dirty="0">
                <a:solidFill>
                  <a:prstClr val="black"/>
                </a:solidFill>
                <a:latin typeface="Calibri" panose="020F0502020204030204"/>
              </a:rPr>
              <a:t>Разработка методов аналитического контроля и проведение анализов качества природных, грунтовых и сточных во</a:t>
            </a:r>
            <a:r>
              <a:rPr lang="ru-RU" sz="675" dirty="0">
                <a:solidFill>
                  <a:prstClr val="black"/>
                </a:solidFill>
                <a:latin typeface="Calibri" panose="020F0502020204030204"/>
              </a:rPr>
              <a:t>д</a:t>
            </a:r>
          </a:p>
          <a:p>
            <a:pPr algn="ctr" defTabSz="685800"/>
            <a:endParaRPr lang="ko-KR" altLang="en-US" sz="750" dirty="0">
              <a:solidFill>
                <a:prstClr val="black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29" name="Rounded Rectangle 8">
            <a:extLst>
              <a:ext uri="{FF2B5EF4-FFF2-40B4-BE49-F238E27FC236}">
                <a16:creationId xmlns="" xmlns:a16="http://schemas.microsoft.com/office/drawing/2014/main" id="{8E464A0F-8E57-41CB-BD36-84568D147685}"/>
              </a:ext>
            </a:extLst>
          </p:cNvPr>
          <p:cNvSpPr/>
          <p:nvPr/>
        </p:nvSpPr>
        <p:spPr>
          <a:xfrm rot="10800000">
            <a:off x="7574580" y="509396"/>
            <a:ext cx="1282514" cy="914325"/>
          </a:xfrm>
          <a:custGeom>
            <a:avLst/>
            <a:gdLst/>
            <a:ahLst/>
            <a:cxnLst/>
            <a:rect l="l" t="t" r="r" b="b"/>
            <a:pathLst>
              <a:path w="1260140" h="1872209">
                <a:moveTo>
                  <a:pt x="630071" y="0"/>
                </a:moveTo>
                <a:lnTo>
                  <a:pt x="799749" y="292548"/>
                </a:lnTo>
                <a:lnTo>
                  <a:pt x="1107260" y="292548"/>
                </a:lnTo>
                <a:cubicBezTo>
                  <a:pt x="1191693" y="292548"/>
                  <a:pt x="1260140" y="360995"/>
                  <a:pt x="1260140" y="445428"/>
                </a:cubicBezTo>
                <a:lnTo>
                  <a:pt x="1260140" y="1719329"/>
                </a:lnTo>
                <a:cubicBezTo>
                  <a:pt x="1260140" y="1803762"/>
                  <a:pt x="1191693" y="1872209"/>
                  <a:pt x="1107260" y="1872209"/>
                </a:cubicBezTo>
                <a:lnTo>
                  <a:pt x="152880" y="1872209"/>
                </a:lnTo>
                <a:cubicBezTo>
                  <a:pt x="68447" y="1872209"/>
                  <a:pt x="0" y="1803762"/>
                  <a:pt x="0" y="1719329"/>
                </a:cubicBezTo>
                <a:lnTo>
                  <a:pt x="0" y="445428"/>
                </a:lnTo>
                <a:cubicBezTo>
                  <a:pt x="0" y="360995"/>
                  <a:pt x="68447" y="292548"/>
                  <a:pt x="152880" y="292548"/>
                </a:cubicBezTo>
                <a:lnTo>
                  <a:pt x="460393" y="2925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025" dirty="0">
              <a:solidFill>
                <a:prstClr val="black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31" name="Oval 191">
            <a:extLst>
              <a:ext uri="{FF2B5EF4-FFF2-40B4-BE49-F238E27FC236}">
                <a16:creationId xmlns="" xmlns:a16="http://schemas.microsoft.com/office/drawing/2014/main" id="{C8E57561-3AEB-4191-B2CE-37DD3F652F2B}"/>
              </a:ext>
            </a:extLst>
          </p:cNvPr>
          <p:cNvSpPr/>
          <p:nvPr/>
        </p:nvSpPr>
        <p:spPr>
          <a:xfrm flipH="1">
            <a:off x="8095212" y="1518652"/>
            <a:ext cx="109115" cy="110426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463" name="TextBox 462"/>
          <p:cNvSpPr txBox="1"/>
          <p:nvPr/>
        </p:nvSpPr>
        <p:spPr>
          <a:xfrm>
            <a:off x="7600625" y="614490"/>
            <a:ext cx="12825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750" dirty="0">
                <a:solidFill>
                  <a:prstClr val="black"/>
                </a:solidFill>
                <a:latin typeface="Calibri" panose="020F0502020204030204"/>
              </a:rPr>
              <a:t>Оценка качества состояния окружающей среды с применением методов </a:t>
            </a:r>
            <a:r>
              <a:rPr lang="ru-RU" sz="750" dirty="0" err="1">
                <a:solidFill>
                  <a:prstClr val="black"/>
                </a:solidFill>
                <a:latin typeface="Calibri" panose="020F0502020204030204"/>
              </a:rPr>
              <a:t>фитоиндикации</a:t>
            </a:r>
            <a:endParaRPr lang="ru-RU" sz="7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34" name="Oval 191">
            <a:extLst>
              <a:ext uri="{FF2B5EF4-FFF2-40B4-BE49-F238E27FC236}">
                <a16:creationId xmlns="" xmlns:a16="http://schemas.microsoft.com/office/drawing/2014/main" id="{C8E57561-3AEB-4191-B2CE-37DD3F652F2B}"/>
              </a:ext>
            </a:extLst>
          </p:cNvPr>
          <p:cNvSpPr/>
          <p:nvPr/>
        </p:nvSpPr>
        <p:spPr>
          <a:xfrm flipH="1">
            <a:off x="8721699" y="1535323"/>
            <a:ext cx="109115" cy="110426"/>
          </a:xfrm>
          <a:prstGeom prst="ellips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36" name="TextBox 535"/>
          <p:cNvSpPr txBox="1"/>
          <p:nvPr/>
        </p:nvSpPr>
        <p:spPr>
          <a:xfrm>
            <a:off x="7304806" y="4794788"/>
            <a:ext cx="8331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050" b="1" dirty="0">
                <a:solidFill>
                  <a:srgbClr val="C00000"/>
                </a:solidFill>
                <a:latin typeface="Calibri" panose="020F0502020204030204"/>
              </a:rPr>
              <a:t>Наши </a:t>
            </a:r>
          </a:p>
          <a:p>
            <a:pPr algn="ctr" defTabSz="685800"/>
            <a:r>
              <a:rPr lang="ru-RU" sz="1050" b="1" dirty="0">
                <a:solidFill>
                  <a:srgbClr val="C00000"/>
                </a:solidFill>
                <a:latin typeface="Calibri" panose="020F0502020204030204"/>
              </a:rPr>
              <a:t>партнеры</a:t>
            </a:r>
            <a:endParaRPr lang="ru-RU" sz="105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1035" name="Группа 1034"/>
          <p:cNvGrpSpPr/>
          <p:nvPr/>
        </p:nvGrpSpPr>
        <p:grpSpPr>
          <a:xfrm>
            <a:off x="3028298" y="6391596"/>
            <a:ext cx="2230496" cy="219291"/>
            <a:chOff x="6593040" y="6633145"/>
            <a:chExt cx="2973995" cy="292387"/>
          </a:xfrm>
        </p:grpSpPr>
        <p:sp>
          <p:nvSpPr>
            <p:cNvPr id="544" name="Oval 10">
              <a:extLst>
                <a:ext uri="{FF2B5EF4-FFF2-40B4-BE49-F238E27FC236}">
                  <a16:creationId xmlns="" xmlns:a16="http://schemas.microsoft.com/office/drawing/2014/main" id="{960ABB59-33C6-488F-8A15-722A61D0B764}"/>
                </a:ext>
              </a:extLst>
            </p:cNvPr>
            <p:cNvSpPr/>
            <p:nvPr/>
          </p:nvSpPr>
          <p:spPr>
            <a:xfrm>
              <a:off x="6593040" y="6642443"/>
              <a:ext cx="226560" cy="211984"/>
            </a:xfrm>
            <a:custGeom>
              <a:avLst/>
              <a:gdLst/>
              <a:ahLst/>
              <a:cxnLst/>
              <a:rect l="l" t="t" r="r" b="b"/>
              <a:pathLst>
                <a:path w="2956013" h="2941055">
                  <a:moveTo>
                    <a:pt x="2169165" y="2259549"/>
                  </a:moveTo>
                  <a:cubicBezTo>
                    <a:pt x="2305163" y="2320579"/>
                    <a:pt x="2430502" y="2400997"/>
                    <a:pt x="2542352" y="2496872"/>
                  </a:cubicBezTo>
                  <a:cubicBezTo>
                    <a:pt x="2303978" y="2744099"/>
                    <a:pt x="1979593" y="2907447"/>
                    <a:pt x="1617206" y="2939204"/>
                  </a:cubicBezTo>
                  <a:lnTo>
                    <a:pt x="1588575" y="2925411"/>
                  </a:lnTo>
                  <a:cubicBezTo>
                    <a:pt x="1835671" y="2758142"/>
                    <a:pt x="2037335" y="2529257"/>
                    <a:pt x="2169165" y="2259549"/>
                  </a:cubicBezTo>
                  <a:close/>
                  <a:moveTo>
                    <a:pt x="797309" y="2254509"/>
                  </a:moveTo>
                  <a:cubicBezTo>
                    <a:pt x="928512" y="2525684"/>
                    <a:pt x="1129977" y="2756161"/>
                    <a:pt x="1376879" y="2925229"/>
                  </a:cubicBezTo>
                  <a:cubicBezTo>
                    <a:pt x="1367940" y="2931748"/>
                    <a:pt x="1358086" y="2936536"/>
                    <a:pt x="1348086" y="2941055"/>
                  </a:cubicBezTo>
                  <a:cubicBezTo>
                    <a:pt x="981929" y="2910776"/>
                    <a:pt x="654006" y="2746454"/>
                    <a:pt x="413461" y="2497054"/>
                  </a:cubicBezTo>
                  <a:cubicBezTo>
                    <a:pt x="528278" y="2398621"/>
                    <a:pt x="657289" y="2316447"/>
                    <a:pt x="797309" y="2254509"/>
                  </a:cubicBezTo>
                  <a:close/>
                  <a:moveTo>
                    <a:pt x="1426305" y="2108791"/>
                  </a:moveTo>
                  <a:lnTo>
                    <a:pt x="1426305" y="2824067"/>
                  </a:lnTo>
                  <a:cubicBezTo>
                    <a:pt x="1203050" y="2668305"/>
                    <a:pt x="1020431" y="2458508"/>
                    <a:pt x="899682" y="2212532"/>
                  </a:cubicBezTo>
                  <a:cubicBezTo>
                    <a:pt x="1063835" y="2148883"/>
                    <a:pt x="1241204" y="2112683"/>
                    <a:pt x="1426305" y="2108791"/>
                  </a:cubicBezTo>
                  <a:close/>
                  <a:moveTo>
                    <a:pt x="1527809" y="2108695"/>
                  </a:moveTo>
                  <a:cubicBezTo>
                    <a:pt x="1717707" y="2112557"/>
                    <a:pt x="1899494" y="2150291"/>
                    <a:pt x="2067336" y="2216559"/>
                  </a:cubicBezTo>
                  <a:cubicBezTo>
                    <a:pt x="1943936" y="2466549"/>
                    <a:pt x="1756622" y="2679032"/>
                    <a:pt x="1527809" y="2835300"/>
                  </a:cubicBezTo>
                  <a:close/>
                  <a:moveTo>
                    <a:pt x="2354776" y="1530125"/>
                  </a:moveTo>
                  <a:lnTo>
                    <a:pt x="2955077" y="1530125"/>
                  </a:lnTo>
                  <a:cubicBezTo>
                    <a:pt x="2942393" y="1866074"/>
                    <a:pt x="2817414" y="2173186"/>
                    <a:pt x="2615767" y="2414127"/>
                  </a:cubicBezTo>
                  <a:cubicBezTo>
                    <a:pt x="2496453" y="2311434"/>
                    <a:pt x="2362630" y="2225327"/>
                    <a:pt x="2217376" y="2159975"/>
                  </a:cubicBezTo>
                  <a:cubicBezTo>
                    <a:pt x="2300477" y="1965771"/>
                    <a:pt x="2348521" y="1753185"/>
                    <a:pt x="2354776" y="1530125"/>
                  </a:cubicBezTo>
                  <a:close/>
                  <a:moveTo>
                    <a:pt x="1527809" y="1530125"/>
                  </a:moveTo>
                  <a:lnTo>
                    <a:pt x="2244039" y="1530125"/>
                  </a:lnTo>
                  <a:cubicBezTo>
                    <a:pt x="2237819" y="1737690"/>
                    <a:pt x="2192963" y="1935525"/>
                    <a:pt x="2115825" y="2116496"/>
                  </a:cubicBezTo>
                  <a:cubicBezTo>
                    <a:pt x="1933189" y="2043464"/>
                    <a:pt x="1735000" y="2001899"/>
                    <a:pt x="1527809" y="1997958"/>
                  </a:cubicBezTo>
                  <a:close/>
                  <a:moveTo>
                    <a:pt x="725097" y="1530125"/>
                  </a:moveTo>
                  <a:lnTo>
                    <a:pt x="1426305" y="1530125"/>
                  </a:lnTo>
                  <a:lnTo>
                    <a:pt x="1426305" y="1998054"/>
                  </a:lnTo>
                  <a:cubicBezTo>
                    <a:pt x="1224105" y="2002029"/>
                    <a:pt x="1030504" y="2041966"/>
                    <a:pt x="851699" y="2112283"/>
                  </a:cubicBezTo>
                  <a:cubicBezTo>
                    <a:pt x="775482" y="1932518"/>
                    <a:pt x="731260" y="1736112"/>
                    <a:pt x="725097" y="1530125"/>
                  </a:cubicBezTo>
                  <a:close/>
                  <a:moveTo>
                    <a:pt x="934" y="1530125"/>
                  </a:moveTo>
                  <a:lnTo>
                    <a:pt x="614360" y="1530125"/>
                  </a:lnTo>
                  <a:cubicBezTo>
                    <a:pt x="620543" y="1751166"/>
                    <a:pt x="667772" y="1961919"/>
                    <a:pt x="749235" y="2154869"/>
                  </a:cubicBezTo>
                  <a:cubicBezTo>
                    <a:pt x="599936" y="2221117"/>
                    <a:pt x="462426" y="2308980"/>
                    <a:pt x="340129" y="2414234"/>
                  </a:cubicBezTo>
                  <a:cubicBezTo>
                    <a:pt x="138582" y="2173144"/>
                    <a:pt x="13619" y="1866051"/>
                    <a:pt x="934" y="1530125"/>
                  </a:cubicBezTo>
                  <a:close/>
                  <a:moveTo>
                    <a:pt x="883886" y="768586"/>
                  </a:moveTo>
                  <a:cubicBezTo>
                    <a:pt x="1053566" y="831753"/>
                    <a:pt x="1236128" y="867407"/>
                    <a:pt x="1426305" y="871035"/>
                  </a:cubicBezTo>
                  <a:lnTo>
                    <a:pt x="1426305" y="1428622"/>
                  </a:lnTo>
                  <a:lnTo>
                    <a:pt x="724559" y="1428622"/>
                  </a:lnTo>
                  <a:cubicBezTo>
                    <a:pt x="730221" y="1192426"/>
                    <a:pt x="785872" y="968634"/>
                    <a:pt x="883886" y="768586"/>
                  </a:cubicBezTo>
                  <a:close/>
                  <a:moveTo>
                    <a:pt x="2083288" y="764501"/>
                  </a:moveTo>
                  <a:cubicBezTo>
                    <a:pt x="2182501" y="965616"/>
                    <a:pt x="2238869" y="1190833"/>
                    <a:pt x="2244577" y="1428622"/>
                  </a:cubicBezTo>
                  <a:lnTo>
                    <a:pt x="1527809" y="1428622"/>
                  </a:lnTo>
                  <a:lnTo>
                    <a:pt x="1527809" y="871130"/>
                  </a:lnTo>
                  <a:cubicBezTo>
                    <a:pt x="1722835" y="867528"/>
                    <a:pt x="1909881" y="830382"/>
                    <a:pt x="2083288" y="764501"/>
                  </a:cubicBezTo>
                  <a:close/>
                  <a:moveTo>
                    <a:pt x="375750" y="484510"/>
                  </a:moveTo>
                  <a:cubicBezTo>
                    <a:pt x="497688" y="583858"/>
                    <a:pt x="633678" y="666438"/>
                    <a:pt x="780212" y="729142"/>
                  </a:cubicBezTo>
                  <a:cubicBezTo>
                    <a:pt x="677519" y="941475"/>
                    <a:pt x="619429" y="1178562"/>
                    <a:pt x="613822" y="1428622"/>
                  </a:cubicBezTo>
                  <a:lnTo>
                    <a:pt x="0" y="1428622"/>
                  </a:lnTo>
                  <a:cubicBezTo>
                    <a:pt x="9263" y="1065848"/>
                    <a:pt x="149371" y="735691"/>
                    <a:pt x="375750" y="484510"/>
                  </a:cubicBezTo>
                  <a:close/>
                  <a:moveTo>
                    <a:pt x="2580304" y="484479"/>
                  </a:moveTo>
                  <a:cubicBezTo>
                    <a:pt x="2806628" y="735651"/>
                    <a:pt x="2946750" y="1065827"/>
                    <a:pt x="2956013" y="1428622"/>
                  </a:cubicBezTo>
                  <a:lnTo>
                    <a:pt x="2355314" y="1428622"/>
                  </a:lnTo>
                  <a:cubicBezTo>
                    <a:pt x="2349636" y="1176504"/>
                    <a:pt x="2290630" y="937573"/>
                    <a:pt x="2186241" y="724113"/>
                  </a:cubicBezTo>
                  <a:cubicBezTo>
                    <a:pt x="2328935" y="662418"/>
                    <a:pt x="2461323" y="581449"/>
                    <a:pt x="2580304" y="484479"/>
                  </a:cubicBezTo>
                  <a:close/>
                  <a:moveTo>
                    <a:pt x="1426305" y="124032"/>
                  </a:moveTo>
                  <a:lnTo>
                    <a:pt x="1426305" y="760298"/>
                  </a:lnTo>
                  <a:cubicBezTo>
                    <a:pt x="1253727" y="756791"/>
                    <a:pt x="1087879" y="724966"/>
                    <a:pt x="933247" y="668842"/>
                  </a:cubicBezTo>
                  <a:cubicBezTo>
                    <a:pt x="1054039" y="451822"/>
                    <a:pt x="1223389" y="265609"/>
                    <a:pt x="1426305" y="124032"/>
                  </a:cubicBezTo>
                  <a:close/>
                  <a:moveTo>
                    <a:pt x="1527809" y="112799"/>
                  </a:moveTo>
                  <a:cubicBezTo>
                    <a:pt x="1736145" y="255085"/>
                    <a:pt x="1910079" y="443973"/>
                    <a:pt x="2033951" y="664748"/>
                  </a:cubicBezTo>
                  <a:cubicBezTo>
                    <a:pt x="1875578" y="723616"/>
                    <a:pt x="1705238" y="756901"/>
                    <a:pt x="1527809" y="760394"/>
                  </a:cubicBezTo>
                  <a:close/>
                  <a:moveTo>
                    <a:pt x="1632157" y="1693"/>
                  </a:moveTo>
                  <a:cubicBezTo>
                    <a:pt x="1969090" y="34839"/>
                    <a:pt x="2272411" y="181752"/>
                    <a:pt x="2502559" y="404493"/>
                  </a:cubicBezTo>
                  <a:cubicBezTo>
                    <a:pt x="2392455" y="493535"/>
                    <a:pt x="2270018" y="567692"/>
                    <a:pt x="2138287" y="624414"/>
                  </a:cubicBezTo>
                  <a:cubicBezTo>
                    <a:pt x="2004803" y="382989"/>
                    <a:pt x="1815448" y="176841"/>
                    <a:pt x="1587368" y="23269"/>
                  </a:cubicBezTo>
                  <a:close/>
                  <a:moveTo>
                    <a:pt x="1333466" y="0"/>
                  </a:moveTo>
                  <a:lnTo>
                    <a:pt x="1376468" y="23177"/>
                  </a:lnTo>
                  <a:cubicBezTo>
                    <a:pt x="1149236" y="178863"/>
                    <a:pt x="960516" y="386575"/>
                    <a:pt x="827965" y="629347"/>
                  </a:cubicBezTo>
                  <a:cubicBezTo>
                    <a:pt x="692459" y="571593"/>
                    <a:pt x="566467" y="495851"/>
                    <a:pt x="453430" y="404475"/>
                  </a:cubicBezTo>
                  <a:cubicBezTo>
                    <a:pt x="685742" y="179438"/>
                    <a:pt x="992667" y="31629"/>
                    <a:pt x="133346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ko-KR" altLang="en-US" sz="135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1031" name="TextBox 1030"/>
            <p:cNvSpPr txBox="1"/>
            <p:nvPr/>
          </p:nvSpPr>
          <p:spPr>
            <a:xfrm>
              <a:off x="6834576" y="6633145"/>
              <a:ext cx="2732459" cy="292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GB" sz="825" dirty="0">
                  <a:solidFill>
                    <a:schemeClr val="bg1"/>
                  </a:solidFill>
                  <a:latin typeface="Calibri" panose="020F0502020204030204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http://fciarctic.ru/index.php?page=igeo</a:t>
              </a:r>
              <a:endParaRPr lang="ru-RU" sz="825" dirty="0">
                <a:solidFill>
                  <a:schemeClr val="bg1"/>
                </a:solidFill>
                <a:latin typeface="Calibri" panose="020F0502020204030204"/>
              </a:endParaRPr>
            </a:p>
          </p:txBody>
        </p:sp>
      </p:grpSp>
      <p:grpSp>
        <p:nvGrpSpPr>
          <p:cNvPr id="1036" name="Группа 1035"/>
          <p:cNvGrpSpPr/>
          <p:nvPr/>
        </p:nvGrpSpPr>
        <p:grpSpPr>
          <a:xfrm>
            <a:off x="2984973" y="6003628"/>
            <a:ext cx="199235" cy="204076"/>
            <a:chOff x="9580425" y="6170367"/>
            <a:chExt cx="339467" cy="357778"/>
          </a:xfrm>
        </p:grpSpPr>
        <p:sp>
          <p:nvSpPr>
            <p:cNvPr id="546" name="Oval 12">
              <a:extLst>
                <a:ext uri="{FF2B5EF4-FFF2-40B4-BE49-F238E27FC236}">
                  <a16:creationId xmlns="" xmlns:a16="http://schemas.microsoft.com/office/drawing/2014/main" id="{968D7DAB-7020-4F5F-9612-1F5324D1722C}"/>
                </a:ext>
              </a:extLst>
            </p:cNvPr>
            <p:cNvSpPr/>
            <p:nvPr/>
          </p:nvSpPr>
          <p:spPr>
            <a:xfrm>
              <a:off x="9580425" y="6170367"/>
              <a:ext cx="339467" cy="35777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2025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47" name="Rounded Rectangle 5">
              <a:extLst>
                <a:ext uri="{FF2B5EF4-FFF2-40B4-BE49-F238E27FC236}">
                  <a16:creationId xmlns="" xmlns:a16="http://schemas.microsoft.com/office/drawing/2014/main" id="{406DD378-94E7-42D8-BB99-A7E6CF0F3DF9}"/>
                </a:ext>
              </a:extLst>
            </p:cNvPr>
            <p:cNvSpPr/>
            <p:nvPr/>
          </p:nvSpPr>
          <p:spPr>
            <a:xfrm flipH="1">
              <a:off x="9654244" y="6274811"/>
              <a:ext cx="191827" cy="167657"/>
            </a:xfrm>
            <a:custGeom>
              <a:avLst/>
              <a:gdLst>
                <a:gd name="connsiteX0" fmla="*/ 1384251 w 3217557"/>
                <a:gd name="connsiteY0" fmla="*/ 661544 h 2702049"/>
                <a:gd name="connsiteX1" fmla="*/ 1574067 w 3217557"/>
                <a:gd name="connsiteY1" fmla="*/ 851360 h 2702049"/>
                <a:gd name="connsiteX2" fmla="*/ 1384251 w 3217557"/>
                <a:gd name="connsiteY2" fmla="*/ 1041176 h 2702049"/>
                <a:gd name="connsiteX3" fmla="*/ 1194435 w 3217557"/>
                <a:gd name="connsiteY3" fmla="*/ 851360 h 2702049"/>
                <a:gd name="connsiteX4" fmla="*/ 1384251 w 3217557"/>
                <a:gd name="connsiteY4" fmla="*/ 661544 h 2702049"/>
                <a:gd name="connsiteX5" fmla="*/ 1993421 w 3217557"/>
                <a:gd name="connsiteY5" fmla="*/ 661544 h 2702049"/>
                <a:gd name="connsiteX6" fmla="*/ 2183237 w 3217557"/>
                <a:gd name="connsiteY6" fmla="*/ 851360 h 2702049"/>
                <a:gd name="connsiteX7" fmla="*/ 1993421 w 3217557"/>
                <a:gd name="connsiteY7" fmla="*/ 1041176 h 2702049"/>
                <a:gd name="connsiteX8" fmla="*/ 1803605 w 3217557"/>
                <a:gd name="connsiteY8" fmla="*/ 851360 h 2702049"/>
                <a:gd name="connsiteX9" fmla="*/ 1993421 w 3217557"/>
                <a:gd name="connsiteY9" fmla="*/ 661544 h 2702049"/>
                <a:gd name="connsiteX10" fmla="*/ 2602591 w 3217557"/>
                <a:gd name="connsiteY10" fmla="*/ 661544 h 2702049"/>
                <a:gd name="connsiteX11" fmla="*/ 2792407 w 3217557"/>
                <a:gd name="connsiteY11" fmla="*/ 851360 h 2702049"/>
                <a:gd name="connsiteX12" fmla="*/ 2602591 w 3217557"/>
                <a:gd name="connsiteY12" fmla="*/ 1041176 h 2702049"/>
                <a:gd name="connsiteX13" fmla="*/ 2412775 w 3217557"/>
                <a:gd name="connsiteY13" fmla="*/ 851360 h 2702049"/>
                <a:gd name="connsiteX14" fmla="*/ 2602591 w 3217557"/>
                <a:gd name="connsiteY14" fmla="*/ 661544 h 2702049"/>
                <a:gd name="connsiteX15" fmla="*/ 677114 w 3217557"/>
                <a:gd name="connsiteY15" fmla="*/ 569491 h 2702049"/>
                <a:gd name="connsiteX16" fmla="*/ 330916 w 3217557"/>
                <a:gd name="connsiteY16" fmla="*/ 569491 h 2702049"/>
                <a:gd name="connsiteX17" fmla="*/ 0 w 3217557"/>
                <a:gd name="connsiteY17" fmla="*/ 900407 h 2702049"/>
                <a:gd name="connsiteX18" fmla="*/ 0 w 3217557"/>
                <a:gd name="connsiteY18" fmla="*/ 1952009 h 2702049"/>
                <a:gd name="connsiteX19" fmla="*/ 330916 w 3217557"/>
                <a:gd name="connsiteY19" fmla="*/ 2282925 h 2702049"/>
                <a:gd name="connsiteX20" fmla="*/ 711670 w 3217557"/>
                <a:gd name="connsiteY20" fmla="*/ 2282925 h 2702049"/>
                <a:gd name="connsiteX21" fmla="*/ 15770 w 3217557"/>
                <a:gd name="connsiteY21" fmla="*/ 2702049 h 2702049"/>
                <a:gd name="connsiteX22" fmla="*/ 1294529 w 3217557"/>
                <a:gd name="connsiteY22" fmla="*/ 2282925 h 2702049"/>
                <a:gd name="connsiteX23" fmla="*/ 2117356 w 3217557"/>
                <a:gd name="connsiteY23" fmla="*/ 2282925 h 2702049"/>
                <a:gd name="connsiteX24" fmla="*/ 2418395 w 3217557"/>
                <a:gd name="connsiteY24" fmla="*/ 2087951 h 2702049"/>
                <a:gd name="connsiteX25" fmla="*/ 1830857 w 3217557"/>
                <a:gd name="connsiteY25" fmla="*/ 1799347 h 2702049"/>
                <a:gd name="connsiteX26" fmla="*/ 1008030 w 3217557"/>
                <a:gd name="connsiteY26" fmla="*/ 1799347 h 2702049"/>
                <a:gd name="connsiteX27" fmla="*/ 677114 w 3217557"/>
                <a:gd name="connsiteY27" fmla="*/ 1468431 h 2702049"/>
                <a:gd name="connsiteX28" fmla="*/ 677114 w 3217557"/>
                <a:gd name="connsiteY28" fmla="*/ 569491 h 2702049"/>
                <a:gd name="connsiteX29" fmla="*/ 2886641 w 3217557"/>
                <a:gd name="connsiteY29" fmla="*/ 0 h 2702049"/>
                <a:gd name="connsiteX30" fmla="*/ 1100201 w 3217557"/>
                <a:gd name="connsiteY30" fmla="*/ 0 h 2702049"/>
                <a:gd name="connsiteX31" fmla="*/ 769285 w 3217557"/>
                <a:gd name="connsiteY31" fmla="*/ 330916 h 2702049"/>
                <a:gd name="connsiteX32" fmla="*/ 769285 w 3217557"/>
                <a:gd name="connsiteY32" fmla="*/ 1382518 h 2702049"/>
                <a:gd name="connsiteX33" fmla="*/ 1100201 w 3217557"/>
                <a:gd name="connsiteY33" fmla="*/ 1713434 h 2702049"/>
                <a:gd name="connsiteX34" fmla="*/ 1923028 w 3217557"/>
                <a:gd name="connsiteY34" fmla="*/ 1713434 h 2702049"/>
                <a:gd name="connsiteX35" fmla="*/ 3078958 w 3217557"/>
                <a:gd name="connsiteY35" fmla="*/ 2077967 h 2702049"/>
                <a:gd name="connsiteX36" fmla="*/ 2505887 w 3217557"/>
                <a:gd name="connsiteY36" fmla="*/ 1713434 h 2702049"/>
                <a:gd name="connsiteX37" fmla="*/ 2886641 w 3217557"/>
                <a:gd name="connsiteY37" fmla="*/ 1713434 h 2702049"/>
                <a:gd name="connsiteX38" fmla="*/ 3217557 w 3217557"/>
                <a:gd name="connsiteY38" fmla="*/ 1382518 h 2702049"/>
                <a:gd name="connsiteX39" fmla="*/ 3217557 w 3217557"/>
                <a:gd name="connsiteY39" fmla="*/ 330916 h 2702049"/>
                <a:gd name="connsiteX40" fmla="*/ 2886641 w 3217557"/>
                <a:gd name="connsiteY40" fmla="*/ 0 h 2702049"/>
                <a:gd name="connsiteX0" fmla="*/ 1384251 w 3217557"/>
                <a:gd name="connsiteY0" fmla="*/ 661544 h 2702049"/>
                <a:gd name="connsiteX1" fmla="*/ 1574067 w 3217557"/>
                <a:gd name="connsiteY1" fmla="*/ 851360 h 2702049"/>
                <a:gd name="connsiteX2" fmla="*/ 1384251 w 3217557"/>
                <a:gd name="connsiteY2" fmla="*/ 1041176 h 2702049"/>
                <a:gd name="connsiteX3" fmla="*/ 1194435 w 3217557"/>
                <a:gd name="connsiteY3" fmla="*/ 851360 h 2702049"/>
                <a:gd name="connsiteX4" fmla="*/ 1384251 w 3217557"/>
                <a:gd name="connsiteY4" fmla="*/ 661544 h 2702049"/>
                <a:gd name="connsiteX5" fmla="*/ 1993421 w 3217557"/>
                <a:gd name="connsiteY5" fmla="*/ 661544 h 2702049"/>
                <a:gd name="connsiteX6" fmla="*/ 2183237 w 3217557"/>
                <a:gd name="connsiteY6" fmla="*/ 851360 h 2702049"/>
                <a:gd name="connsiteX7" fmla="*/ 1993421 w 3217557"/>
                <a:gd name="connsiteY7" fmla="*/ 1041176 h 2702049"/>
                <a:gd name="connsiteX8" fmla="*/ 1803605 w 3217557"/>
                <a:gd name="connsiteY8" fmla="*/ 851360 h 2702049"/>
                <a:gd name="connsiteX9" fmla="*/ 1993421 w 3217557"/>
                <a:gd name="connsiteY9" fmla="*/ 661544 h 2702049"/>
                <a:gd name="connsiteX10" fmla="*/ 2602591 w 3217557"/>
                <a:gd name="connsiteY10" fmla="*/ 661544 h 2702049"/>
                <a:gd name="connsiteX11" fmla="*/ 2792407 w 3217557"/>
                <a:gd name="connsiteY11" fmla="*/ 851360 h 2702049"/>
                <a:gd name="connsiteX12" fmla="*/ 2602591 w 3217557"/>
                <a:gd name="connsiteY12" fmla="*/ 1041176 h 2702049"/>
                <a:gd name="connsiteX13" fmla="*/ 2412775 w 3217557"/>
                <a:gd name="connsiteY13" fmla="*/ 851360 h 2702049"/>
                <a:gd name="connsiteX14" fmla="*/ 2602591 w 3217557"/>
                <a:gd name="connsiteY14" fmla="*/ 661544 h 2702049"/>
                <a:gd name="connsiteX15" fmla="*/ 677114 w 3217557"/>
                <a:gd name="connsiteY15" fmla="*/ 569491 h 2702049"/>
                <a:gd name="connsiteX16" fmla="*/ 330916 w 3217557"/>
                <a:gd name="connsiteY16" fmla="*/ 569491 h 2702049"/>
                <a:gd name="connsiteX17" fmla="*/ 0 w 3217557"/>
                <a:gd name="connsiteY17" fmla="*/ 900407 h 2702049"/>
                <a:gd name="connsiteX18" fmla="*/ 0 w 3217557"/>
                <a:gd name="connsiteY18" fmla="*/ 1952009 h 2702049"/>
                <a:gd name="connsiteX19" fmla="*/ 330916 w 3217557"/>
                <a:gd name="connsiteY19" fmla="*/ 2282925 h 2702049"/>
                <a:gd name="connsiteX20" fmla="*/ 711670 w 3217557"/>
                <a:gd name="connsiteY20" fmla="*/ 2282925 h 2702049"/>
                <a:gd name="connsiteX21" fmla="*/ 15770 w 3217557"/>
                <a:gd name="connsiteY21" fmla="*/ 2702049 h 2702049"/>
                <a:gd name="connsiteX22" fmla="*/ 1294529 w 3217557"/>
                <a:gd name="connsiteY22" fmla="*/ 2282925 h 2702049"/>
                <a:gd name="connsiteX23" fmla="*/ 2117356 w 3217557"/>
                <a:gd name="connsiteY23" fmla="*/ 2282925 h 2702049"/>
                <a:gd name="connsiteX24" fmla="*/ 2418395 w 3217557"/>
                <a:gd name="connsiteY24" fmla="*/ 2087951 h 2702049"/>
                <a:gd name="connsiteX25" fmla="*/ 1830857 w 3217557"/>
                <a:gd name="connsiteY25" fmla="*/ 1799347 h 2702049"/>
                <a:gd name="connsiteX26" fmla="*/ 1008030 w 3217557"/>
                <a:gd name="connsiteY26" fmla="*/ 1799347 h 2702049"/>
                <a:gd name="connsiteX27" fmla="*/ 677114 w 3217557"/>
                <a:gd name="connsiteY27" fmla="*/ 1468431 h 2702049"/>
                <a:gd name="connsiteX28" fmla="*/ 677114 w 3217557"/>
                <a:gd name="connsiteY28" fmla="*/ 569491 h 2702049"/>
                <a:gd name="connsiteX29" fmla="*/ 2886641 w 3217557"/>
                <a:gd name="connsiteY29" fmla="*/ 0 h 2702049"/>
                <a:gd name="connsiteX30" fmla="*/ 1100201 w 3217557"/>
                <a:gd name="connsiteY30" fmla="*/ 0 h 2702049"/>
                <a:gd name="connsiteX31" fmla="*/ 769285 w 3217557"/>
                <a:gd name="connsiteY31" fmla="*/ 330916 h 2702049"/>
                <a:gd name="connsiteX32" fmla="*/ 769285 w 3217557"/>
                <a:gd name="connsiteY32" fmla="*/ 1382518 h 2702049"/>
                <a:gd name="connsiteX33" fmla="*/ 1100201 w 3217557"/>
                <a:gd name="connsiteY33" fmla="*/ 1713434 h 2702049"/>
                <a:gd name="connsiteX34" fmla="*/ 1923028 w 3217557"/>
                <a:gd name="connsiteY34" fmla="*/ 1713434 h 2702049"/>
                <a:gd name="connsiteX35" fmla="*/ 3078958 w 3217557"/>
                <a:gd name="connsiteY35" fmla="*/ 2077967 h 2702049"/>
                <a:gd name="connsiteX36" fmla="*/ 2505887 w 3217557"/>
                <a:gd name="connsiteY36" fmla="*/ 1713434 h 2702049"/>
                <a:gd name="connsiteX37" fmla="*/ 2886641 w 3217557"/>
                <a:gd name="connsiteY37" fmla="*/ 1713434 h 2702049"/>
                <a:gd name="connsiteX38" fmla="*/ 3217557 w 3217557"/>
                <a:gd name="connsiteY38" fmla="*/ 1382518 h 2702049"/>
                <a:gd name="connsiteX39" fmla="*/ 3217557 w 3217557"/>
                <a:gd name="connsiteY39" fmla="*/ 330916 h 2702049"/>
                <a:gd name="connsiteX40" fmla="*/ 2886641 w 3217557"/>
                <a:gd name="connsiteY40" fmla="*/ 0 h 2702049"/>
                <a:gd name="connsiteX0" fmla="*/ 1384251 w 3217557"/>
                <a:gd name="connsiteY0" fmla="*/ 661544 h 2633810"/>
                <a:gd name="connsiteX1" fmla="*/ 1574067 w 3217557"/>
                <a:gd name="connsiteY1" fmla="*/ 851360 h 2633810"/>
                <a:gd name="connsiteX2" fmla="*/ 1384251 w 3217557"/>
                <a:gd name="connsiteY2" fmla="*/ 1041176 h 2633810"/>
                <a:gd name="connsiteX3" fmla="*/ 1194435 w 3217557"/>
                <a:gd name="connsiteY3" fmla="*/ 851360 h 2633810"/>
                <a:gd name="connsiteX4" fmla="*/ 1384251 w 3217557"/>
                <a:gd name="connsiteY4" fmla="*/ 661544 h 2633810"/>
                <a:gd name="connsiteX5" fmla="*/ 1993421 w 3217557"/>
                <a:gd name="connsiteY5" fmla="*/ 661544 h 2633810"/>
                <a:gd name="connsiteX6" fmla="*/ 2183237 w 3217557"/>
                <a:gd name="connsiteY6" fmla="*/ 851360 h 2633810"/>
                <a:gd name="connsiteX7" fmla="*/ 1993421 w 3217557"/>
                <a:gd name="connsiteY7" fmla="*/ 1041176 h 2633810"/>
                <a:gd name="connsiteX8" fmla="*/ 1803605 w 3217557"/>
                <a:gd name="connsiteY8" fmla="*/ 851360 h 2633810"/>
                <a:gd name="connsiteX9" fmla="*/ 1993421 w 3217557"/>
                <a:gd name="connsiteY9" fmla="*/ 661544 h 2633810"/>
                <a:gd name="connsiteX10" fmla="*/ 2602591 w 3217557"/>
                <a:gd name="connsiteY10" fmla="*/ 661544 h 2633810"/>
                <a:gd name="connsiteX11" fmla="*/ 2792407 w 3217557"/>
                <a:gd name="connsiteY11" fmla="*/ 851360 h 2633810"/>
                <a:gd name="connsiteX12" fmla="*/ 2602591 w 3217557"/>
                <a:gd name="connsiteY12" fmla="*/ 1041176 h 2633810"/>
                <a:gd name="connsiteX13" fmla="*/ 2412775 w 3217557"/>
                <a:gd name="connsiteY13" fmla="*/ 851360 h 2633810"/>
                <a:gd name="connsiteX14" fmla="*/ 2602591 w 3217557"/>
                <a:gd name="connsiteY14" fmla="*/ 661544 h 2633810"/>
                <a:gd name="connsiteX15" fmla="*/ 677114 w 3217557"/>
                <a:gd name="connsiteY15" fmla="*/ 569491 h 2633810"/>
                <a:gd name="connsiteX16" fmla="*/ 330916 w 3217557"/>
                <a:gd name="connsiteY16" fmla="*/ 569491 h 2633810"/>
                <a:gd name="connsiteX17" fmla="*/ 0 w 3217557"/>
                <a:gd name="connsiteY17" fmla="*/ 900407 h 2633810"/>
                <a:gd name="connsiteX18" fmla="*/ 0 w 3217557"/>
                <a:gd name="connsiteY18" fmla="*/ 1952009 h 2633810"/>
                <a:gd name="connsiteX19" fmla="*/ 330916 w 3217557"/>
                <a:gd name="connsiteY19" fmla="*/ 2282925 h 2633810"/>
                <a:gd name="connsiteX20" fmla="*/ 711670 w 3217557"/>
                <a:gd name="connsiteY20" fmla="*/ 2282925 h 2633810"/>
                <a:gd name="connsiteX21" fmla="*/ 165895 w 3217557"/>
                <a:gd name="connsiteY21" fmla="*/ 2633810 h 2633810"/>
                <a:gd name="connsiteX22" fmla="*/ 1294529 w 3217557"/>
                <a:gd name="connsiteY22" fmla="*/ 2282925 h 2633810"/>
                <a:gd name="connsiteX23" fmla="*/ 2117356 w 3217557"/>
                <a:gd name="connsiteY23" fmla="*/ 2282925 h 2633810"/>
                <a:gd name="connsiteX24" fmla="*/ 2418395 w 3217557"/>
                <a:gd name="connsiteY24" fmla="*/ 2087951 h 2633810"/>
                <a:gd name="connsiteX25" fmla="*/ 1830857 w 3217557"/>
                <a:gd name="connsiteY25" fmla="*/ 1799347 h 2633810"/>
                <a:gd name="connsiteX26" fmla="*/ 1008030 w 3217557"/>
                <a:gd name="connsiteY26" fmla="*/ 1799347 h 2633810"/>
                <a:gd name="connsiteX27" fmla="*/ 677114 w 3217557"/>
                <a:gd name="connsiteY27" fmla="*/ 1468431 h 2633810"/>
                <a:gd name="connsiteX28" fmla="*/ 677114 w 3217557"/>
                <a:gd name="connsiteY28" fmla="*/ 569491 h 2633810"/>
                <a:gd name="connsiteX29" fmla="*/ 2886641 w 3217557"/>
                <a:gd name="connsiteY29" fmla="*/ 0 h 2633810"/>
                <a:gd name="connsiteX30" fmla="*/ 1100201 w 3217557"/>
                <a:gd name="connsiteY30" fmla="*/ 0 h 2633810"/>
                <a:gd name="connsiteX31" fmla="*/ 769285 w 3217557"/>
                <a:gd name="connsiteY31" fmla="*/ 330916 h 2633810"/>
                <a:gd name="connsiteX32" fmla="*/ 769285 w 3217557"/>
                <a:gd name="connsiteY32" fmla="*/ 1382518 h 2633810"/>
                <a:gd name="connsiteX33" fmla="*/ 1100201 w 3217557"/>
                <a:gd name="connsiteY33" fmla="*/ 1713434 h 2633810"/>
                <a:gd name="connsiteX34" fmla="*/ 1923028 w 3217557"/>
                <a:gd name="connsiteY34" fmla="*/ 1713434 h 2633810"/>
                <a:gd name="connsiteX35" fmla="*/ 3078958 w 3217557"/>
                <a:gd name="connsiteY35" fmla="*/ 2077967 h 2633810"/>
                <a:gd name="connsiteX36" fmla="*/ 2505887 w 3217557"/>
                <a:gd name="connsiteY36" fmla="*/ 1713434 h 2633810"/>
                <a:gd name="connsiteX37" fmla="*/ 2886641 w 3217557"/>
                <a:gd name="connsiteY37" fmla="*/ 1713434 h 2633810"/>
                <a:gd name="connsiteX38" fmla="*/ 3217557 w 3217557"/>
                <a:gd name="connsiteY38" fmla="*/ 1382518 h 2633810"/>
                <a:gd name="connsiteX39" fmla="*/ 3217557 w 3217557"/>
                <a:gd name="connsiteY39" fmla="*/ 330916 h 2633810"/>
                <a:gd name="connsiteX40" fmla="*/ 2886641 w 3217557"/>
                <a:gd name="connsiteY40" fmla="*/ 0 h 2633810"/>
                <a:gd name="connsiteX0" fmla="*/ 1384251 w 3217557"/>
                <a:gd name="connsiteY0" fmla="*/ 661544 h 2633810"/>
                <a:gd name="connsiteX1" fmla="*/ 1574067 w 3217557"/>
                <a:gd name="connsiteY1" fmla="*/ 851360 h 2633810"/>
                <a:gd name="connsiteX2" fmla="*/ 1384251 w 3217557"/>
                <a:gd name="connsiteY2" fmla="*/ 1041176 h 2633810"/>
                <a:gd name="connsiteX3" fmla="*/ 1194435 w 3217557"/>
                <a:gd name="connsiteY3" fmla="*/ 851360 h 2633810"/>
                <a:gd name="connsiteX4" fmla="*/ 1384251 w 3217557"/>
                <a:gd name="connsiteY4" fmla="*/ 661544 h 2633810"/>
                <a:gd name="connsiteX5" fmla="*/ 1993421 w 3217557"/>
                <a:gd name="connsiteY5" fmla="*/ 661544 h 2633810"/>
                <a:gd name="connsiteX6" fmla="*/ 2183237 w 3217557"/>
                <a:gd name="connsiteY6" fmla="*/ 851360 h 2633810"/>
                <a:gd name="connsiteX7" fmla="*/ 1993421 w 3217557"/>
                <a:gd name="connsiteY7" fmla="*/ 1041176 h 2633810"/>
                <a:gd name="connsiteX8" fmla="*/ 1803605 w 3217557"/>
                <a:gd name="connsiteY8" fmla="*/ 851360 h 2633810"/>
                <a:gd name="connsiteX9" fmla="*/ 1993421 w 3217557"/>
                <a:gd name="connsiteY9" fmla="*/ 661544 h 2633810"/>
                <a:gd name="connsiteX10" fmla="*/ 2602591 w 3217557"/>
                <a:gd name="connsiteY10" fmla="*/ 661544 h 2633810"/>
                <a:gd name="connsiteX11" fmla="*/ 2792407 w 3217557"/>
                <a:gd name="connsiteY11" fmla="*/ 851360 h 2633810"/>
                <a:gd name="connsiteX12" fmla="*/ 2602591 w 3217557"/>
                <a:gd name="connsiteY12" fmla="*/ 1041176 h 2633810"/>
                <a:gd name="connsiteX13" fmla="*/ 2412775 w 3217557"/>
                <a:gd name="connsiteY13" fmla="*/ 851360 h 2633810"/>
                <a:gd name="connsiteX14" fmla="*/ 2602591 w 3217557"/>
                <a:gd name="connsiteY14" fmla="*/ 661544 h 2633810"/>
                <a:gd name="connsiteX15" fmla="*/ 677114 w 3217557"/>
                <a:gd name="connsiteY15" fmla="*/ 569491 h 2633810"/>
                <a:gd name="connsiteX16" fmla="*/ 330916 w 3217557"/>
                <a:gd name="connsiteY16" fmla="*/ 569491 h 2633810"/>
                <a:gd name="connsiteX17" fmla="*/ 0 w 3217557"/>
                <a:gd name="connsiteY17" fmla="*/ 900407 h 2633810"/>
                <a:gd name="connsiteX18" fmla="*/ 0 w 3217557"/>
                <a:gd name="connsiteY18" fmla="*/ 1952009 h 2633810"/>
                <a:gd name="connsiteX19" fmla="*/ 330916 w 3217557"/>
                <a:gd name="connsiteY19" fmla="*/ 2282925 h 2633810"/>
                <a:gd name="connsiteX20" fmla="*/ 711670 w 3217557"/>
                <a:gd name="connsiteY20" fmla="*/ 2282925 h 2633810"/>
                <a:gd name="connsiteX21" fmla="*/ 165895 w 3217557"/>
                <a:gd name="connsiteY21" fmla="*/ 2633810 h 2633810"/>
                <a:gd name="connsiteX22" fmla="*/ 1294529 w 3217557"/>
                <a:gd name="connsiteY22" fmla="*/ 2282925 h 2633810"/>
                <a:gd name="connsiteX23" fmla="*/ 2117356 w 3217557"/>
                <a:gd name="connsiteY23" fmla="*/ 2282925 h 2633810"/>
                <a:gd name="connsiteX24" fmla="*/ 2418395 w 3217557"/>
                <a:gd name="connsiteY24" fmla="*/ 2087951 h 2633810"/>
                <a:gd name="connsiteX25" fmla="*/ 1830857 w 3217557"/>
                <a:gd name="connsiteY25" fmla="*/ 1799347 h 2633810"/>
                <a:gd name="connsiteX26" fmla="*/ 1008030 w 3217557"/>
                <a:gd name="connsiteY26" fmla="*/ 1799347 h 2633810"/>
                <a:gd name="connsiteX27" fmla="*/ 677114 w 3217557"/>
                <a:gd name="connsiteY27" fmla="*/ 1468431 h 2633810"/>
                <a:gd name="connsiteX28" fmla="*/ 677114 w 3217557"/>
                <a:gd name="connsiteY28" fmla="*/ 569491 h 2633810"/>
                <a:gd name="connsiteX29" fmla="*/ 2886641 w 3217557"/>
                <a:gd name="connsiteY29" fmla="*/ 0 h 2633810"/>
                <a:gd name="connsiteX30" fmla="*/ 1100201 w 3217557"/>
                <a:gd name="connsiteY30" fmla="*/ 0 h 2633810"/>
                <a:gd name="connsiteX31" fmla="*/ 769285 w 3217557"/>
                <a:gd name="connsiteY31" fmla="*/ 330916 h 2633810"/>
                <a:gd name="connsiteX32" fmla="*/ 769285 w 3217557"/>
                <a:gd name="connsiteY32" fmla="*/ 1382518 h 2633810"/>
                <a:gd name="connsiteX33" fmla="*/ 1100201 w 3217557"/>
                <a:gd name="connsiteY33" fmla="*/ 1713434 h 2633810"/>
                <a:gd name="connsiteX34" fmla="*/ 1923028 w 3217557"/>
                <a:gd name="connsiteY34" fmla="*/ 1713434 h 2633810"/>
                <a:gd name="connsiteX35" fmla="*/ 3078958 w 3217557"/>
                <a:gd name="connsiteY35" fmla="*/ 2077967 h 2633810"/>
                <a:gd name="connsiteX36" fmla="*/ 2505887 w 3217557"/>
                <a:gd name="connsiteY36" fmla="*/ 1713434 h 2633810"/>
                <a:gd name="connsiteX37" fmla="*/ 2886641 w 3217557"/>
                <a:gd name="connsiteY37" fmla="*/ 1713434 h 2633810"/>
                <a:gd name="connsiteX38" fmla="*/ 3217557 w 3217557"/>
                <a:gd name="connsiteY38" fmla="*/ 1382518 h 2633810"/>
                <a:gd name="connsiteX39" fmla="*/ 3217557 w 3217557"/>
                <a:gd name="connsiteY39" fmla="*/ 330916 h 2633810"/>
                <a:gd name="connsiteX40" fmla="*/ 2886641 w 3217557"/>
                <a:gd name="connsiteY40" fmla="*/ 0 h 2633810"/>
                <a:gd name="connsiteX0" fmla="*/ 1384251 w 3217557"/>
                <a:gd name="connsiteY0" fmla="*/ 661544 h 2633810"/>
                <a:gd name="connsiteX1" fmla="*/ 1574067 w 3217557"/>
                <a:gd name="connsiteY1" fmla="*/ 851360 h 2633810"/>
                <a:gd name="connsiteX2" fmla="*/ 1384251 w 3217557"/>
                <a:gd name="connsiteY2" fmla="*/ 1041176 h 2633810"/>
                <a:gd name="connsiteX3" fmla="*/ 1194435 w 3217557"/>
                <a:gd name="connsiteY3" fmla="*/ 851360 h 2633810"/>
                <a:gd name="connsiteX4" fmla="*/ 1384251 w 3217557"/>
                <a:gd name="connsiteY4" fmla="*/ 661544 h 2633810"/>
                <a:gd name="connsiteX5" fmla="*/ 1993421 w 3217557"/>
                <a:gd name="connsiteY5" fmla="*/ 661544 h 2633810"/>
                <a:gd name="connsiteX6" fmla="*/ 2183237 w 3217557"/>
                <a:gd name="connsiteY6" fmla="*/ 851360 h 2633810"/>
                <a:gd name="connsiteX7" fmla="*/ 1993421 w 3217557"/>
                <a:gd name="connsiteY7" fmla="*/ 1041176 h 2633810"/>
                <a:gd name="connsiteX8" fmla="*/ 1803605 w 3217557"/>
                <a:gd name="connsiteY8" fmla="*/ 851360 h 2633810"/>
                <a:gd name="connsiteX9" fmla="*/ 1993421 w 3217557"/>
                <a:gd name="connsiteY9" fmla="*/ 661544 h 2633810"/>
                <a:gd name="connsiteX10" fmla="*/ 2602591 w 3217557"/>
                <a:gd name="connsiteY10" fmla="*/ 661544 h 2633810"/>
                <a:gd name="connsiteX11" fmla="*/ 2792407 w 3217557"/>
                <a:gd name="connsiteY11" fmla="*/ 851360 h 2633810"/>
                <a:gd name="connsiteX12" fmla="*/ 2602591 w 3217557"/>
                <a:gd name="connsiteY12" fmla="*/ 1041176 h 2633810"/>
                <a:gd name="connsiteX13" fmla="*/ 2412775 w 3217557"/>
                <a:gd name="connsiteY13" fmla="*/ 851360 h 2633810"/>
                <a:gd name="connsiteX14" fmla="*/ 2602591 w 3217557"/>
                <a:gd name="connsiteY14" fmla="*/ 661544 h 2633810"/>
                <a:gd name="connsiteX15" fmla="*/ 677114 w 3217557"/>
                <a:gd name="connsiteY15" fmla="*/ 569491 h 2633810"/>
                <a:gd name="connsiteX16" fmla="*/ 330916 w 3217557"/>
                <a:gd name="connsiteY16" fmla="*/ 569491 h 2633810"/>
                <a:gd name="connsiteX17" fmla="*/ 0 w 3217557"/>
                <a:gd name="connsiteY17" fmla="*/ 900407 h 2633810"/>
                <a:gd name="connsiteX18" fmla="*/ 0 w 3217557"/>
                <a:gd name="connsiteY18" fmla="*/ 1952009 h 2633810"/>
                <a:gd name="connsiteX19" fmla="*/ 330916 w 3217557"/>
                <a:gd name="connsiteY19" fmla="*/ 2282925 h 2633810"/>
                <a:gd name="connsiteX20" fmla="*/ 711670 w 3217557"/>
                <a:gd name="connsiteY20" fmla="*/ 2282925 h 2633810"/>
                <a:gd name="connsiteX21" fmla="*/ 165895 w 3217557"/>
                <a:gd name="connsiteY21" fmla="*/ 2633810 h 2633810"/>
                <a:gd name="connsiteX22" fmla="*/ 1294529 w 3217557"/>
                <a:gd name="connsiteY22" fmla="*/ 2282925 h 2633810"/>
                <a:gd name="connsiteX23" fmla="*/ 2117356 w 3217557"/>
                <a:gd name="connsiteY23" fmla="*/ 2282925 h 2633810"/>
                <a:gd name="connsiteX24" fmla="*/ 2418395 w 3217557"/>
                <a:gd name="connsiteY24" fmla="*/ 2087951 h 2633810"/>
                <a:gd name="connsiteX25" fmla="*/ 1830857 w 3217557"/>
                <a:gd name="connsiteY25" fmla="*/ 1799347 h 2633810"/>
                <a:gd name="connsiteX26" fmla="*/ 1008030 w 3217557"/>
                <a:gd name="connsiteY26" fmla="*/ 1799347 h 2633810"/>
                <a:gd name="connsiteX27" fmla="*/ 677114 w 3217557"/>
                <a:gd name="connsiteY27" fmla="*/ 1468431 h 2633810"/>
                <a:gd name="connsiteX28" fmla="*/ 677114 w 3217557"/>
                <a:gd name="connsiteY28" fmla="*/ 569491 h 2633810"/>
                <a:gd name="connsiteX29" fmla="*/ 2886641 w 3217557"/>
                <a:gd name="connsiteY29" fmla="*/ 0 h 2633810"/>
                <a:gd name="connsiteX30" fmla="*/ 1100201 w 3217557"/>
                <a:gd name="connsiteY30" fmla="*/ 0 h 2633810"/>
                <a:gd name="connsiteX31" fmla="*/ 769285 w 3217557"/>
                <a:gd name="connsiteY31" fmla="*/ 330916 h 2633810"/>
                <a:gd name="connsiteX32" fmla="*/ 769285 w 3217557"/>
                <a:gd name="connsiteY32" fmla="*/ 1382518 h 2633810"/>
                <a:gd name="connsiteX33" fmla="*/ 1100201 w 3217557"/>
                <a:gd name="connsiteY33" fmla="*/ 1713434 h 2633810"/>
                <a:gd name="connsiteX34" fmla="*/ 1923028 w 3217557"/>
                <a:gd name="connsiteY34" fmla="*/ 1713434 h 2633810"/>
                <a:gd name="connsiteX35" fmla="*/ 3078958 w 3217557"/>
                <a:gd name="connsiteY35" fmla="*/ 2077967 h 2633810"/>
                <a:gd name="connsiteX36" fmla="*/ 2505887 w 3217557"/>
                <a:gd name="connsiteY36" fmla="*/ 1713434 h 2633810"/>
                <a:gd name="connsiteX37" fmla="*/ 2886641 w 3217557"/>
                <a:gd name="connsiteY37" fmla="*/ 1713434 h 2633810"/>
                <a:gd name="connsiteX38" fmla="*/ 3217557 w 3217557"/>
                <a:gd name="connsiteY38" fmla="*/ 1382518 h 2633810"/>
                <a:gd name="connsiteX39" fmla="*/ 3217557 w 3217557"/>
                <a:gd name="connsiteY39" fmla="*/ 330916 h 2633810"/>
                <a:gd name="connsiteX40" fmla="*/ 2886641 w 3217557"/>
                <a:gd name="connsiteY40" fmla="*/ 0 h 2633810"/>
                <a:gd name="connsiteX0" fmla="*/ 1384251 w 3217557"/>
                <a:gd name="connsiteY0" fmla="*/ 661544 h 2654282"/>
                <a:gd name="connsiteX1" fmla="*/ 1574067 w 3217557"/>
                <a:gd name="connsiteY1" fmla="*/ 851360 h 2654282"/>
                <a:gd name="connsiteX2" fmla="*/ 1384251 w 3217557"/>
                <a:gd name="connsiteY2" fmla="*/ 1041176 h 2654282"/>
                <a:gd name="connsiteX3" fmla="*/ 1194435 w 3217557"/>
                <a:gd name="connsiteY3" fmla="*/ 851360 h 2654282"/>
                <a:gd name="connsiteX4" fmla="*/ 1384251 w 3217557"/>
                <a:gd name="connsiteY4" fmla="*/ 661544 h 2654282"/>
                <a:gd name="connsiteX5" fmla="*/ 1993421 w 3217557"/>
                <a:gd name="connsiteY5" fmla="*/ 661544 h 2654282"/>
                <a:gd name="connsiteX6" fmla="*/ 2183237 w 3217557"/>
                <a:gd name="connsiteY6" fmla="*/ 851360 h 2654282"/>
                <a:gd name="connsiteX7" fmla="*/ 1993421 w 3217557"/>
                <a:gd name="connsiteY7" fmla="*/ 1041176 h 2654282"/>
                <a:gd name="connsiteX8" fmla="*/ 1803605 w 3217557"/>
                <a:gd name="connsiteY8" fmla="*/ 851360 h 2654282"/>
                <a:gd name="connsiteX9" fmla="*/ 1993421 w 3217557"/>
                <a:gd name="connsiteY9" fmla="*/ 661544 h 2654282"/>
                <a:gd name="connsiteX10" fmla="*/ 2602591 w 3217557"/>
                <a:gd name="connsiteY10" fmla="*/ 661544 h 2654282"/>
                <a:gd name="connsiteX11" fmla="*/ 2792407 w 3217557"/>
                <a:gd name="connsiteY11" fmla="*/ 851360 h 2654282"/>
                <a:gd name="connsiteX12" fmla="*/ 2602591 w 3217557"/>
                <a:gd name="connsiteY12" fmla="*/ 1041176 h 2654282"/>
                <a:gd name="connsiteX13" fmla="*/ 2412775 w 3217557"/>
                <a:gd name="connsiteY13" fmla="*/ 851360 h 2654282"/>
                <a:gd name="connsiteX14" fmla="*/ 2602591 w 3217557"/>
                <a:gd name="connsiteY14" fmla="*/ 661544 h 2654282"/>
                <a:gd name="connsiteX15" fmla="*/ 677114 w 3217557"/>
                <a:gd name="connsiteY15" fmla="*/ 569491 h 2654282"/>
                <a:gd name="connsiteX16" fmla="*/ 330916 w 3217557"/>
                <a:gd name="connsiteY16" fmla="*/ 569491 h 2654282"/>
                <a:gd name="connsiteX17" fmla="*/ 0 w 3217557"/>
                <a:gd name="connsiteY17" fmla="*/ 900407 h 2654282"/>
                <a:gd name="connsiteX18" fmla="*/ 0 w 3217557"/>
                <a:gd name="connsiteY18" fmla="*/ 1952009 h 2654282"/>
                <a:gd name="connsiteX19" fmla="*/ 330916 w 3217557"/>
                <a:gd name="connsiteY19" fmla="*/ 2282925 h 2654282"/>
                <a:gd name="connsiteX20" fmla="*/ 711670 w 3217557"/>
                <a:gd name="connsiteY20" fmla="*/ 2282925 h 2654282"/>
                <a:gd name="connsiteX21" fmla="*/ 275077 w 3217557"/>
                <a:gd name="connsiteY21" fmla="*/ 2654282 h 2654282"/>
                <a:gd name="connsiteX22" fmla="*/ 1294529 w 3217557"/>
                <a:gd name="connsiteY22" fmla="*/ 2282925 h 2654282"/>
                <a:gd name="connsiteX23" fmla="*/ 2117356 w 3217557"/>
                <a:gd name="connsiteY23" fmla="*/ 2282925 h 2654282"/>
                <a:gd name="connsiteX24" fmla="*/ 2418395 w 3217557"/>
                <a:gd name="connsiteY24" fmla="*/ 2087951 h 2654282"/>
                <a:gd name="connsiteX25" fmla="*/ 1830857 w 3217557"/>
                <a:gd name="connsiteY25" fmla="*/ 1799347 h 2654282"/>
                <a:gd name="connsiteX26" fmla="*/ 1008030 w 3217557"/>
                <a:gd name="connsiteY26" fmla="*/ 1799347 h 2654282"/>
                <a:gd name="connsiteX27" fmla="*/ 677114 w 3217557"/>
                <a:gd name="connsiteY27" fmla="*/ 1468431 h 2654282"/>
                <a:gd name="connsiteX28" fmla="*/ 677114 w 3217557"/>
                <a:gd name="connsiteY28" fmla="*/ 569491 h 2654282"/>
                <a:gd name="connsiteX29" fmla="*/ 2886641 w 3217557"/>
                <a:gd name="connsiteY29" fmla="*/ 0 h 2654282"/>
                <a:gd name="connsiteX30" fmla="*/ 1100201 w 3217557"/>
                <a:gd name="connsiteY30" fmla="*/ 0 h 2654282"/>
                <a:gd name="connsiteX31" fmla="*/ 769285 w 3217557"/>
                <a:gd name="connsiteY31" fmla="*/ 330916 h 2654282"/>
                <a:gd name="connsiteX32" fmla="*/ 769285 w 3217557"/>
                <a:gd name="connsiteY32" fmla="*/ 1382518 h 2654282"/>
                <a:gd name="connsiteX33" fmla="*/ 1100201 w 3217557"/>
                <a:gd name="connsiteY33" fmla="*/ 1713434 h 2654282"/>
                <a:gd name="connsiteX34" fmla="*/ 1923028 w 3217557"/>
                <a:gd name="connsiteY34" fmla="*/ 1713434 h 2654282"/>
                <a:gd name="connsiteX35" fmla="*/ 3078958 w 3217557"/>
                <a:gd name="connsiteY35" fmla="*/ 2077967 h 2654282"/>
                <a:gd name="connsiteX36" fmla="*/ 2505887 w 3217557"/>
                <a:gd name="connsiteY36" fmla="*/ 1713434 h 2654282"/>
                <a:gd name="connsiteX37" fmla="*/ 2886641 w 3217557"/>
                <a:gd name="connsiteY37" fmla="*/ 1713434 h 2654282"/>
                <a:gd name="connsiteX38" fmla="*/ 3217557 w 3217557"/>
                <a:gd name="connsiteY38" fmla="*/ 1382518 h 2654282"/>
                <a:gd name="connsiteX39" fmla="*/ 3217557 w 3217557"/>
                <a:gd name="connsiteY39" fmla="*/ 330916 h 2654282"/>
                <a:gd name="connsiteX40" fmla="*/ 2886641 w 3217557"/>
                <a:gd name="connsiteY40" fmla="*/ 0 h 2654282"/>
                <a:gd name="connsiteX0" fmla="*/ 1384251 w 3217557"/>
                <a:gd name="connsiteY0" fmla="*/ 661544 h 2654282"/>
                <a:gd name="connsiteX1" fmla="*/ 1574067 w 3217557"/>
                <a:gd name="connsiteY1" fmla="*/ 851360 h 2654282"/>
                <a:gd name="connsiteX2" fmla="*/ 1384251 w 3217557"/>
                <a:gd name="connsiteY2" fmla="*/ 1041176 h 2654282"/>
                <a:gd name="connsiteX3" fmla="*/ 1194435 w 3217557"/>
                <a:gd name="connsiteY3" fmla="*/ 851360 h 2654282"/>
                <a:gd name="connsiteX4" fmla="*/ 1384251 w 3217557"/>
                <a:gd name="connsiteY4" fmla="*/ 661544 h 2654282"/>
                <a:gd name="connsiteX5" fmla="*/ 1993421 w 3217557"/>
                <a:gd name="connsiteY5" fmla="*/ 661544 h 2654282"/>
                <a:gd name="connsiteX6" fmla="*/ 2183237 w 3217557"/>
                <a:gd name="connsiteY6" fmla="*/ 851360 h 2654282"/>
                <a:gd name="connsiteX7" fmla="*/ 1993421 w 3217557"/>
                <a:gd name="connsiteY7" fmla="*/ 1041176 h 2654282"/>
                <a:gd name="connsiteX8" fmla="*/ 1803605 w 3217557"/>
                <a:gd name="connsiteY8" fmla="*/ 851360 h 2654282"/>
                <a:gd name="connsiteX9" fmla="*/ 1993421 w 3217557"/>
                <a:gd name="connsiteY9" fmla="*/ 661544 h 2654282"/>
                <a:gd name="connsiteX10" fmla="*/ 2602591 w 3217557"/>
                <a:gd name="connsiteY10" fmla="*/ 661544 h 2654282"/>
                <a:gd name="connsiteX11" fmla="*/ 2792407 w 3217557"/>
                <a:gd name="connsiteY11" fmla="*/ 851360 h 2654282"/>
                <a:gd name="connsiteX12" fmla="*/ 2602591 w 3217557"/>
                <a:gd name="connsiteY12" fmla="*/ 1041176 h 2654282"/>
                <a:gd name="connsiteX13" fmla="*/ 2412775 w 3217557"/>
                <a:gd name="connsiteY13" fmla="*/ 851360 h 2654282"/>
                <a:gd name="connsiteX14" fmla="*/ 2602591 w 3217557"/>
                <a:gd name="connsiteY14" fmla="*/ 661544 h 2654282"/>
                <a:gd name="connsiteX15" fmla="*/ 677114 w 3217557"/>
                <a:gd name="connsiteY15" fmla="*/ 569491 h 2654282"/>
                <a:gd name="connsiteX16" fmla="*/ 330916 w 3217557"/>
                <a:gd name="connsiteY16" fmla="*/ 569491 h 2654282"/>
                <a:gd name="connsiteX17" fmla="*/ 0 w 3217557"/>
                <a:gd name="connsiteY17" fmla="*/ 900407 h 2654282"/>
                <a:gd name="connsiteX18" fmla="*/ 0 w 3217557"/>
                <a:gd name="connsiteY18" fmla="*/ 1952009 h 2654282"/>
                <a:gd name="connsiteX19" fmla="*/ 330916 w 3217557"/>
                <a:gd name="connsiteY19" fmla="*/ 2282925 h 2654282"/>
                <a:gd name="connsiteX20" fmla="*/ 711670 w 3217557"/>
                <a:gd name="connsiteY20" fmla="*/ 2282925 h 2654282"/>
                <a:gd name="connsiteX21" fmla="*/ 275077 w 3217557"/>
                <a:gd name="connsiteY21" fmla="*/ 2654282 h 2654282"/>
                <a:gd name="connsiteX22" fmla="*/ 1294529 w 3217557"/>
                <a:gd name="connsiteY22" fmla="*/ 2282925 h 2654282"/>
                <a:gd name="connsiteX23" fmla="*/ 2117356 w 3217557"/>
                <a:gd name="connsiteY23" fmla="*/ 2282925 h 2654282"/>
                <a:gd name="connsiteX24" fmla="*/ 2418395 w 3217557"/>
                <a:gd name="connsiteY24" fmla="*/ 2087951 h 2654282"/>
                <a:gd name="connsiteX25" fmla="*/ 1830857 w 3217557"/>
                <a:gd name="connsiteY25" fmla="*/ 1799347 h 2654282"/>
                <a:gd name="connsiteX26" fmla="*/ 1008030 w 3217557"/>
                <a:gd name="connsiteY26" fmla="*/ 1799347 h 2654282"/>
                <a:gd name="connsiteX27" fmla="*/ 677114 w 3217557"/>
                <a:gd name="connsiteY27" fmla="*/ 1468431 h 2654282"/>
                <a:gd name="connsiteX28" fmla="*/ 677114 w 3217557"/>
                <a:gd name="connsiteY28" fmla="*/ 569491 h 2654282"/>
                <a:gd name="connsiteX29" fmla="*/ 2886641 w 3217557"/>
                <a:gd name="connsiteY29" fmla="*/ 0 h 2654282"/>
                <a:gd name="connsiteX30" fmla="*/ 1100201 w 3217557"/>
                <a:gd name="connsiteY30" fmla="*/ 0 h 2654282"/>
                <a:gd name="connsiteX31" fmla="*/ 769285 w 3217557"/>
                <a:gd name="connsiteY31" fmla="*/ 330916 h 2654282"/>
                <a:gd name="connsiteX32" fmla="*/ 769285 w 3217557"/>
                <a:gd name="connsiteY32" fmla="*/ 1382518 h 2654282"/>
                <a:gd name="connsiteX33" fmla="*/ 1100201 w 3217557"/>
                <a:gd name="connsiteY33" fmla="*/ 1713434 h 2654282"/>
                <a:gd name="connsiteX34" fmla="*/ 1923028 w 3217557"/>
                <a:gd name="connsiteY34" fmla="*/ 1713434 h 2654282"/>
                <a:gd name="connsiteX35" fmla="*/ 3078958 w 3217557"/>
                <a:gd name="connsiteY35" fmla="*/ 2077967 h 2654282"/>
                <a:gd name="connsiteX36" fmla="*/ 2505887 w 3217557"/>
                <a:gd name="connsiteY36" fmla="*/ 1713434 h 2654282"/>
                <a:gd name="connsiteX37" fmla="*/ 2886641 w 3217557"/>
                <a:gd name="connsiteY37" fmla="*/ 1713434 h 2654282"/>
                <a:gd name="connsiteX38" fmla="*/ 3217557 w 3217557"/>
                <a:gd name="connsiteY38" fmla="*/ 1382518 h 2654282"/>
                <a:gd name="connsiteX39" fmla="*/ 3217557 w 3217557"/>
                <a:gd name="connsiteY39" fmla="*/ 330916 h 2654282"/>
                <a:gd name="connsiteX40" fmla="*/ 2886641 w 3217557"/>
                <a:gd name="connsiteY40" fmla="*/ 0 h 2654282"/>
                <a:gd name="connsiteX0" fmla="*/ 1384251 w 3217557"/>
                <a:gd name="connsiteY0" fmla="*/ 661544 h 2654282"/>
                <a:gd name="connsiteX1" fmla="*/ 1574067 w 3217557"/>
                <a:gd name="connsiteY1" fmla="*/ 851360 h 2654282"/>
                <a:gd name="connsiteX2" fmla="*/ 1384251 w 3217557"/>
                <a:gd name="connsiteY2" fmla="*/ 1041176 h 2654282"/>
                <a:gd name="connsiteX3" fmla="*/ 1194435 w 3217557"/>
                <a:gd name="connsiteY3" fmla="*/ 851360 h 2654282"/>
                <a:gd name="connsiteX4" fmla="*/ 1384251 w 3217557"/>
                <a:gd name="connsiteY4" fmla="*/ 661544 h 2654282"/>
                <a:gd name="connsiteX5" fmla="*/ 1993421 w 3217557"/>
                <a:gd name="connsiteY5" fmla="*/ 661544 h 2654282"/>
                <a:gd name="connsiteX6" fmla="*/ 2183237 w 3217557"/>
                <a:gd name="connsiteY6" fmla="*/ 851360 h 2654282"/>
                <a:gd name="connsiteX7" fmla="*/ 1993421 w 3217557"/>
                <a:gd name="connsiteY7" fmla="*/ 1041176 h 2654282"/>
                <a:gd name="connsiteX8" fmla="*/ 1803605 w 3217557"/>
                <a:gd name="connsiteY8" fmla="*/ 851360 h 2654282"/>
                <a:gd name="connsiteX9" fmla="*/ 1993421 w 3217557"/>
                <a:gd name="connsiteY9" fmla="*/ 661544 h 2654282"/>
                <a:gd name="connsiteX10" fmla="*/ 2602591 w 3217557"/>
                <a:gd name="connsiteY10" fmla="*/ 661544 h 2654282"/>
                <a:gd name="connsiteX11" fmla="*/ 2792407 w 3217557"/>
                <a:gd name="connsiteY11" fmla="*/ 851360 h 2654282"/>
                <a:gd name="connsiteX12" fmla="*/ 2602591 w 3217557"/>
                <a:gd name="connsiteY12" fmla="*/ 1041176 h 2654282"/>
                <a:gd name="connsiteX13" fmla="*/ 2412775 w 3217557"/>
                <a:gd name="connsiteY13" fmla="*/ 851360 h 2654282"/>
                <a:gd name="connsiteX14" fmla="*/ 2602591 w 3217557"/>
                <a:gd name="connsiteY14" fmla="*/ 661544 h 2654282"/>
                <a:gd name="connsiteX15" fmla="*/ 677114 w 3217557"/>
                <a:gd name="connsiteY15" fmla="*/ 569491 h 2654282"/>
                <a:gd name="connsiteX16" fmla="*/ 330916 w 3217557"/>
                <a:gd name="connsiteY16" fmla="*/ 569491 h 2654282"/>
                <a:gd name="connsiteX17" fmla="*/ 0 w 3217557"/>
                <a:gd name="connsiteY17" fmla="*/ 900407 h 2654282"/>
                <a:gd name="connsiteX18" fmla="*/ 0 w 3217557"/>
                <a:gd name="connsiteY18" fmla="*/ 1952009 h 2654282"/>
                <a:gd name="connsiteX19" fmla="*/ 330916 w 3217557"/>
                <a:gd name="connsiteY19" fmla="*/ 2282925 h 2654282"/>
                <a:gd name="connsiteX20" fmla="*/ 711670 w 3217557"/>
                <a:gd name="connsiteY20" fmla="*/ 2282925 h 2654282"/>
                <a:gd name="connsiteX21" fmla="*/ 275077 w 3217557"/>
                <a:gd name="connsiteY21" fmla="*/ 2654282 h 2654282"/>
                <a:gd name="connsiteX22" fmla="*/ 1294529 w 3217557"/>
                <a:gd name="connsiteY22" fmla="*/ 2282925 h 2654282"/>
                <a:gd name="connsiteX23" fmla="*/ 2117356 w 3217557"/>
                <a:gd name="connsiteY23" fmla="*/ 2282925 h 2654282"/>
                <a:gd name="connsiteX24" fmla="*/ 2418395 w 3217557"/>
                <a:gd name="connsiteY24" fmla="*/ 2087951 h 2654282"/>
                <a:gd name="connsiteX25" fmla="*/ 1830857 w 3217557"/>
                <a:gd name="connsiteY25" fmla="*/ 1799347 h 2654282"/>
                <a:gd name="connsiteX26" fmla="*/ 1008030 w 3217557"/>
                <a:gd name="connsiteY26" fmla="*/ 1799347 h 2654282"/>
                <a:gd name="connsiteX27" fmla="*/ 677114 w 3217557"/>
                <a:gd name="connsiteY27" fmla="*/ 1468431 h 2654282"/>
                <a:gd name="connsiteX28" fmla="*/ 677114 w 3217557"/>
                <a:gd name="connsiteY28" fmla="*/ 569491 h 2654282"/>
                <a:gd name="connsiteX29" fmla="*/ 2886641 w 3217557"/>
                <a:gd name="connsiteY29" fmla="*/ 0 h 2654282"/>
                <a:gd name="connsiteX30" fmla="*/ 1100201 w 3217557"/>
                <a:gd name="connsiteY30" fmla="*/ 0 h 2654282"/>
                <a:gd name="connsiteX31" fmla="*/ 769285 w 3217557"/>
                <a:gd name="connsiteY31" fmla="*/ 330916 h 2654282"/>
                <a:gd name="connsiteX32" fmla="*/ 769285 w 3217557"/>
                <a:gd name="connsiteY32" fmla="*/ 1382518 h 2654282"/>
                <a:gd name="connsiteX33" fmla="*/ 1100201 w 3217557"/>
                <a:gd name="connsiteY33" fmla="*/ 1713434 h 2654282"/>
                <a:gd name="connsiteX34" fmla="*/ 1923028 w 3217557"/>
                <a:gd name="connsiteY34" fmla="*/ 1713434 h 2654282"/>
                <a:gd name="connsiteX35" fmla="*/ 3078958 w 3217557"/>
                <a:gd name="connsiteY35" fmla="*/ 2077967 h 2654282"/>
                <a:gd name="connsiteX36" fmla="*/ 2505887 w 3217557"/>
                <a:gd name="connsiteY36" fmla="*/ 1713434 h 2654282"/>
                <a:gd name="connsiteX37" fmla="*/ 2886641 w 3217557"/>
                <a:gd name="connsiteY37" fmla="*/ 1713434 h 2654282"/>
                <a:gd name="connsiteX38" fmla="*/ 3217557 w 3217557"/>
                <a:gd name="connsiteY38" fmla="*/ 1382518 h 2654282"/>
                <a:gd name="connsiteX39" fmla="*/ 3217557 w 3217557"/>
                <a:gd name="connsiteY39" fmla="*/ 330916 h 2654282"/>
                <a:gd name="connsiteX40" fmla="*/ 2886641 w 3217557"/>
                <a:gd name="connsiteY40" fmla="*/ 0 h 2654282"/>
                <a:gd name="connsiteX0" fmla="*/ 1384251 w 3217557"/>
                <a:gd name="connsiteY0" fmla="*/ 661544 h 2654282"/>
                <a:gd name="connsiteX1" fmla="*/ 1574067 w 3217557"/>
                <a:gd name="connsiteY1" fmla="*/ 851360 h 2654282"/>
                <a:gd name="connsiteX2" fmla="*/ 1384251 w 3217557"/>
                <a:gd name="connsiteY2" fmla="*/ 1041176 h 2654282"/>
                <a:gd name="connsiteX3" fmla="*/ 1194435 w 3217557"/>
                <a:gd name="connsiteY3" fmla="*/ 851360 h 2654282"/>
                <a:gd name="connsiteX4" fmla="*/ 1384251 w 3217557"/>
                <a:gd name="connsiteY4" fmla="*/ 661544 h 2654282"/>
                <a:gd name="connsiteX5" fmla="*/ 1993421 w 3217557"/>
                <a:gd name="connsiteY5" fmla="*/ 661544 h 2654282"/>
                <a:gd name="connsiteX6" fmla="*/ 2183237 w 3217557"/>
                <a:gd name="connsiteY6" fmla="*/ 851360 h 2654282"/>
                <a:gd name="connsiteX7" fmla="*/ 1993421 w 3217557"/>
                <a:gd name="connsiteY7" fmla="*/ 1041176 h 2654282"/>
                <a:gd name="connsiteX8" fmla="*/ 1803605 w 3217557"/>
                <a:gd name="connsiteY8" fmla="*/ 851360 h 2654282"/>
                <a:gd name="connsiteX9" fmla="*/ 1993421 w 3217557"/>
                <a:gd name="connsiteY9" fmla="*/ 661544 h 2654282"/>
                <a:gd name="connsiteX10" fmla="*/ 2602591 w 3217557"/>
                <a:gd name="connsiteY10" fmla="*/ 661544 h 2654282"/>
                <a:gd name="connsiteX11" fmla="*/ 2792407 w 3217557"/>
                <a:gd name="connsiteY11" fmla="*/ 851360 h 2654282"/>
                <a:gd name="connsiteX12" fmla="*/ 2602591 w 3217557"/>
                <a:gd name="connsiteY12" fmla="*/ 1041176 h 2654282"/>
                <a:gd name="connsiteX13" fmla="*/ 2412775 w 3217557"/>
                <a:gd name="connsiteY13" fmla="*/ 851360 h 2654282"/>
                <a:gd name="connsiteX14" fmla="*/ 2602591 w 3217557"/>
                <a:gd name="connsiteY14" fmla="*/ 661544 h 2654282"/>
                <a:gd name="connsiteX15" fmla="*/ 677114 w 3217557"/>
                <a:gd name="connsiteY15" fmla="*/ 569491 h 2654282"/>
                <a:gd name="connsiteX16" fmla="*/ 330916 w 3217557"/>
                <a:gd name="connsiteY16" fmla="*/ 569491 h 2654282"/>
                <a:gd name="connsiteX17" fmla="*/ 0 w 3217557"/>
                <a:gd name="connsiteY17" fmla="*/ 900407 h 2654282"/>
                <a:gd name="connsiteX18" fmla="*/ 0 w 3217557"/>
                <a:gd name="connsiteY18" fmla="*/ 1952009 h 2654282"/>
                <a:gd name="connsiteX19" fmla="*/ 330916 w 3217557"/>
                <a:gd name="connsiteY19" fmla="*/ 2282925 h 2654282"/>
                <a:gd name="connsiteX20" fmla="*/ 711670 w 3217557"/>
                <a:gd name="connsiteY20" fmla="*/ 2282925 h 2654282"/>
                <a:gd name="connsiteX21" fmla="*/ 275077 w 3217557"/>
                <a:gd name="connsiteY21" fmla="*/ 2654282 h 2654282"/>
                <a:gd name="connsiteX22" fmla="*/ 1294529 w 3217557"/>
                <a:gd name="connsiteY22" fmla="*/ 2282925 h 2654282"/>
                <a:gd name="connsiteX23" fmla="*/ 2117356 w 3217557"/>
                <a:gd name="connsiteY23" fmla="*/ 2282925 h 2654282"/>
                <a:gd name="connsiteX24" fmla="*/ 2418395 w 3217557"/>
                <a:gd name="connsiteY24" fmla="*/ 2087951 h 2654282"/>
                <a:gd name="connsiteX25" fmla="*/ 1830857 w 3217557"/>
                <a:gd name="connsiteY25" fmla="*/ 1799347 h 2654282"/>
                <a:gd name="connsiteX26" fmla="*/ 1008030 w 3217557"/>
                <a:gd name="connsiteY26" fmla="*/ 1799347 h 2654282"/>
                <a:gd name="connsiteX27" fmla="*/ 677114 w 3217557"/>
                <a:gd name="connsiteY27" fmla="*/ 1468431 h 2654282"/>
                <a:gd name="connsiteX28" fmla="*/ 677114 w 3217557"/>
                <a:gd name="connsiteY28" fmla="*/ 569491 h 2654282"/>
                <a:gd name="connsiteX29" fmla="*/ 2886641 w 3217557"/>
                <a:gd name="connsiteY29" fmla="*/ 0 h 2654282"/>
                <a:gd name="connsiteX30" fmla="*/ 1100201 w 3217557"/>
                <a:gd name="connsiteY30" fmla="*/ 0 h 2654282"/>
                <a:gd name="connsiteX31" fmla="*/ 769285 w 3217557"/>
                <a:gd name="connsiteY31" fmla="*/ 330916 h 2654282"/>
                <a:gd name="connsiteX32" fmla="*/ 769285 w 3217557"/>
                <a:gd name="connsiteY32" fmla="*/ 1382518 h 2654282"/>
                <a:gd name="connsiteX33" fmla="*/ 1100201 w 3217557"/>
                <a:gd name="connsiteY33" fmla="*/ 1713434 h 2654282"/>
                <a:gd name="connsiteX34" fmla="*/ 1923028 w 3217557"/>
                <a:gd name="connsiteY34" fmla="*/ 1713434 h 2654282"/>
                <a:gd name="connsiteX35" fmla="*/ 3078958 w 3217557"/>
                <a:gd name="connsiteY35" fmla="*/ 2077967 h 2654282"/>
                <a:gd name="connsiteX36" fmla="*/ 2505887 w 3217557"/>
                <a:gd name="connsiteY36" fmla="*/ 1713434 h 2654282"/>
                <a:gd name="connsiteX37" fmla="*/ 2886641 w 3217557"/>
                <a:gd name="connsiteY37" fmla="*/ 1713434 h 2654282"/>
                <a:gd name="connsiteX38" fmla="*/ 3217557 w 3217557"/>
                <a:gd name="connsiteY38" fmla="*/ 1382518 h 2654282"/>
                <a:gd name="connsiteX39" fmla="*/ 3217557 w 3217557"/>
                <a:gd name="connsiteY39" fmla="*/ 330916 h 2654282"/>
                <a:gd name="connsiteX40" fmla="*/ 2886641 w 3217557"/>
                <a:gd name="connsiteY40" fmla="*/ 0 h 2654282"/>
                <a:gd name="connsiteX0" fmla="*/ 1384251 w 3217557"/>
                <a:gd name="connsiteY0" fmla="*/ 661544 h 2654282"/>
                <a:gd name="connsiteX1" fmla="*/ 1574067 w 3217557"/>
                <a:gd name="connsiteY1" fmla="*/ 851360 h 2654282"/>
                <a:gd name="connsiteX2" fmla="*/ 1384251 w 3217557"/>
                <a:gd name="connsiteY2" fmla="*/ 1041176 h 2654282"/>
                <a:gd name="connsiteX3" fmla="*/ 1194435 w 3217557"/>
                <a:gd name="connsiteY3" fmla="*/ 851360 h 2654282"/>
                <a:gd name="connsiteX4" fmla="*/ 1384251 w 3217557"/>
                <a:gd name="connsiteY4" fmla="*/ 661544 h 2654282"/>
                <a:gd name="connsiteX5" fmla="*/ 1993421 w 3217557"/>
                <a:gd name="connsiteY5" fmla="*/ 661544 h 2654282"/>
                <a:gd name="connsiteX6" fmla="*/ 2183237 w 3217557"/>
                <a:gd name="connsiteY6" fmla="*/ 851360 h 2654282"/>
                <a:gd name="connsiteX7" fmla="*/ 1993421 w 3217557"/>
                <a:gd name="connsiteY7" fmla="*/ 1041176 h 2654282"/>
                <a:gd name="connsiteX8" fmla="*/ 1803605 w 3217557"/>
                <a:gd name="connsiteY8" fmla="*/ 851360 h 2654282"/>
                <a:gd name="connsiteX9" fmla="*/ 1993421 w 3217557"/>
                <a:gd name="connsiteY9" fmla="*/ 661544 h 2654282"/>
                <a:gd name="connsiteX10" fmla="*/ 2602591 w 3217557"/>
                <a:gd name="connsiteY10" fmla="*/ 661544 h 2654282"/>
                <a:gd name="connsiteX11" fmla="*/ 2792407 w 3217557"/>
                <a:gd name="connsiteY11" fmla="*/ 851360 h 2654282"/>
                <a:gd name="connsiteX12" fmla="*/ 2602591 w 3217557"/>
                <a:gd name="connsiteY12" fmla="*/ 1041176 h 2654282"/>
                <a:gd name="connsiteX13" fmla="*/ 2412775 w 3217557"/>
                <a:gd name="connsiteY13" fmla="*/ 851360 h 2654282"/>
                <a:gd name="connsiteX14" fmla="*/ 2602591 w 3217557"/>
                <a:gd name="connsiteY14" fmla="*/ 661544 h 2654282"/>
                <a:gd name="connsiteX15" fmla="*/ 677114 w 3217557"/>
                <a:gd name="connsiteY15" fmla="*/ 569491 h 2654282"/>
                <a:gd name="connsiteX16" fmla="*/ 330916 w 3217557"/>
                <a:gd name="connsiteY16" fmla="*/ 569491 h 2654282"/>
                <a:gd name="connsiteX17" fmla="*/ 0 w 3217557"/>
                <a:gd name="connsiteY17" fmla="*/ 900407 h 2654282"/>
                <a:gd name="connsiteX18" fmla="*/ 0 w 3217557"/>
                <a:gd name="connsiteY18" fmla="*/ 1952009 h 2654282"/>
                <a:gd name="connsiteX19" fmla="*/ 330916 w 3217557"/>
                <a:gd name="connsiteY19" fmla="*/ 2282925 h 2654282"/>
                <a:gd name="connsiteX20" fmla="*/ 711670 w 3217557"/>
                <a:gd name="connsiteY20" fmla="*/ 2282925 h 2654282"/>
                <a:gd name="connsiteX21" fmla="*/ 275077 w 3217557"/>
                <a:gd name="connsiteY21" fmla="*/ 2654282 h 2654282"/>
                <a:gd name="connsiteX22" fmla="*/ 1294529 w 3217557"/>
                <a:gd name="connsiteY22" fmla="*/ 2282925 h 2654282"/>
                <a:gd name="connsiteX23" fmla="*/ 2117356 w 3217557"/>
                <a:gd name="connsiteY23" fmla="*/ 2282925 h 2654282"/>
                <a:gd name="connsiteX24" fmla="*/ 2418395 w 3217557"/>
                <a:gd name="connsiteY24" fmla="*/ 2087951 h 2654282"/>
                <a:gd name="connsiteX25" fmla="*/ 1830857 w 3217557"/>
                <a:gd name="connsiteY25" fmla="*/ 1799347 h 2654282"/>
                <a:gd name="connsiteX26" fmla="*/ 1008030 w 3217557"/>
                <a:gd name="connsiteY26" fmla="*/ 1799347 h 2654282"/>
                <a:gd name="connsiteX27" fmla="*/ 677114 w 3217557"/>
                <a:gd name="connsiteY27" fmla="*/ 1468431 h 2654282"/>
                <a:gd name="connsiteX28" fmla="*/ 677114 w 3217557"/>
                <a:gd name="connsiteY28" fmla="*/ 569491 h 2654282"/>
                <a:gd name="connsiteX29" fmla="*/ 2886641 w 3217557"/>
                <a:gd name="connsiteY29" fmla="*/ 0 h 2654282"/>
                <a:gd name="connsiteX30" fmla="*/ 1100201 w 3217557"/>
                <a:gd name="connsiteY30" fmla="*/ 0 h 2654282"/>
                <a:gd name="connsiteX31" fmla="*/ 769285 w 3217557"/>
                <a:gd name="connsiteY31" fmla="*/ 330916 h 2654282"/>
                <a:gd name="connsiteX32" fmla="*/ 769285 w 3217557"/>
                <a:gd name="connsiteY32" fmla="*/ 1382518 h 2654282"/>
                <a:gd name="connsiteX33" fmla="*/ 1100201 w 3217557"/>
                <a:gd name="connsiteY33" fmla="*/ 1713434 h 2654282"/>
                <a:gd name="connsiteX34" fmla="*/ 1923028 w 3217557"/>
                <a:gd name="connsiteY34" fmla="*/ 1713434 h 2654282"/>
                <a:gd name="connsiteX35" fmla="*/ 3078958 w 3217557"/>
                <a:gd name="connsiteY35" fmla="*/ 2077967 h 2654282"/>
                <a:gd name="connsiteX36" fmla="*/ 2505887 w 3217557"/>
                <a:gd name="connsiteY36" fmla="*/ 1713434 h 2654282"/>
                <a:gd name="connsiteX37" fmla="*/ 2886641 w 3217557"/>
                <a:gd name="connsiteY37" fmla="*/ 1713434 h 2654282"/>
                <a:gd name="connsiteX38" fmla="*/ 3217557 w 3217557"/>
                <a:gd name="connsiteY38" fmla="*/ 1382518 h 2654282"/>
                <a:gd name="connsiteX39" fmla="*/ 3217557 w 3217557"/>
                <a:gd name="connsiteY39" fmla="*/ 330916 h 2654282"/>
                <a:gd name="connsiteX40" fmla="*/ 2886641 w 3217557"/>
                <a:gd name="connsiteY40" fmla="*/ 0 h 265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17557" h="2654282">
                  <a:moveTo>
                    <a:pt x="1384251" y="661544"/>
                  </a:moveTo>
                  <a:cubicBezTo>
                    <a:pt x="1489083" y="661544"/>
                    <a:pt x="1574067" y="746528"/>
                    <a:pt x="1574067" y="851360"/>
                  </a:cubicBezTo>
                  <a:cubicBezTo>
                    <a:pt x="1574067" y="956192"/>
                    <a:pt x="1489083" y="1041176"/>
                    <a:pt x="1384251" y="1041176"/>
                  </a:cubicBezTo>
                  <a:cubicBezTo>
                    <a:pt x="1279419" y="1041176"/>
                    <a:pt x="1194435" y="956192"/>
                    <a:pt x="1194435" y="851360"/>
                  </a:cubicBezTo>
                  <a:cubicBezTo>
                    <a:pt x="1194435" y="746528"/>
                    <a:pt x="1279419" y="661544"/>
                    <a:pt x="1384251" y="661544"/>
                  </a:cubicBezTo>
                  <a:close/>
                  <a:moveTo>
                    <a:pt x="1993421" y="661544"/>
                  </a:moveTo>
                  <a:cubicBezTo>
                    <a:pt x="2098253" y="661544"/>
                    <a:pt x="2183237" y="746528"/>
                    <a:pt x="2183237" y="851360"/>
                  </a:cubicBezTo>
                  <a:cubicBezTo>
                    <a:pt x="2183237" y="956192"/>
                    <a:pt x="2098253" y="1041176"/>
                    <a:pt x="1993421" y="1041176"/>
                  </a:cubicBezTo>
                  <a:cubicBezTo>
                    <a:pt x="1888589" y="1041176"/>
                    <a:pt x="1803605" y="956192"/>
                    <a:pt x="1803605" y="851360"/>
                  </a:cubicBezTo>
                  <a:cubicBezTo>
                    <a:pt x="1803605" y="746528"/>
                    <a:pt x="1888589" y="661544"/>
                    <a:pt x="1993421" y="661544"/>
                  </a:cubicBezTo>
                  <a:close/>
                  <a:moveTo>
                    <a:pt x="2602591" y="661544"/>
                  </a:moveTo>
                  <a:cubicBezTo>
                    <a:pt x="2707423" y="661544"/>
                    <a:pt x="2792407" y="746528"/>
                    <a:pt x="2792407" y="851360"/>
                  </a:cubicBezTo>
                  <a:cubicBezTo>
                    <a:pt x="2792407" y="956192"/>
                    <a:pt x="2707423" y="1041176"/>
                    <a:pt x="2602591" y="1041176"/>
                  </a:cubicBezTo>
                  <a:cubicBezTo>
                    <a:pt x="2497759" y="1041176"/>
                    <a:pt x="2412775" y="956192"/>
                    <a:pt x="2412775" y="851360"/>
                  </a:cubicBezTo>
                  <a:cubicBezTo>
                    <a:pt x="2412775" y="746528"/>
                    <a:pt x="2497759" y="661544"/>
                    <a:pt x="2602591" y="661544"/>
                  </a:cubicBezTo>
                  <a:close/>
                  <a:moveTo>
                    <a:pt x="677114" y="569491"/>
                  </a:moveTo>
                  <a:lnTo>
                    <a:pt x="330916" y="569491"/>
                  </a:lnTo>
                  <a:cubicBezTo>
                    <a:pt x="148156" y="569491"/>
                    <a:pt x="0" y="717647"/>
                    <a:pt x="0" y="900407"/>
                  </a:cubicBezTo>
                  <a:lnTo>
                    <a:pt x="0" y="1952009"/>
                  </a:lnTo>
                  <a:cubicBezTo>
                    <a:pt x="0" y="2134769"/>
                    <a:pt x="148156" y="2282925"/>
                    <a:pt x="330916" y="2282925"/>
                  </a:cubicBezTo>
                  <a:lnTo>
                    <a:pt x="711670" y="2282925"/>
                  </a:lnTo>
                  <a:cubicBezTo>
                    <a:pt x="639726" y="2394386"/>
                    <a:pt x="647101" y="2475544"/>
                    <a:pt x="275077" y="2654282"/>
                  </a:cubicBezTo>
                  <a:cubicBezTo>
                    <a:pt x="900998" y="2583693"/>
                    <a:pt x="998412" y="2552618"/>
                    <a:pt x="1294529" y="2282925"/>
                  </a:cubicBezTo>
                  <a:lnTo>
                    <a:pt x="2117356" y="2282925"/>
                  </a:lnTo>
                  <a:cubicBezTo>
                    <a:pt x="2251554" y="2282925"/>
                    <a:pt x="2367095" y="2203043"/>
                    <a:pt x="2418395" y="2087951"/>
                  </a:cubicBezTo>
                  <a:cubicBezTo>
                    <a:pt x="2205538" y="2022975"/>
                    <a:pt x="2032941" y="1932583"/>
                    <a:pt x="1830857" y="1799347"/>
                  </a:cubicBezTo>
                  <a:lnTo>
                    <a:pt x="1008030" y="1799347"/>
                  </a:lnTo>
                  <a:cubicBezTo>
                    <a:pt x="825270" y="1799347"/>
                    <a:pt x="677114" y="1651191"/>
                    <a:pt x="677114" y="1468431"/>
                  </a:cubicBezTo>
                  <a:lnTo>
                    <a:pt x="677114" y="569491"/>
                  </a:lnTo>
                  <a:close/>
                  <a:moveTo>
                    <a:pt x="2886641" y="0"/>
                  </a:moveTo>
                  <a:lnTo>
                    <a:pt x="1100201" y="0"/>
                  </a:lnTo>
                  <a:cubicBezTo>
                    <a:pt x="917441" y="0"/>
                    <a:pt x="769285" y="148156"/>
                    <a:pt x="769285" y="330916"/>
                  </a:cubicBezTo>
                  <a:lnTo>
                    <a:pt x="769285" y="1382518"/>
                  </a:lnTo>
                  <a:cubicBezTo>
                    <a:pt x="769285" y="1565278"/>
                    <a:pt x="917441" y="1713434"/>
                    <a:pt x="1100201" y="1713434"/>
                  </a:cubicBezTo>
                  <a:lnTo>
                    <a:pt x="1923028" y="1713434"/>
                  </a:lnTo>
                  <a:cubicBezTo>
                    <a:pt x="2301032" y="1962656"/>
                    <a:pt x="2453037" y="2007378"/>
                    <a:pt x="3078958" y="2077967"/>
                  </a:cubicBezTo>
                  <a:cubicBezTo>
                    <a:pt x="2713759" y="1878758"/>
                    <a:pt x="2673367" y="1899957"/>
                    <a:pt x="2505887" y="1713434"/>
                  </a:cubicBezTo>
                  <a:lnTo>
                    <a:pt x="2886641" y="1713434"/>
                  </a:lnTo>
                  <a:cubicBezTo>
                    <a:pt x="3069401" y="1713434"/>
                    <a:pt x="3217557" y="1565278"/>
                    <a:pt x="3217557" y="1382518"/>
                  </a:cubicBezTo>
                  <a:lnTo>
                    <a:pt x="3217557" y="330916"/>
                  </a:lnTo>
                  <a:cubicBezTo>
                    <a:pt x="3217557" y="148156"/>
                    <a:pt x="3069401" y="0"/>
                    <a:pt x="28866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/>
              <a:endParaRPr lang="ko-KR" altLang="en-US" sz="1350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34" charset="-127"/>
              </a:endParaRPr>
            </a:p>
          </p:txBody>
        </p:sp>
      </p:grpSp>
      <p:sp>
        <p:nvSpPr>
          <p:cNvPr id="1033" name="TextBox 1032"/>
          <p:cNvSpPr txBox="1"/>
          <p:nvPr/>
        </p:nvSpPr>
        <p:spPr>
          <a:xfrm>
            <a:off x="3260961" y="5954635"/>
            <a:ext cx="2280211" cy="456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ru-RU" sz="788" b="1" dirty="0">
                <a:solidFill>
                  <a:srgbClr val="70AD47">
                    <a:lumMod val="90000"/>
                    <a:lumOff val="10000"/>
                  </a:srgbClr>
                </a:solidFill>
                <a:latin typeface="Calibri" panose="020F0502020204030204"/>
              </a:rPr>
              <a:t>Директор Института – профессор, д.х.н., </a:t>
            </a:r>
            <a:r>
              <a:rPr lang="ru-RU" sz="788" b="1" dirty="0" err="1">
                <a:solidFill>
                  <a:srgbClr val="70AD47">
                    <a:lumMod val="90000"/>
                    <a:lumOff val="10000"/>
                  </a:srgbClr>
                </a:solidFill>
                <a:latin typeface="Calibri" panose="020F0502020204030204"/>
              </a:rPr>
              <a:t>Боголицын</a:t>
            </a:r>
            <a:r>
              <a:rPr lang="ru-RU" sz="788" b="1" dirty="0">
                <a:solidFill>
                  <a:srgbClr val="70AD47">
                    <a:lumMod val="90000"/>
                    <a:lumOff val="10000"/>
                  </a:srgbClr>
                </a:solidFill>
                <a:latin typeface="Calibri" panose="020F0502020204030204"/>
              </a:rPr>
              <a:t> Константин Григорьевич</a:t>
            </a:r>
          </a:p>
          <a:p>
            <a:pPr defTabSz="685800"/>
            <a:endParaRPr lang="ru-RU" sz="788" b="1" dirty="0">
              <a:solidFill>
                <a:srgbClr val="70AD47">
                  <a:lumMod val="90000"/>
                  <a:lumOff val="10000"/>
                </a:srgbClr>
              </a:solidFill>
              <a:latin typeface="Calibri" panose="020F0502020204030204"/>
            </a:endParaRPr>
          </a:p>
        </p:txBody>
      </p:sp>
      <p:sp>
        <p:nvSpPr>
          <p:cNvPr id="553" name="Oval 191">
            <a:extLst>
              <a:ext uri="{FF2B5EF4-FFF2-40B4-BE49-F238E27FC236}">
                <a16:creationId xmlns="" xmlns:a16="http://schemas.microsoft.com/office/drawing/2014/main" id="{C8E57561-3AEB-4191-B2CE-37DD3F652F2B}"/>
              </a:ext>
            </a:extLst>
          </p:cNvPr>
          <p:cNvSpPr/>
          <p:nvPr/>
        </p:nvSpPr>
        <p:spPr>
          <a:xfrm flipH="1">
            <a:off x="6024479" y="1535323"/>
            <a:ext cx="109115" cy="110426"/>
          </a:xfrm>
          <a:prstGeom prst="ellips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54" name="Oval 179">
            <a:extLst>
              <a:ext uri="{FF2B5EF4-FFF2-40B4-BE49-F238E27FC236}">
                <a16:creationId xmlns="" xmlns:a16="http://schemas.microsoft.com/office/drawing/2014/main" id="{9B9FC5C4-973B-432A-BC28-D57C1982EAA3}"/>
              </a:ext>
            </a:extLst>
          </p:cNvPr>
          <p:cNvSpPr/>
          <p:nvPr/>
        </p:nvSpPr>
        <p:spPr>
          <a:xfrm flipH="1">
            <a:off x="6113089" y="1557508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55" name="Oval 191">
            <a:extLst>
              <a:ext uri="{FF2B5EF4-FFF2-40B4-BE49-F238E27FC236}">
                <a16:creationId xmlns="" xmlns:a16="http://schemas.microsoft.com/office/drawing/2014/main" id="{C8E57561-3AEB-4191-B2CE-37DD3F652F2B}"/>
              </a:ext>
            </a:extLst>
          </p:cNvPr>
          <p:cNvSpPr/>
          <p:nvPr/>
        </p:nvSpPr>
        <p:spPr>
          <a:xfrm flipH="1">
            <a:off x="8020119" y="1539919"/>
            <a:ext cx="109115" cy="110426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pic>
        <p:nvPicPr>
          <p:cNvPr id="1040" name="Рисунок 10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497" y="5415367"/>
            <a:ext cx="392232" cy="324817"/>
          </a:xfrm>
          <a:prstGeom prst="rect">
            <a:avLst/>
          </a:prstGeom>
        </p:spPr>
      </p:pic>
      <p:sp>
        <p:nvSpPr>
          <p:cNvPr id="577" name="Oval 179">
            <a:extLst>
              <a:ext uri="{FF2B5EF4-FFF2-40B4-BE49-F238E27FC236}">
                <a16:creationId xmlns="" xmlns:a16="http://schemas.microsoft.com/office/drawing/2014/main" id="{9B9FC5C4-973B-432A-BC28-D57C1982EAA3}"/>
              </a:ext>
            </a:extLst>
          </p:cNvPr>
          <p:cNvSpPr/>
          <p:nvPr/>
        </p:nvSpPr>
        <p:spPr>
          <a:xfrm flipH="1">
            <a:off x="6488037" y="3624792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79" name="Oval 179">
            <a:extLst>
              <a:ext uri="{FF2B5EF4-FFF2-40B4-BE49-F238E27FC236}">
                <a16:creationId xmlns="" xmlns:a16="http://schemas.microsoft.com/office/drawing/2014/main" id="{9B9FC5C4-973B-432A-BC28-D57C1982EAA3}"/>
              </a:ext>
            </a:extLst>
          </p:cNvPr>
          <p:cNvSpPr/>
          <p:nvPr/>
        </p:nvSpPr>
        <p:spPr>
          <a:xfrm flipH="1">
            <a:off x="6167646" y="3953270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581" name="Oval 179">
            <a:extLst>
              <a:ext uri="{FF2B5EF4-FFF2-40B4-BE49-F238E27FC236}">
                <a16:creationId xmlns="" xmlns:a16="http://schemas.microsoft.com/office/drawing/2014/main" id="{9B9FC5C4-973B-432A-BC28-D57C1982EAA3}"/>
              </a:ext>
            </a:extLst>
          </p:cNvPr>
          <p:cNvSpPr/>
          <p:nvPr/>
        </p:nvSpPr>
        <p:spPr>
          <a:xfrm flipH="1">
            <a:off x="5853567" y="4947811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873110"/>
            <a:ext cx="13591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ru-RU" sz="800" b="1" dirty="0">
                <a:solidFill>
                  <a:prstClr val="white"/>
                </a:solidFill>
                <a:latin typeface="Calibri" panose="020F0502020204030204"/>
              </a:rPr>
              <a:t>ЛАБОРАТОРИЯ БОЛОТНЫХ ЭКОСИСТЕМ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355" y="256920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/>
            <a:r>
              <a:rPr lang="ru-RU" sz="1100" dirty="0">
                <a:solidFill>
                  <a:schemeClr val="bg1"/>
                </a:solidFill>
                <a:latin typeface="Calibri" panose="020F0502020204030204"/>
              </a:rPr>
              <a:t>Биогеохимические закономерности фундаментального цикла органоминерального комплекса элементов экосистем высоких широт в условиях изменяющегося климата и техногенных нагрузок</a:t>
            </a:r>
          </a:p>
        </p:txBody>
      </p:sp>
      <p:pic>
        <p:nvPicPr>
          <p:cNvPr id="129" name="Рисунок 12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6" y="122821"/>
            <a:ext cx="1050131" cy="4572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055" y="3326995"/>
            <a:ext cx="1436339" cy="312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788" y="3826937"/>
            <a:ext cx="727472" cy="270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311" y="4218245"/>
            <a:ext cx="911061" cy="25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Рисунок 108" descr="C:\Users\gusakovaM\Desktop\монди.pn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806" y="4775942"/>
            <a:ext cx="814388" cy="31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510" y="5900551"/>
            <a:ext cx="2018139" cy="253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551" y="4606261"/>
            <a:ext cx="550816" cy="42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483" y="5068290"/>
            <a:ext cx="888630" cy="53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Рисунок 114" descr="http://www.abrostudy.com/wp-content/uploads/2017/05/Florida-State-University-270x270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277" y="4750729"/>
            <a:ext cx="583495" cy="615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426" y="3519845"/>
            <a:ext cx="1419506" cy="3926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113" y="4124709"/>
            <a:ext cx="496818" cy="49681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134" y="5346076"/>
            <a:ext cx="518375" cy="514056"/>
          </a:xfrm>
          <a:prstGeom prst="rect">
            <a:avLst/>
          </a:prstGeom>
        </p:spPr>
      </p:pic>
      <p:sp>
        <p:nvSpPr>
          <p:cNvPr id="99" name="Oval 179">
            <a:extLst>
              <a:ext uri="{FF2B5EF4-FFF2-40B4-BE49-F238E27FC236}">
                <a16:creationId xmlns="" xmlns:a16="http://schemas.microsoft.com/office/drawing/2014/main" id="{A2BB676A-23F8-4C4C-9C60-4435581E357B}"/>
              </a:ext>
            </a:extLst>
          </p:cNvPr>
          <p:cNvSpPr/>
          <p:nvPr/>
        </p:nvSpPr>
        <p:spPr>
          <a:xfrm flipH="1">
            <a:off x="5954833" y="4364578"/>
            <a:ext cx="109115" cy="11042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21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100" name="Straight Connector 39">
            <a:extLst>
              <a:ext uri="{FF2B5EF4-FFF2-40B4-BE49-F238E27FC236}">
                <a16:creationId xmlns="" xmlns:a16="http://schemas.microsoft.com/office/drawing/2014/main" id="{2A7789D1-D9CA-4D6D-9DBB-227071A77A72}"/>
              </a:ext>
            </a:extLst>
          </p:cNvPr>
          <p:cNvCxnSpPr/>
          <p:nvPr/>
        </p:nvCxnSpPr>
        <p:spPr>
          <a:xfrm flipH="1">
            <a:off x="653010" y="6204888"/>
            <a:ext cx="458171" cy="164796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Oval 6">
            <a:extLst>
              <a:ext uri="{FF2B5EF4-FFF2-40B4-BE49-F238E27FC236}">
                <a16:creationId xmlns="" xmlns:a16="http://schemas.microsoft.com/office/drawing/2014/main" id="{2ABCC97C-EF8F-49EC-BE14-EBCE6F0B2855}"/>
              </a:ext>
            </a:extLst>
          </p:cNvPr>
          <p:cNvSpPr/>
          <p:nvPr/>
        </p:nvSpPr>
        <p:spPr>
          <a:xfrm>
            <a:off x="1189786" y="5883281"/>
            <a:ext cx="441101" cy="475111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Calibri" panose="020F0502020204030204"/>
              <a:ea typeface="맑은 고딕" panose="020B0503020000020004" pitchFamily="34" charset="-127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="" xmlns:a16="http://schemas.microsoft.com/office/drawing/2014/main" id="{7C2F175D-CF4B-43E8-8F4E-8C3D8C2306AA}"/>
              </a:ext>
            </a:extLst>
          </p:cNvPr>
          <p:cNvSpPr txBox="1"/>
          <p:nvPr/>
        </p:nvSpPr>
        <p:spPr>
          <a:xfrm>
            <a:off x="1081971" y="5929209"/>
            <a:ext cx="675835" cy="33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900" b="1" dirty="0" smtClean="0">
                <a:latin typeface="Calibri" panose="020F0502020204030204"/>
              </a:rPr>
              <a:t>2 </a:t>
            </a:r>
            <a:endParaRPr lang="ru-RU" sz="900" b="1" dirty="0">
              <a:latin typeface="Calibri" panose="020F0502020204030204"/>
            </a:endParaRPr>
          </a:p>
          <a:p>
            <a:pPr algn="ctr" defTabSz="685800"/>
            <a:r>
              <a:rPr lang="ru-RU" sz="680" b="1" dirty="0">
                <a:latin typeface="Calibri" panose="020F0502020204030204"/>
              </a:rPr>
              <a:t>аспиранта</a:t>
            </a:r>
          </a:p>
        </p:txBody>
      </p:sp>
    </p:spTree>
    <p:extLst>
      <p:ext uri="{BB962C8B-B14F-4D97-AF65-F5344CB8AC3E}">
        <p14:creationId xmlns:p14="http://schemas.microsoft.com/office/powerpoint/2010/main" val="367265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16632"/>
            <a:ext cx="91085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Выполнены междисциплинарные исследования </a:t>
            </a:r>
            <a:r>
              <a:rPr lang="ru-RU" sz="1400" b="1" dirty="0" smtClean="0"/>
              <a:t>фундаментального цикла «состав – функциональная природа – свойства» применительно к растительным объектам различного иерархического уровня</a:t>
            </a:r>
            <a:r>
              <a:rPr lang="ru-RU" sz="1400" b="1" dirty="0" smtClean="0">
                <a:solidFill>
                  <a:srgbClr val="FF0000"/>
                </a:solidFill>
              </a:rPr>
              <a:t> </a:t>
            </a:r>
            <a:r>
              <a:rPr lang="ru-RU" sz="1400" dirty="0" smtClean="0"/>
              <a:t>(высшие растения и низшие – лишайники) </a:t>
            </a:r>
            <a:r>
              <a:rPr lang="ru-RU" sz="1400" b="1" dirty="0" smtClean="0"/>
              <a:t>как </a:t>
            </a:r>
            <a:r>
              <a:rPr lang="ru-RU" sz="1400" b="1" dirty="0" err="1" smtClean="0"/>
              <a:t>нанобиокомпозитам</a:t>
            </a:r>
            <a:r>
              <a:rPr lang="ru-RU" sz="1400" dirty="0" smtClean="0"/>
              <a:t>. </a:t>
            </a:r>
            <a:r>
              <a:rPr lang="ru-RU" sz="1400" dirty="0"/>
              <a:t>Выявлена </a:t>
            </a:r>
            <a:r>
              <a:rPr lang="ru-RU" sz="1400" dirty="0" smtClean="0"/>
              <a:t>и охарактеризована </a:t>
            </a:r>
            <a:r>
              <a:rPr lang="ru-RU" sz="1400" b="1" dirty="0" smtClean="0"/>
              <a:t>общность</a:t>
            </a:r>
            <a:r>
              <a:rPr lang="ru-RU" sz="1400" dirty="0" smtClean="0"/>
              <a:t> </a:t>
            </a:r>
            <a:r>
              <a:rPr lang="ru-RU" sz="1400" b="1" dirty="0"/>
              <a:t>структурной организации </a:t>
            </a:r>
            <a:r>
              <a:rPr lang="ru-RU" sz="1400" dirty="0"/>
              <a:t>(полидисперсные капиллярно-пористые углеродные </a:t>
            </a:r>
            <a:r>
              <a:rPr lang="ru-RU" sz="1400" dirty="0" smtClean="0"/>
              <a:t>матрицы), </a:t>
            </a:r>
            <a:r>
              <a:rPr lang="ru-RU" sz="1400" b="1" dirty="0"/>
              <a:t>компонентного состава </a:t>
            </a:r>
            <a:r>
              <a:rPr lang="ru-RU" sz="1400" dirty="0"/>
              <a:t>(полисахаридный комплекс и </a:t>
            </a:r>
            <a:r>
              <a:rPr lang="ru-RU" sz="1400" dirty="0" smtClean="0"/>
              <a:t>вторичные метаболиты </a:t>
            </a:r>
            <a:r>
              <a:rPr lang="ru-RU" sz="1400" dirty="0"/>
              <a:t>фенольной природы) и </a:t>
            </a:r>
            <a:r>
              <a:rPr lang="ru-RU" sz="1400" b="1" dirty="0"/>
              <a:t>механизмов </a:t>
            </a:r>
            <a:r>
              <a:rPr lang="ru-RU" sz="1400" b="1" dirty="0" err="1"/>
              <a:t>ферментативно</a:t>
            </a:r>
            <a:r>
              <a:rPr lang="ru-RU" sz="1400" b="1" dirty="0"/>
              <a:t>-контролируемых реакций биосинтеза</a:t>
            </a:r>
            <a:r>
              <a:rPr lang="ru-RU" sz="1400" dirty="0"/>
              <a:t> </a:t>
            </a:r>
            <a:r>
              <a:rPr lang="ru-RU" sz="1400" dirty="0" err="1"/>
              <a:t>фенилпропаноидов</a:t>
            </a:r>
            <a:r>
              <a:rPr lang="ru-RU" sz="1400" dirty="0"/>
              <a:t> применительно к низшим и высшим растениям. </a:t>
            </a:r>
          </a:p>
          <a:p>
            <a:r>
              <a:rPr lang="ru-RU" sz="1400" b="1" dirty="0" smtClean="0"/>
              <a:t>Получены новые данные </a:t>
            </a:r>
            <a:r>
              <a:rPr lang="ru-RU" sz="1400" dirty="0" smtClean="0"/>
              <a:t>об основных закономерностях  процессов биосинтеза компонентов растительных матриц (лигнина </a:t>
            </a:r>
            <a:r>
              <a:rPr lang="ru-RU" sz="1400" dirty="0"/>
              <a:t>высших растений и лишайниковых кислот низших </a:t>
            </a:r>
            <a:r>
              <a:rPr lang="ru-RU" sz="1400" dirty="0" smtClean="0"/>
              <a:t>растений), окислительной ферментативной </a:t>
            </a:r>
            <a:r>
              <a:rPr lang="ru-RU" sz="1400" dirty="0" err="1" smtClean="0"/>
              <a:t>дегидрополимеризации</a:t>
            </a:r>
            <a:r>
              <a:rPr lang="ru-RU" sz="1400" dirty="0" smtClean="0"/>
              <a:t> и самоорганизации структуры биообъектов.</a:t>
            </a:r>
          </a:p>
          <a:p>
            <a:r>
              <a:rPr lang="ru-RU" sz="1400" dirty="0" smtClean="0"/>
              <a:t>Процесс </a:t>
            </a:r>
            <a:r>
              <a:rPr lang="ru-RU" sz="1400" dirty="0" err="1"/>
              <a:t>лигнификации</a:t>
            </a:r>
            <a:r>
              <a:rPr lang="ru-RU" sz="1400" dirty="0"/>
              <a:t> клеточной стенки высших растений </a:t>
            </a:r>
            <a:r>
              <a:rPr lang="ru-RU" sz="1400" dirty="0" smtClean="0"/>
              <a:t>реализуется </a:t>
            </a:r>
            <a:r>
              <a:rPr lang="ru-RU" sz="1400" b="1" dirty="0"/>
              <a:t>по </a:t>
            </a:r>
            <a:r>
              <a:rPr lang="ru-RU" sz="1400" b="1" dirty="0" err="1"/>
              <a:t>шикиматному</a:t>
            </a:r>
            <a:r>
              <a:rPr lang="ru-RU" sz="1400" b="1" dirty="0"/>
              <a:t> пути </a:t>
            </a:r>
            <a:r>
              <a:rPr lang="ru-RU" sz="1400" dirty="0"/>
              <a:t>и катализируется ферментативным комплексом </a:t>
            </a:r>
            <a:r>
              <a:rPr lang="ru-RU" sz="1400" dirty="0" err="1" smtClean="0"/>
              <a:t>оксидоредуктаз</a:t>
            </a:r>
            <a:r>
              <a:rPr lang="ru-RU" sz="1400" dirty="0" smtClean="0"/>
              <a:t>, кинетика </a:t>
            </a:r>
            <a:r>
              <a:rPr lang="ru-RU" sz="1400" dirty="0"/>
              <a:t>процесса может быть оценена по динамике изменения активности ферментов </a:t>
            </a:r>
            <a:r>
              <a:rPr lang="ru-RU" sz="1400" dirty="0" smtClean="0"/>
              <a:t>и составу </a:t>
            </a:r>
            <a:r>
              <a:rPr lang="ru-RU" sz="1400" dirty="0"/>
              <a:t>фенольной фракции (маркер- </a:t>
            </a:r>
            <a:r>
              <a:rPr lang="ru-RU" sz="1400" dirty="0" err="1"/>
              <a:t>конифериловый</a:t>
            </a:r>
            <a:r>
              <a:rPr lang="ru-RU" sz="1400" dirty="0"/>
              <a:t> спирт</a:t>
            </a:r>
            <a:r>
              <a:rPr lang="ru-RU" sz="1400" dirty="0" smtClean="0"/>
              <a:t>). Для </a:t>
            </a:r>
            <a:r>
              <a:rPr lang="ru-RU" sz="1400" dirty="0"/>
              <a:t>низших </a:t>
            </a:r>
            <a:r>
              <a:rPr lang="ru-RU" sz="1400" dirty="0" smtClean="0"/>
              <a:t>растений </a:t>
            </a:r>
            <a:r>
              <a:rPr lang="ru-RU" sz="1400" dirty="0"/>
              <a:t>подавляющее большинство вторичных лишайниковых веществ </a:t>
            </a:r>
            <a:r>
              <a:rPr lang="ru-RU" sz="1400" dirty="0" smtClean="0"/>
              <a:t>образуются </a:t>
            </a:r>
            <a:r>
              <a:rPr lang="ru-RU" sz="1400" b="1" dirty="0"/>
              <a:t>по ацетатно-</a:t>
            </a:r>
            <a:r>
              <a:rPr lang="ru-RU" sz="1400" b="1" dirty="0" err="1"/>
              <a:t>малонатному</a:t>
            </a:r>
            <a:r>
              <a:rPr lang="ru-RU" sz="1400" b="1" dirty="0"/>
              <a:t> пути </a:t>
            </a:r>
            <a:r>
              <a:rPr lang="ru-RU" sz="1400" dirty="0"/>
              <a:t>и только небольшое количество веществ синтезируются по </a:t>
            </a:r>
            <a:r>
              <a:rPr lang="ru-RU" sz="1400" dirty="0" err="1"/>
              <a:t>шикиматному</a:t>
            </a:r>
            <a:r>
              <a:rPr lang="ru-RU" sz="1400" dirty="0"/>
              <a:t> </a:t>
            </a:r>
            <a:r>
              <a:rPr lang="ru-RU" sz="1400" dirty="0" smtClean="0"/>
              <a:t>пути. В условиях </a:t>
            </a:r>
            <a:r>
              <a:rPr lang="ru-RU" sz="1400" dirty="0"/>
              <a:t>стрессовой нагрузки </a:t>
            </a:r>
            <a:r>
              <a:rPr lang="ru-RU" sz="1400" dirty="0" smtClean="0"/>
              <a:t>отмечается </a:t>
            </a:r>
            <a:r>
              <a:rPr lang="ru-RU" sz="1400" dirty="0"/>
              <a:t>усиление пентозофосфатного пути </a:t>
            </a:r>
            <a:r>
              <a:rPr lang="ru-RU" sz="1400" dirty="0" smtClean="0"/>
              <a:t>дыхания, </a:t>
            </a:r>
            <a:r>
              <a:rPr lang="ru-RU" sz="1400" dirty="0"/>
              <a:t>ослабление гликолитического </a:t>
            </a:r>
            <a:r>
              <a:rPr lang="ru-RU" sz="1400" dirty="0" smtClean="0"/>
              <a:t>цикла, что приводит к усилению</a:t>
            </a:r>
            <a:r>
              <a:rPr lang="ru-RU" sz="1400" b="1" dirty="0" smtClean="0"/>
              <a:t> </a:t>
            </a:r>
            <a:r>
              <a:rPr lang="ru-RU" sz="1400" dirty="0" err="1" smtClean="0"/>
              <a:t>шикиматного</a:t>
            </a:r>
            <a:r>
              <a:rPr lang="ru-RU" sz="1400" dirty="0" smtClean="0"/>
              <a:t> пути. </a:t>
            </a:r>
            <a:endParaRPr lang="ru-RU" sz="1400" dirty="0"/>
          </a:p>
        </p:txBody>
      </p:sp>
      <p:pic>
        <p:nvPicPr>
          <p:cNvPr id="4" name="Рисунок 3" descr="C:\Users\Анатолий\Desktop\Биосинтез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9" y="3739510"/>
            <a:ext cx="3312368" cy="26557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3478136" y="3720676"/>
            <a:ext cx="2819483" cy="1580532"/>
            <a:chOff x="5521131" y="766963"/>
            <a:chExt cx="2181388" cy="1085089"/>
          </a:xfrm>
        </p:grpSpPr>
        <p:pic>
          <p:nvPicPr>
            <p:cNvPr id="6" name="Рисунок 5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21131" y="766968"/>
              <a:ext cx="636380" cy="49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Рисунок 6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224453" y="766963"/>
              <a:ext cx="666934" cy="492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8" name="Объект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88755494"/>
                </p:ext>
              </p:extLst>
            </p:nvPr>
          </p:nvGraphicFramePr>
          <p:xfrm>
            <a:off x="6956908" y="766968"/>
            <a:ext cx="736731" cy="4921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3" name="Точечный рисунок" r:id="rId6" imgW="8164065" imgH="5361905" progId="Paint.Picture">
                    <p:embed/>
                  </p:oleObj>
                </mc:Choice>
                <mc:Fallback>
                  <p:oleObj name="Точечный рисунок" r:id="rId6" imgW="8164065" imgH="5361905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56908" y="766968"/>
                          <a:ext cx="736731" cy="4921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9" name="Рисунок 8"/>
            <p:cNvPicPr/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531002" y="1328995"/>
              <a:ext cx="693451" cy="515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Объект 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189" y="1328999"/>
              <a:ext cx="692590" cy="519443"/>
            </a:xfrm>
            <a:prstGeom prst="rect">
              <a:avLst/>
            </a:prstGeom>
          </p:spPr>
        </p:pic>
        <p:graphicFrame>
          <p:nvGraphicFramePr>
            <p:cNvPr id="11" name="Объект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43245221"/>
                </p:ext>
              </p:extLst>
            </p:nvPr>
          </p:nvGraphicFramePr>
          <p:xfrm>
            <a:off x="6994314" y="1325387"/>
            <a:ext cx="708205" cy="5266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4" name="Точечный рисунок" r:id="rId10" imgW="6800000" imgH="4753639" progId="PBrush">
                    <p:embed/>
                  </p:oleObj>
                </mc:Choice>
                <mc:Fallback>
                  <p:oleObj name="Точечный рисунок" r:id="rId10" imgW="6800000" imgH="4753639" progId="PBrush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94314" y="1325387"/>
                          <a:ext cx="708205" cy="5266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2" name="Picture 3" descr="Z:\ЛАБОРАТОРИЯ 2020\для доклада Болотову\для картинок\спираль 2.ti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456" y="5597447"/>
            <a:ext cx="1496147" cy="102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385968" y="5263170"/>
            <a:ext cx="1202450" cy="158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00" dirty="0"/>
              <a:t>S</a:t>
            </a:r>
            <a:r>
              <a:rPr lang="ru-RU" sz="700" baseline="-25000" dirty="0"/>
              <a:t>1</a:t>
            </a:r>
            <a:r>
              <a:rPr lang="ru-RU" sz="700" dirty="0"/>
              <a:t>,</a:t>
            </a:r>
            <a:r>
              <a:rPr lang="en-US" sz="700" dirty="0"/>
              <a:t>S</a:t>
            </a:r>
            <a:r>
              <a:rPr lang="ru-RU" sz="700" baseline="-25000" dirty="0"/>
              <a:t>2</a:t>
            </a:r>
            <a:r>
              <a:rPr lang="ru-RU" sz="700" dirty="0"/>
              <a:t>, </a:t>
            </a:r>
            <a:r>
              <a:rPr lang="en-US" sz="700" dirty="0"/>
              <a:t>S</a:t>
            </a:r>
            <a:r>
              <a:rPr lang="ru-RU" sz="700" baseline="-25000" dirty="0"/>
              <a:t>3</a:t>
            </a:r>
            <a:r>
              <a:rPr lang="ru-RU" sz="700" dirty="0"/>
              <a:t>, – слои вторичной клеточной стенки; </a:t>
            </a:r>
            <a:r>
              <a:rPr lang="en-US" sz="700" dirty="0"/>
              <a:t>W</a:t>
            </a:r>
            <a:r>
              <a:rPr lang="ru-RU" sz="700" dirty="0"/>
              <a:t> – бородавчатый слой; Р–первичная клеточная стенка; </a:t>
            </a:r>
            <a:r>
              <a:rPr lang="en-US" sz="700" dirty="0"/>
              <a:t>p</a:t>
            </a:r>
            <a:r>
              <a:rPr lang="ru-RU" sz="700" dirty="0"/>
              <a:t> – наружная поверхность поры</a:t>
            </a:r>
            <a:r>
              <a:rPr lang="ru-RU" sz="700" dirty="0" smtClean="0"/>
              <a:t>. </a:t>
            </a:r>
          </a:p>
          <a:p>
            <a:pPr algn="ctr"/>
            <a:endParaRPr lang="ru-RU" sz="700" dirty="0" smtClean="0"/>
          </a:p>
          <a:p>
            <a:pPr algn="ctr"/>
            <a:r>
              <a:rPr lang="ru-RU" sz="800" b="1" dirty="0" err="1"/>
              <a:t>Термодинамически</a:t>
            </a:r>
            <a:r>
              <a:rPr lang="ru-RU" sz="800" b="1" dirty="0"/>
              <a:t> устойчивая спиралевидная структура </a:t>
            </a:r>
            <a:r>
              <a:rPr lang="ru-RU" sz="800" b="1" dirty="0" err="1"/>
              <a:t>микрофибрилл</a:t>
            </a:r>
            <a:r>
              <a:rPr lang="ru-RU" sz="800" b="1" dirty="0"/>
              <a:t> </a:t>
            </a:r>
            <a:r>
              <a:rPr lang="ru-RU" sz="800" b="1" dirty="0" smtClean="0"/>
              <a:t>целлюлозы</a:t>
            </a:r>
            <a:endParaRPr lang="ru-RU" sz="700" b="1" dirty="0"/>
          </a:p>
        </p:txBody>
      </p:sp>
      <p:pic>
        <p:nvPicPr>
          <p:cNvPr id="14" name="Picture 4" descr="Z:\ЛАБОРАТОРИЯ 2020\для доклада Болотову\ИЭПС_лаб.хим.раст.биополимеров(1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259" y="5745972"/>
            <a:ext cx="1327057" cy="102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Z:\ЛАБОРАТОРИЯ 2020\для доклада Болотову\IMG_2153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9" r="6570" b="2731"/>
          <a:stretch/>
        </p:blipFill>
        <p:spPr bwMode="auto">
          <a:xfrm>
            <a:off x="6453451" y="5717611"/>
            <a:ext cx="1101886" cy="105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/>
          <p:cNvGrpSpPr/>
          <p:nvPr/>
        </p:nvGrpSpPr>
        <p:grpSpPr>
          <a:xfrm>
            <a:off x="6453451" y="3720683"/>
            <a:ext cx="2374163" cy="1806311"/>
            <a:chOff x="6650257" y="2852937"/>
            <a:chExt cx="2374163" cy="1806311"/>
          </a:xfrm>
        </p:grpSpPr>
        <p:pic>
          <p:nvPicPr>
            <p:cNvPr id="29" name="Рисунок 28" descr="Usnea subfloridana (Kemplich-13).JPG"/>
            <p:cNvPicPr/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99" y="2868145"/>
              <a:ext cx="929676" cy="6794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Рисунок 29" descr="C:\Users\boitsova\Desktop\Cladonia%20evansii_SE%20Georgia_Hofwyl-Broadfield%20Plantation%20Historic%20Site_McMullin%20#12218.jpg"/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2744" y="2852937"/>
              <a:ext cx="975447" cy="6794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Прямоугольник 30"/>
            <p:cNvSpPr/>
            <p:nvPr/>
          </p:nvSpPr>
          <p:spPr>
            <a:xfrm>
              <a:off x="6886363" y="3532351"/>
              <a:ext cx="107433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800" i="1" dirty="0" err="1">
                  <a:latin typeface="Arial" pitchFamily="34" charset="0"/>
                  <a:ea typeface="Calibri"/>
                  <a:cs typeface="Arial" pitchFamily="34" charset="0"/>
                </a:rPr>
                <a:t>Usnea</a:t>
              </a:r>
              <a:r>
                <a:rPr lang="en-US" sz="800" i="1" dirty="0">
                  <a:latin typeface="Arial" pitchFamily="34" charset="0"/>
                  <a:ea typeface="Calibri"/>
                  <a:cs typeface="Arial" pitchFamily="34" charset="0"/>
                </a:rPr>
                <a:t> </a:t>
              </a:r>
              <a:r>
                <a:rPr lang="la-Latn" sz="800" i="1" dirty="0">
                  <a:solidFill>
                    <a:srgbClr val="000000"/>
                  </a:solidFill>
                  <a:latin typeface="Arial" pitchFamily="34" charset="0"/>
                  <a:ea typeface="Times New Roman"/>
                  <a:cs typeface="Arial" pitchFamily="34" charset="0"/>
                </a:rPr>
                <a:t>subfloridan</a:t>
              </a:r>
              <a:r>
                <a:rPr lang="ru-RU" sz="800" i="1" dirty="0">
                  <a:solidFill>
                    <a:srgbClr val="000000"/>
                  </a:solidFill>
                  <a:latin typeface="Arial" pitchFamily="34" charset="0"/>
                  <a:ea typeface="Times New Roman"/>
                  <a:cs typeface="Arial" pitchFamily="34" charset="0"/>
                </a:rPr>
                <a:t>а</a:t>
              </a:r>
              <a:endParaRPr lang="ru-RU" sz="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7919656" y="3532350"/>
              <a:ext cx="968535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800" i="1" dirty="0" smtClean="0">
                  <a:latin typeface="Arial" pitchFamily="34" charset="0"/>
                  <a:cs typeface="Arial" pitchFamily="34" charset="0"/>
                </a:rPr>
                <a:t>C</a:t>
              </a:r>
              <a:r>
                <a:rPr lang="en-US" sz="800" i="1" dirty="0" err="1" smtClean="0">
                  <a:latin typeface="Arial" pitchFamily="34" charset="0"/>
                  <a:cs typeface="Arial" pitchFamily="34" charset="0"/>
                </a:rPr>
                <a:t>ladonia</a:t>
              </a:r>
              <a:r>
                <a:rPr lang="ru-RU" sz="800" i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800" i="1" dirty="0">
                  <a:latin typeface="Arial" pitchFamily="34" charset="0"/>
                  <a:cs typeface="Arial" pitchFamily="34" charset="0"/>
                </a:rPr>
                <a:t>stellaris</a:t>
              </a:r>
              <a:endParaRPr lang="ru-RU" sz="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6650257" y="4433950"/>
              <a:ext cx="1520997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800" i="1" dirty="0" err="1" smtClean="0">
                  <a:latin typeface="Arial" pitchFamily="34" charset="0"/>
                  <a:cs typeface="Arial" pitchFamily="34" charset="0"/>
                </a:rPr>
                <a:t>Pinus</a:t>
              </a:r>
              <a:r>
                <a:rPr lang="en-US" sz="800" i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800" i="1" dirty="0" err="1" smtClean="0">
                  <a:latin typeface="Arial" pitchFamily="34" charset="0"/>
                  <a:cs typeface="Arial" pitchFamily="34" charset="0"/>
                </a:rPr>
                <a:t>sylvestris</a:t>
              </a:r>
              <a:r>
                <a:rPr lang="en-US" sz="800" i="1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ru-RU" sz="800" i="1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34" name="Рисунок 33" descr="C:\Users\daisy\Desktop\Фнир отчет\Безымянный.png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3357" y="3710464"/>
              <a:ext cx="900713" cy="7239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" name="Прямоугольник 34"/>
            <p:cNvSpPr/>
            <p:nvPr/>
          </p:nvSpPr>
          <p:spPr>
            <a:xfrm>
              <a:off x="7866731" y="4443804"/>
              <a:ext cx="1157689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800" i="1" dirty="0" err="1">
                  <a:latin typeface="Arial" pitchFamily="34" charset="0"/>
                  <a:cs typeface="Arial" pitchFamily="34" charset="0"/>
                </a:rPr>
                <a:t>Juniperus</a:t>
              </a:r>
              <a:r>
                <a:rPr lang="ru-RU" sz="800" i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sz="800" i="1" dirty="0" err="1">
                  <a:latin typeface="Arial" pitchFamily="34" charset="0"/>
                  <a:cs typeface="Arial" pitchFamily="34" charset="0"/>
                </a:rPr>
                <a:t>communi</a:t>
              </a:r>
              <a:r>
                <a:rPr lang="en-US" sz="800" i="1" dirty="0">
                  <a:latin typeface="Arial" pitchFamily="34" charset="0"/>
                  <a:cs typeface="Arial" pitchFamily="34" charset="0"/>
                </a:rPr>
                <a:t>s</a:t>
              </a:r>
              <a:r>
                <a:rPr lang="en-US" sz="800" dirty="0">
                  <a:latin typeface="Arial" pitchFamily="34" charset="0"/>
                  <a:cs typeface="Arial" pitchFamily="34" charset="0"/>
                </a:rPr>
                <a:t> </a:t>
              </a:r>
              <a:endParaRPr lang="ru-RU" sz="8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6" name="Picture 2" descr="Z:\Жильцов Дима\dcfe3fb8e491564cc2a6f58f5d021613 - копия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784" y="4784982"/>
            <a:ext cx="934553" cy="72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841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obrovko\Documents\ИЭПС_секретарь\Секретариат\2020\Отчет 2020\Результат Гусакова\для важнейшего 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561" y="182328"/>
            <a:ext cx="4408620" cy="3213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70951"/>
            <a:ext cx="2208844" cy="1550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C:\Users\sergey\Desktop\Титрование\sigma.bmp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44" y="3763032"/>
            <a:ext cx="2099473" cy="18178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622704" y="5910682"/>
            <a:ext cx="31683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Инфракрасные (а) и диэлектрические (б) спектры лигнинов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50540" y="5611527"/>
            <a:ext cx="3672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Arial" pitchFamily="34" charset="0"/>
                <a:cs typeface="Arial" pitchFamily="34" charset="0"/>
              </a:rPr>
              <a:t>                а                                                                  б                                                                            </a:t>
            </a:r>
            <a:endParaRPr lang="ru-RU" sz="10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25397" y="5801220"/>
            <a:ext cx="3428496" cy="780938"/>
            <a:chOff x="89235" y="5730030"/>
            <a:chExt cx="3718792" cy="1085793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84272">
              <a:off x="89235" y="5782326"/>
              <a:ext cx="661747" cy="992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24834">
              <a:off x="3076676" y="5761201"/>
              <a:ext cx="731351" cy="975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5" name="Picture 4" descr="Wood Science and Technology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83084">
              <a:off x="2365450" y="5841069"/>
              <a:ext cx="637043" cy="965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6" descr="Z:\ЛАБОРАТОРИЯ 2020\для доклада Болотову\для картинок\зольгель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258" y="5882223"/>
              <a:ext cx="702936" cy="932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View Table of Contents for Polymers for Advanced Technologies volume 32 issue 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33" y="5730030"/>
              <a:ext cx="668991" cy="1085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Прямоугольник 3"/>
          <p:cNvSpPr/>
          <p:nvPr/>
        </p:nvSpPr>
        <p:spPr>
          <a:xfrm>
            <a:off x="346252" y="3603813"/>
            <a:ext cx="43697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Методом широкополосной диэлектрической спектроскопии </a:t>
            </a:r>
            <a:r>
              <a:rPr lang="ru-RU" sz="1400" b="1" dirty="0">
                <a:latin typeface="Arial" pitchFamily="34" charset="0"/>
                <a:ea typeface="Times New Roman"/>
                <a:cs typeface="Arial" pitchFamily="34" charset="0"/>
              </a:rPr>
              <a:t>изучены электрофизические характеристики природных и технических лигнинов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(ароматические соединения с электронно-донорными и электронно-акцепторными свойствами) </a:t>
            </a:r>
            <a:r>
              <a:rPr lang="ru-RU" sz="1400" b="1" dirty="0">
                <a:latin typeface="Arial" pitchFamily="34" charset="0"/>
                <a:ea typeface="Times New Roman"/>
                <a:cs typeface="Arial" pitchFamily="34" charset="0"/>
              </a:rPr>
              <a:t>как основы природных полупроводниковых систем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, выявлена роль различных релаксаторов (функциональных групп и структур) в электропроводимости биополимера.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6251" y="375822"/>
            <a:ext cx="408173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dirty="0">
                <a:latin typeface="Arial" pitchFamily="34" charset="0"/>
                <a:ea typeface="Times New Roman"/>
                <a:cs typeface="Arial" pitchFamily="34" charset="0"/>
              </a:rPr>
              <a:t>Разработаны научные основы синтеза и исследования полифункциональных материалов на основе природных биополимеров.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Получены новые фундаментальные знания о механизме </a:t>
            </a:r>
            <a:r>
              <a:rPr lang="ru-RU" sz="1400" dirty="0" err="1">
                <a:latin typeface="Arial" pitchFamily="34" charset="0"/>
                <a:ea typeface="Times New Roman"/>
                <a:cs typeface="Arial" pitchFamily="34" charset="0"/>
              </a:rPr>
              <a:t>интерполиэлектролитного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взаимодействия в системе </a:t>
            </a:r>
            <a:r>
              <a:rPr lang="ru-RU" sz="1400" dirty="0" err="1">
                <a:latin typeface="Arial" pitchFamily="34" charset="0"/>
                <a:ea typeface="Times New Roman"/>
                <a:cs typeface="Arial" pitchFamily="34" charset="0"/>
              </a:rPr>
              <a:t>альгинат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натрия - </a:t>
            </a:r>
            <a:r>
              <a:rPr lang="ru-RU" sz="1400" dirty="0" err="1">
                <a:latin typeface="Arial" pitchFamily="34" charset="0"/>
                <a:ea typeface="Times New Roman"/>
                <a:cs typeface="Arial" pitchFamily="34" charset="0"/>
              </a:rPr>
              <a:t>хитозан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, свойствах и морфологии образующихся гелей; синтезированы двухкомпонентные и композиционные </a:t>
            </a:r>
            <a:r>
              <a:rPr lang="ru-RU" sz="1400" dirty="0" err="1">
                <a:latin typeface="Arial" pitchFamily="34" charset="0"/>
                <a:ea typeface="Times New Roman"/>
                <a:cs typeface="Arial" pitchFamily="34" charset="0"/>
              </a:rPr>
              <a:t>аэрогельные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материалы с развитой </a:t>
            </a:r>
            <a:r>
              <a:rPr lang="ru-RU" sz="1400" dirty="0" err="1">
                <a:latin typeface="Arial" pitchFamily="34" charset="0"/>
                <a:ea typeface="Times New Roman"/>
                <a:cs typeface="Arial" pitchFamily="34" charset="0"/>
              </a:rPr>
              <a:t>мезопористой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 структурой, площадь поверхности и объем пор которых достигают 400 м</a:t>
            </a:r>
            <a:r>
              <a:rPr lang="ru-RU" sz="1400" baseline="30000" dirty="0">
                <a:latin typeface="Arial" pitchFamily="34" charset="0"/>
                <a:ea typeface="Times New Roman"/>
                <a:cs typeface="Arial" pitchFamily="34" charset="0"/>
              </a:rPr>
              <a:t>2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/г и 1,9 см</a:t>
            </a:r>
            <a:r>
              <a:rPr lang="ru-RU" sz="1400" baseline="30000" dirty="0">
                <a:latin typeface="Arial" pitchFamily="34" charset="0"/>
                <a:ea typeface="Times New Roman"/>
                <a:cs typeface="Arial" pitchFamily="34" charset="0"/>
              </a:rPr>
              <a:t>3</a:t>
            </a:r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/г, соответственно.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91563" y="145148"/>
            <a:ext cx="8844933" cy="3283852"/>
          </a:xfrm>
          <a:prstGeom prst="rect">
            <a:avLst/>
          </a:prstGeom>
          <a:noFill/>
          <a:ln w="317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89567" y="3488454"/>
            <a:ext cx="8844933" cy="3252914"/>
          </a:xfrm>
          <a:prstGeom prst="rect">
            <a:avLst/>
          </a:prstGeom>
          <a:noFill/>
          <a:ln w="317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9" name="Picture 5" descr="Z:\ЛАБОРАТОРИЯ 2020\для доклада Болотову\для картинок\planta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13" y="5611527"/>
            <a:ext cx="688144" cy="89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Z:\ЛАБОРАТОРИЯ 2020\для доклада Болотову\для картинок\PCA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962" y="5569933"/>
            <a:ext cx="716330" cy="93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Z:\ЛАБОРАТОРИЯ 2020\для доклада Болотову\для картинок\макро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714" y="5885357"/>
            <a:ext cx="622630" cy="79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 descr="C:\Users\valchuk\Desktop\micro and mesoporouse materials\фото аэрогель карбогель\vP4np0qKYmY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365" y="182328"/>
            <a:ext cx="1242842" cy="6915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416589" y="855281"/>
            <a:ext cx="15343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/>
              <a:t>Фотография </a:t>
            </a:r>
            <a:r>
              <a:rPr lang="ru-RU" sz="1100" b="1" dirty="0" err="1"/>
              <a:t>аэрогеля</a:t>
            </a:r>
            <a:r>
              <a:rPr lang="ru-RU" sz="11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745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 descr="Y:\Лаборатория 2018\+ОТЧЕТ ФНИР\+презентация\эксп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584779"/>
            <a:ext cx="2319061" cy="173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23" y="4365103"/>
            <a:ext cx="3563888" cy="2242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4" descr="Y:\Лаборатория 2018\+ОТЧЕТ ФНИР\+презентация\Фото и картинки в отчет\эксп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84779"/>
            <a:ext cx="2034322" cy="188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547" y="220743"/>
            <a:ext cx="5280521" cy="22521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b="1" dirty="0"/>
              <a:t>Выявлен ряд характерных особенностей </a:t>
            </a:r>
            <a:r>
              <a:rPr lang="ru-RU" sz="1400" b="1" dirty="0" err="1"/>
              <a:t>биогеотрансформации</a:t>
            </a:r>
            <a:r>
              <a:rPr lang="ru-RU" sz="1400" b="1" dirty="0"/>
              <a:t> органического вещества в условиях заболоченных северных территорий</a:t>
            </a:r>
            <a:r>
              <a:rPr lang="ru-RU" sz="1400" dirty="0"/>
              <a:t>, </a:t>
            </a:r>
            <a:r>
              <a:rPr lang="ru-RU" sz="1400" b="1" dirty="0"/>
              <a:t>состоящих в снижении глубины гумификации, существенном влиянии глубины промерзания торфяной залежи на окислительные режимы</a:t>
            </a:r>
            <a:r>
              <a:rPr lang="ru-RU" sz="1400" dirty="0"/>
              <a:t>, что проявляется в </a:t>
            </a:r>
            <a:r>
              <a:rPr lang="ru-RU" sz="1400" dirty="0" err="1"/>
              <a:t>немонотонности</a:t>
            </a:r>
            <a:r>
              <a:rPr lang="ru-RU" sz="1400" dirty="0"/>
              <a:t> изменения состава торфа с глубиной залегания, а также в заметном влиянии битумной составляющей на процесс торфообразования за счет торможением формирования структур полисопряжения, являющихся основным структурным фактором гуминовых веществ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5279006" y="76022"/>
            <a:ext cx="3758245" cy="2808312"/>
            <a:chOff x="4922682" y="980728"/>
            <a:chExt cx="4170363" cy="3116263"/>
          </a:xfrm>
        </p:grpSpPr>
        <p:pic>
          <p:nvPicPr>
            <p:cNvPr id="4" name="Picture 2" descr="\\SVR-DC2-23\Gumin\ИЭПС\2020\Компонентный состав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682" y="980728"/>
              <a:ext cx="4170363" cy="3116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Овал 4"/>
            <p:cNvSpPr/>
            <p:nvPr/>
          </p:nvSpPr>
          <p:spPr>
            <a:xfrm>
              <a:off x="7884368" y="1484784"/>
              <a:ext cx="1080120" cy="1080120"/>
            </a:xfrm>
            <a:prstGeom prst="ellipse">
              <a:avLst/>
            </a:prstGeom>
            <a:noFill/>
            <a:effectLst>
              <a:innerShdw blurRad="228600" dist="228600">
                <a:schemeClr val="tx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7884368" y="2780928"/>
              <a:ext cx="1080120" cy="1080120"/>
            </a:xfrm>
            <a:prstGeom prst="ellipse">
              <a:avLst/>
            </a:prstGeom>
            <a:noFill/>
            <a:effectLst>
              <a:innerShdw blurRad="228600" dist="228600">
                <a:schemeClr val="tx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AutoShape 5" descr="https://vestichem.belnauka.by/jour/manager/files/Vesti_chemistry_1_20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4858625"/>
            <a:ext cx="410521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Предложен новый способ получения торфяного сорбента для </a:t>
            </a:r>
            <a:r>
              <a:rPr lang="ru-RU" sz="1400" b="1" dirty="0" smtClean="0"/>
              <a:t>очистки твердых и водных поверхностей </a:t>
            </a:r>
            <a:r>
              <a:rPr lang="ru-RU" sz="1400" b="1" dirty="0"/>
              <a:t>от </a:t>
            </a:r>
            <a:r>
              <a:rPr lang="ru-RU" sz="1400" b="1" dirty="0" smtClean="0"/>
              <a:t>нефтепродуктов</a:t>
            </a:r>
            <a:r>
              <a:rPr lang="ru-RU" sz="1400" dirty="0" smtClean="0"/>
              <a:t>. </a:t>
            </a:r>
            <a:r>
              <a:rPr lang="ru-RU" sz="1400" dirty="0"/>
              <a:t>Способ обеспечивает получение сорбционного материала с максимальной емкостью по средним фракциям нефтепродуктов (керосин и дизельное топливо</a:t>
            </a:r>
            <a:r>
              <a:rPr lang="ru-RU" sz="1400" dirty="0" smtClean="0"/>
              <a:t>), превосходящий по сорбционной способности существующие аналоги в 1,3-2,5 раза.</a:t>
            </a:r>
            <a:endParaRPr lang="ru-RU" sz="1400" dirty="0"/>
          </a:p>
        </p:txBody>
      </p:sp>
      <p:pic>
        <p:nvPicPr>
          <p:cNvPr id="23" name="Picture 5" descr="Y:\Лаборатория 2018\+ОТЧЕТ ФНИР\+презентация\Фото и картинки в отчет\IMG_20180901_13242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30"/>
          <a:stretch/>
        </p:blipFill>
        <p:spPr bwMode="auto">
          <a:xfrm>
            <a:off x="4932040" y="3080721"/>
            <a:ext cx="2775145" cy="177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893" y="2852936"/>
            <a:ext cx="1323627" cy="1764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 descr="http://rusorbent.ru/images/sorb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" y="4362884"/>
            <a:ext cx="1260239" cy="1354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9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60457">
            <a:off x="278079" y="5594844"/>
            <a:ext cx="1217171" cy="1127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4" descr="http://www.vitbichi.by/cache/upload/iblock/bac/bac0420607affc65e6f7382ff8a6e87a-230x155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191" y="2422872"/>
            <a:ext cx="1368152" cy="922923"/>
          </a:xfrm>
          <a:prstGeom prst="rect">
            <a:avLst/>
          </a:prstGeom>
          <a:ln/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40607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8736" y="517260"/>
            <a:ext cx="597198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+mj-lt"/>
                <a:cs typeface="Times New Roman" panose="02020603050405020304" pitchFamily="18" charset="0"/>
              </a:rPr>
              <a:t>Для </a:t>
            </a:r>
            <a:r>
              <a:rPr lang="ru-RU" sz="1400" b="1" dirty="0" smtClean="0">
                <a:latin typeface="+mj-lt"/>
                <a:cs typeface="Times New Roman" panose="02020603050405020304" pitchFamily="18" charset="0"/>
              </a:rPr>
              <a:t>европейской </a:t>
            </a:r>
            <a:r>
              <a:rPr lang="ru-RU" sz="1400" b="1" dirty="0">
                <a:latin typeface="+mj-lt"/>
                <a:cs typeface="Times New Roman" panose="02020603050405020304" pitchFamily="18" charset="0"/>
              </a:rPr>
              <a:t>арктической реки Северной Двины проведены измерения потоков растворенных веществ (углерода, макро- и </a:t>
            </a:r>
            <a:r>
              <a:rPr lang="ru-RU" sz="1400" b="1" dirty="0" smtClean="0">
                <a:latin typeface="+mj-lt"/>
                <a:cs typeface="Times New Roman" panose="02020603050405020304" pitchFamily="18" charset="0"/>
              </a:rPr>
              <a:t>микрокомпонентов) </a:t>
            </a:r>
            <a:r>
              <a:rPr lang="ru-RU" sz="1400" dirty="0">
                <a:latin typeface="+mj-lt"/>
                <a:cs typeface="Times New Roman" panose="02020603050405020304" pitchFamily="18" charset="0"/>
              </a:rPr>
              <a:t>в устьевой зоне с беспрецедентным временным разрешением. Ретроспективный </a:t>
            </a:r>
            <a:r>
              <a:rPr lang="ru-RU" sz="1400" b="1" dirty="0">
                <a:latin typeface="+mj-lt"/>
                <a:cs typeface="Times New Roman" panose="02020603050405020304" pitchFamily="18" charset="0"/>
              </a:rPr>
              <a:t>анализ потоков речного экспорта </a:t>
            </a:r>
            <a:r>
              <a:rPr lang="ru-RU" sz="1400" b="1" dirty="0" smtClean="0">
                <a:latin typeface="+mj-lt"/>
                <a:cs typeface="Times New Roman" panose="02020603050405020304" pitchFamily="18" charset="0"/>
              </a:rPr>
              <a:t>растворенных веществ </a:t>
            </a:r>
            <a:r>
              <a:rPr lang="ru-RU" sz="1400" b="1" dirty="0">
                <a:latin typeface="+mj-lt"/>
                <a:cs typeface="Times New Roman" panose="02020603050405020304" pitchFamily="18" charset="0"/>
              </a:rPr>
              <a:t>с континента в устьевую область за последние &gt;60 лет не выявил существенных изменений, при этом для других арктических рек мерзлотной зоны наблюдается увеличение химического стока. </a:t>
            </a:r>
            <a:r>
              <a:rPr lang="ru-RU" sz="1400" dirty="0">
                <a:latin typeface="+mj-lt"/>
                <a:cs typeface="Times New Roman" panose="02020603050405020304" pitchFamily="18" charset="0"/>
              </a:rPr>
              <a:t>Установлено, что латеральные потоки экспорта растворенного органического и неорганического углерода (4,2±0,8 и 4,3±0,2 т/км</a:t>
            </a:r>
            <a:r>
              <a:rPr lang="ru-RU" sz="1400" baseline="30000" dirty="0">
                <a:latin typeface="+mj-lt"/>
                <a:cs typeface="Times New Roman" panose="02020603050405020304" pitchFamily="18" charset="0"/>
              </a:rPr>
              <a:t>2</a:t>
            </a:r>
            <a:r>
              <a:rPr lang="ru-RU" sz="1400" dirty="0">
                <a:latin typeface="+mj-lt"/>
                <a:cs typeface="Times New Roman" panose="02020603050405020304" pitchFamily="18" charset="0"/>
              </a:rPr>
              <a:t>/год) значительно (в 1,5-2 раза) превышают таковые в других крупных и средних арктических реках </a:t>
            </a:r>
            <a:r>
              <a:rPr lang="ru-RU" sz="1400" dirty="0" err="1" smtClean="0">
                <a:latin typeface="+mj-lt"/>
                <a:cs typeface="Times New Roman" panose="02020603050405020304" pitchFamily="18" charset="0"/>
              </a:rPr>
              <a:t>криолитозоны</a:t>
            </a:r>
            <a:r>
              <a:rPr lang="ru-RU" sz="1400" dirty="0" smtClean="0">
                <a:latin typeface="+mj-lt"/>
                <a:cs typeface="Times New Roman" panose="02020603050405020304" pitchFamily="18" charset="0"/>
              </a:rPr>
              <a:t>.</a:t>
            </a:r>
            <a:endParaRPr lang="ru-RU" sz="1400" i="1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Chupakov.IEPN\Desktop\2020 Dvina Flux ChemGeo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1" b="17532"/>
          <a:stretch/>
        </p:blipFill>
        <p:spPr bwMode="auto">
          <a:xfrm>
            <a:off x="6462052" y="569295"/>
            <a:ext cx="2452449" cy="265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hupakov.IEPN\Desktop\2020 Dvina Flux ChemGeol (1).jpg\2020 Dvina Flux ChemGeol-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8" t="9625" r="28879" b="53103"/>
          <a:stretch/>
        </p:blipFill>
        <p:spPr bwMode="auto">
          <a:xfrm>
            <a:off x="755576" y="3263330"/>
            <a:ext cx="4176464" cy="337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hupakov.IEPN\Desktop\2020 Dvina Flux ChemGeol (3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6" t="9369" r="15684" b="39955"/>
          <a:stretch/>
        </p:blipFill>
        <p:spPr bwMode="auto">
          <a:xfrm>
            <a:off x="5508104" y="3263330"/>
            <a:ext cx="3289151" cy="346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81750" y="1748367"/>
            <a:ext cx="104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Q</a:t>
            </a:r>
            <a:r>
              <a:rPr lang="ru-RU" b="1" dirty="0" smtClean="0"/>
              <a:t>1</a:t>
            </a:r>
            <a:endParaRPr lang="en-US" b="1" dirty="0" smtClean="0"/>
          </a:p>
          <a:p>
            <a:r>
              <a:rPr lang="en-US" b="1" dirty="0" smtClean="0"/>
              <a:t>IF 3.362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1653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/>
          <p:nvPr/>
        </p:nvPicPr>
        <p:blipFill rotWithShape="1">
          <a:blip r:embed="rId2"/>
          <a:srcRect l="7126" t="18103" r="32299" b="20257"/>
          <a:stretch/>
        </p:blipFill>
        <p:spPr bwMode="auto">
          <a:xfrm>
            <a:off x="1" y="2204864"/>
            <a:ext cx="3596005" cy="2927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332656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+mj-lt"/>
                <a:cs typeface="Arial" panose="020B0604020202020204" pitchFamily="34" charset="0"/>
              </a:rPr>
              <a:t>Рассчитан 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общий поток углерода (CO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2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 + CH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) с поверхности термокарстовых озер Большеземельской тундры (БЗТ), который составил 3,8 (± 0,65) </a:t>
            </a:r>
            <a:r>
              <a:rPr lang="ru-RU" sz="1600" b="1" dirty="0" err="1">
                <a:latin typeface="+mj-lt"/>
                <a:cs typeface="Arial" panose="020B0604020202020204" pitchFamily="34" charset="0"/>
              </a:rPr>
              <a:t>Тг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 C/ год (99% C-CO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2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, 1% C-CH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). Установлено, что наибольший вклад в общую эмиссию парниковых газов вносят крупные озера (&gt; 10 000 м²), тогда как вклад просадок и небольших талых прудов (&lt;1000 м²) незначителен (&lt;5% CO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2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; &lt;20% CH</a:t>
            </a:r>
            <a:r>
              <a:rPr lang="ru-RU" sz="1600" b="1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ru-RU" sz="1600" b="1" dirty="0">
                <a:latin typeface="+mj-lt"/>
                <a:cs typeface="Arial" panose="020B0604020202020204" pitchFamily="34" charset="0"/>
              </a:rPr>
              <a:t>), в силу их незначительного вклада в общую площадь поверхности озер (&lt;2%). Эмиссия углерода с поверхности термокарстовых озер БЗТ в два раза превышает латеральный экспорт углерода с водосбора реки Печора в Северный Ледовитый океан</a:t>
            </a:r>
            <a:r>
              <a:rPr lang="ru-RU" sz="1600" b="1" dirty="0" smtClean="0">
                <a:latin typeface="+mj-lt"/>
                <a:cs typeface="Arial" panose="020B0604020202020204" pitchFamily="34" charset="0"/>
              </a:rPr>
              <a:t>. </a:t>
            </a:r>
            <a:endParaRPr lang="ru-RU" sz="1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002" y="5082114"/>
            <a:ext cx="30318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/>
              <a:t>Zabelina S.A., Shirokova L. S,. Klimov S. I,. Chupakov A. V,</a:t>
            </a:r>
            <a:r>
              <a:rPr lang="en-US" sz="1200" dirty="0" smtClean="0"/>
              <a:t>. Lim A. G., Polishchuk Y. M., Polishchuk V. Y., Bogdanov A. N, Muratov I. N., Guerin F., Karlsson J., and</a:t>
            </a:r>
            <a:r>
              <a:rPr lang="en-US" sz="1200" b="1" dirty="0" smtClean="0"/>
              <a:t> Pokrovsky O.S. </a:t>
            </a:r>
            <a:r>
              <a:rPr lang="en-US" sz="1200" dirty="0" smtClean="0"/>
              <a:t>Carbon emission from thermokarst lakes of NE European tundra // Limnol. Oceanogr.</a:t>
            </a:r>
            <a:r>
              <a:rPr lang="ru-RU" sz="1200" dirty="0" smtClean="0"/>
              <a:t> – 2021, </a:t>
            </a:r>
            <a:r>
              <a:rPr lang="en-US" sz="1200" dirty="0" smtClean="0"/>
              <a:t>V.66, SI, P.S216-S230. </a:t>
            </a:r>
            <a:r>
              <a:rPr lang="fr-FR" sz="1200" u="sng" dirty="0" smtClean="0">
                <a:hlinkClick r:id="rId3"/>
              </a:rPr>
              <a:t>https://doi.org/10.1002/lno.11560</a:t>
            </a:r>
            <a:r>
              <a:rPr lang="ru-RU" sz="1200" u="sng" dirty="0" smtClean="0"/>
              <a:t>  </a:t>
            </a:r>
            <a:endParaRPr lang="en-US" sz="1200" u="sng" dirty="0" smtClean="0"/>
          </a:p>
          <a:p>
            <a:r>
              <a:rPr lang="en-US" sz="1200" b="1" dirty="0" smtClean="0"/>
              <a:t>Q</a:t>
            </a:r>
            <a:r>
              <a:rPr lang="ru-RU" sz="1200" b="1" dirty="0" smtClean="0"/>
              <a:t>1</a:t>
            </a:r>
            <a:r>
              <a:rPr lang="en-US" sz="1200" b="1" dirty="0" smtClean="0"/>
              <a:t> (</a:t>
            </a:r>
            <a:r>
              <a:rPr lang="ru-RU" sz="1200" b="1" dirty="0" smtClean="0"/>
              <a:t> </a:t>
            </a:r>
            <a:r>
              <a:rPr lang="en-US" sz="1200" b="1" dirty="0" smtClean="0"/>
              <a:t>IF </a:t>
            </a:r>
            <a:r>
              <a:rPr lang="ru-RU" sz="1200" b="1" dirty="0" smtClean="0"/>
              <a:t>4.35</a:t>
            </a:r>
            <a:r>
              <a:rPr lang="en-US" sz="1200" b="1" dirty="0" smtClean="0"/>
              <a:t>)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84238453"/>
              </p:ext>
            </p:extLst>
          </p:nvPr>
        </p:nvGraphicFramePr>
        <p:xfrm>
          <a:off x="5580112" y="2427021"/>
          <a:ext cx="3384000" cy="18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646506" y="4299021"/>
            <a:ext cx="3403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 </a:t>
            </a:r>
            <a:r>
              <a:rPr lang="ru-RU" sz="1200" dirty="0"/>
              <a:t>Вклад озер разного размера в общую эмиссию CO</a:t>
            </a:r>
            <a:r>
              <a:rPr lang="ru-RU" sz="1200" baseline="-25000" dirty="0"/>
              <a:t>2 </a:t>
            </a:r>
            <a:r>
              <a:rPr lang="ru-RU" sz="1200" dirty="0"/>
              <a:t>и CH</a:t>
            </a:r>
            <a:r>
              <a:rPr lang="ru-RU" sz="1200" baseline="-25000" dirty="0"/>
              <a:t>4</a:t>
            </a:r>
            <a:r>
              <a:rPr lang="ru-RU" sz="1200" dirty="0"/>
              <a:t> для озер Большеземельской тундры. Для расчета использованы медианные концентрации и потоки в атмосферу (усредненные по всем участкам и для всех сезонов) и распределение размеров озер по данным GeoEye-1 и Landsat.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765" y="3547159"/>
            <a:ext cx="2613741" cy="2691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904799" y="6221497"/>
            <a:ext cx="32403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Схема </a:t>
            </a:r>
            <a:r>
              <a:rPr lang="ru-RU" sz="1200" dirty="0"/>
              <a:t>цикла углерода в процессе эволюции термокарстового озера (на примере БЗТ) </a:t>
            </a:r>
          </a:p>
        </p:txBody>
      </p:sp>
      <p:pic>
        <p:nvPicPr>
          <p:cNvPr id="13" name="Рисунок 2" descr="D:\НАО_БЗТ\фото для постера\фото с самолета\P72209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62" y="5684016"/>
            <a:ext cx="3123698" cy="1074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121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2768206" y="504974"/>
            <a:ext cx="2563520" cy="406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ea typeface="Times New Roman" panose="02020603050405020304" pitchFamily="18" charset="0"/>
              </a:rPr>
              <a:t>Лаборатории экоанали</a:t>
            </a:r>
            <a:r>
              <a:rPr lang="ru-RU" sz="2800" b="1">
                <a:ea typeface="Times New Roman" panose="02020603050405020304" pitchFamily="18" charset="0"/>
              </a:rPr>
              <a:t>т</a:t>
            </a:r>
            <a:r>
              <a:rPr lang="ru-RU" sz="2800">
                <a:ea typeface="Times New Roman" panose="02020603050405020304" pitchFamily="18" charset="0"/>
              </a:rPr>
              <a:t>ических исследований</a:t>
            </a:r>
            <a:endParaRPr lang="ru-RU" sz="2600"/>
          </a:p>
        </p:txBody>
      </p:sp>
      <p:sp>
        <p:nvSpPr>
          <p:cNvPr id="4" name="Прямоугольник 3"/>
          <p:cNvSpPr/>
          <p:nvPr/>
        </p:nvSpPr>
        <p:spPr>
          <a:xfrm>
            <a:off x="264910" y="260648"/>
            <a:ext cx="8707161" cy="2654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ea typeface="Times New Roman" panose="02020603050405020304" pitchFamily="18" charset="0"/>
              </a:rPr>
              <a:t>        </a:t>
            </a:r>
            <a:r>
              <a:rPr lang="ru-RU" sz="1650" dirty="0" smtClean="0">
                <a:ea typeface="Times New Roman" panose="02020603050405020304" pitchFamily="18" charset="0"/>
              </a:rPr>
              <a:t>При изучении </a:t>
            </a:r>
            <a:r>
              <a:rPr lang="ru-RU" sz="1650" dirty="0">
                <a:ea typeface="Times New Roman" panose="02020603050405020304" pitchFamily="18" charset="0"/>
              </a:rPr>
              <a:t>закономерностей </a:t>
            </a:r>
            <a:r>
              <a:rPr lang="ru-RU" sz="1650" b="1" dirty="0" smtClean="0">
                <a:ea typeface="Times New Roman" panose="02020603050405020304" pitchFamily="18" charset="0"/>
              </a:rPr>
              <a:t>биогеохимических процессов глобальных циклов </a:t>
            </a:r>
            <a:r>
              <a:rPr lang="ru-RU" sz="1650" b="1" dirty="0">
                <a:ea typeface="Times New Roman" panose="02020603050405020304" pitchFamily="18" charset="0"/>
              </a:rPr>
              <a:t>серы и хлора</a:t>
            </a:r>
            <a:r>
              <a:rPr lang="ru-RU" sz="1650" dirty="0">
                <a:ea typeface="Times New Roman" panose="02020603050405020304" pitchFamily="18" charset="0"/>
              </a:rPr>
              <a:t> в экосистемах </a:t>
            </a:r>
            <a:r>
              <a:rPr lang="ru-RU" sz="1650" dirty="0" smtClean="0">
                <a:ea typeface="Times New Roman" panose="02020603050405020304" pitchFamily="18" charset="0"/>
              </a:rPr>
              <a:t>Европейского Севера </a:t>
            </a:r>
            <a:r>
              <a:rPr lang="ru-RU" sz="1650" dirty="0">
                <a:ea typeface="Times New Roman" panose="02020603050405020304" pitchFamily="18" charset="0"/>
              </a:rPr>
              <a:t>России </a:t>
            </a:r>
            <a:r>
              <a:rPr lang="ru-RU" sz="1650" dirty="0">
                <a:solidFill>
                  <a:prstClr val="black"/>
                </a:solidFill>
                <a:ea typeface="Calibri" panose="020F0502020204030204" pitchFamily="34" charset="0"/>
              </a:rPr>
              <a:t>(от арктической тундры до бореальных лесов</a:t>
            </a:r>
            <a:r>
              <a:rPr lang="ru-RU" sz="1650" dirty="0" smtClean="0">
                <a:solidFill>
                  <a:prstClr val="black"/>
                </a:solidFill>
                <a:ea typeface="Calibri" panose="020F0502020204030204" pitchFamily="34" charset="0"/>
              </a:rPr>
              <a:t>):</a:t>
            </a:r>
            <a:endParaRPr lang="ru-RU" sz="1650" dirty="0">
              <a:ea typeface="Times New Roman" panose="02020603050405020304" pitchFamily="18" charset="0"/>
            </a:endParaRPr>
          </a:p>
          <a:p>
            <a:pPr marL="412737" indent="-412737" algn="just">
              <a:buFontTx/>
              <a:buChar char="-"/>
            </a:pPr>
            <a:r>
              <a:rPr lang="ru-RU" sz="1650" b="1" dirty="0" smtClean="0">
                <a:ea typeface="Calibri" panose="020F0502020204030204" pitchFamily="34" charset="0"/>
              </a:rPr>
              <a:t>установлена активизация </a:t>
            </a:r>
            <a:r>
              <a:rPr lang="ru-RU" sz="165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процесса сульфатредукции при </a:t>
            </a:r>
            <a:r>
              <a:rPr lang="ru-RU" sz="165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эвтрофировании</a:t>
            </a:r>
            <a:r>
              <a:rPr lang="ru-RU" sz="165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50" b="1" dirty="0">
                <a:ea typeface="Calibri" panose="020F0502020204030204" pitchFamily="34" charset="0"/>
                <a:cs typeface="Times New Roman" panose="02020603050405020304" pitchFamily="18" charset="0"/>
              </a:rPr>
              <a:t>малых пресноводных </a:t>
            </a:r>
            <a:r>
              <a:rPr lang="ru-RU" sz="165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водоемов</a:t>
            </a:r>
            <a:r>
              <a:rPr lang="ru-RU" sz="165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, вызванного антропогенным воздействием; соотношение параметров процесса </a:t>
            </a:r>
            <a:r>
              <a:rPr lang="ru-RU" sz="1650" dirty="0" smtClean="0">
                <a:ea typeface="Calibri"/>
                <a:cs typeface="Times New Roman" panose="02020603050405020304" pitchFamily="18" charset="0"/>
              </a:rPr>
              <a:t>служит </a:t>
            </a:r>
            <a:r>
              <a:rPr lang="ru-RU" sz="1650" dirty="0">
                <a:ea typeface="Calibri"/>
                <a:cs typeface="Times New Roman" panose="02020603050405020304" pitchFamily="18" charset="0"/>
              </a:rPr>
              <a:t>маркером </a:t>
            </a:r>
            <a:r>
              <a:rPr lang="ru-RU" sz="1650" dirty="0" smtClean="0">
                <a:ea typeface="Calibri"/>
                <a:cs typeface="Times New Roman" panose="02020603050405020304" pitchFamily="18" charset="0"/>
              </a:rPr>
              <a:t>этого воздействия на </a:t>
            </a:r>
            <a:r>
              <a:rPr lang="ru-RU" sz="1650" dirty="0">
                <a:ea typeface="Calibri"/>
                <a:cs typeface="Times New Roman" panose="02020603050405020304" pitchFamily="18" charset="0"/>
              </a:rPr>
              <a:t>водные экосистемы;</a:t>
            </a:r>
          </a:p>
          <a:p>
            <a:pPr marL="412737" indent="-412737" algn="just">
              <a:buFontTx/>
              <a:buChar char="-"/>
            </a:pPr>
            <a:r>
              <a:rPr lang="ru-RU" sz="1650" b="1" kern="0" dirty="0" smtClean="0">
                <a:cs typeface="Times New Roman" panose="02020603050405020304" pitchFamily="18" charset="0"/>
              </a:rPr>
              <a:t>выявлены присутствие, особенности распределения, накопления и трансформации в компонентах экосистем хлорорганических соединений </a:t>
            </a:r>
            <a:r>
              <a:rPr lang="ru-RU" sz="1650" kern="0" dirty="0" smtClean="0">
                <a:cs typeface="Times New Roman" panose="02020603050405020304" pitchFamily="18" charset="0"/>
              </a:rPr>
              <a:t>(включая токсичные), </a:t>
            </a:r>
            <a:r>
              <a:rPr lang="ru-RU" sz="1650" dirty="0" smtClean="0"/>
              <a:t>поступающих от абиогенных и антропогенных источников - предприятий химико-лесного комплекса, а также </a:t>
            </a:r>
            <a:r>
              <a:rPr lang="ru-RU" sz="1650" dirty="0"/>
              <a:t>в результате протекания естественных </a:t>
            </a:r>
            <a:r>
              <a:rPr lang="ru-RU" sz="1650" dirty="0" smtClean="0"/>
              <a:t>биохимических процессов.</a:t>
            </a:r>
            <a:endParaRPr lang="ru-RU" sz="1650" dirty="0" smtClean="0"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6" y="3357600"/>
            <a:ext cx="2370798" cy="1683266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24" name="Рисунок 2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70"/>
          <a:stretch/>
        </p:blipFill>
        <p:spPr bwMode="auto">
          <a:xfrm>
            <a:off x="107795" y="5146702"/>
            <a:ext cx="3024045" cy="153949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534468"/>
            <a:ext cx="1683060" cy="1339614"/>
          </a:xfrm>
          <a:prstGeom prst="rect">
            <a:avLst/>
          </a:prstGeom>
          <a:ln>
            <a:solidFill>
              <a:srgbClr val="0070C0"/>
            </a:solidFill>
          </a:ln>
        </p:spPr>
      </p:pic>
      <p:grpSp>
        <p:nvGrpSpPr>
          <p:cNvPr id="13" name="Группа 12"/>
          <p:cNvGrpSpPr/>
          <p:nvPr/>
        </p:nvGrpSpPr>
        <p:grpSpPr>
          <a:xfrm>
            <a:off x="6068436" y="3246725"/>
            <a:ext cx="2897489" cy="3300196"/>
            <a:chOff x="258341" y="2870493"/>
            <a:chExt cx="4069465" cy="3833584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41" y="2870493"/>
              <a:ext cx="4029495" cy="2330979"/>
            </a:xfrm>
            <a:prstGeom prst="rect">
              <a:avLst/>
            </a:prstGeom>
          </p:spPr>
        </p:pic>
        <p:pic>
          <p:nvPicPr>
            <p:cNvPr id="15" name="Рисунок 14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036" y="4524897"/>
              <a:ext cx="1296732" cy="17340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93686" y="5157169"/>
              <a:ext cx="1664328" cy="15469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50000"/>
                </a:schemeClr>
              </a:solidFill>
            </a:ln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288650" y="4355824"/>
              <a:ext cx="2039156" cy="1920962"/>
            </a:xfrm>
            <a:prstGeom prst="rect">
              <a:avLst/>
            </a:prstGeom>
            <a:ln>
              <a:solidFill>
                <a:schemeClr val="accent1">
                  <a:lumMod val="50000"/>
                </a:schemeClr>
              </a:solidFill>
            </a:ln>
          </p:spPr>
        </p:pic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80399" y="5512487"/>
            <a:ext cx="1607138" cy="1302510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23" name="Picture 14" descr="Z:\ЛАБОРАТОРИЯ 2020\для доклада Болотову\для картинок\mobile_high-1tph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68033"/>
            <a:ext cx="1718233" cy="114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212" y="3357599"/>
            <a:ext cx="1616422" cy="131334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068960"/>
            <a:ext cx="1584176" cy="1121119"/>
          </a:xfrm>
          <a:prstGeom prst="rect">
            <a:avLst/>
          </a:prstGeom>
          <a:ln w="127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70776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2277271" y="418697"/>
            <a:ext cx="4248472" cy="108327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Гранты, проекты, выполняемые сотрудниками ИЭПС (2016 – 2021 </a:t>
            </a:r>
            <a:r>
              <a:rPr lang="ru-RU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г.г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1916832"/>
            <a:ext cx="62068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РНФ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2555612"/>
            <a:ext cx="79220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РФФИ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203684"/>
            <a:ext cx="1960601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Проекты </a:t>
            </a:r>
            <a:r>
              <a:rPr lang="ru-RU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РАН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3717032"/>
            <a:ext cx="1957459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Молодые ученые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Поморья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87624" y="4509120"/>
            <a:ext cx="874791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другие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34096" y="5814556"/>
            <a:ext cx="7430239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Всего за 5 лет 25 грантов и проектов на общую сумму более 70 млн. руб.</a:t>
            </a:r>
            <a:endParaRPr lang="ru-RU" dirty="0"/>
          </a:p>
        </p:txBody>
      </p:sp>
      <p:pic>
        <p:nvPicPr>
          <p:cNvPr id="2050" name="Picture 2" descr="https://www.msmsu.ru/upload/iblock/d88/d88a1e39d3345453dbd699e9ab2f678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277271" cy="81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http://www.sstu.ru/upload/iblock/e52/1280x800_rffi_2019_1.0c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6" descr="http://www.sstu.ru/upload/iblock/e52/1280x800_rffi_2019_1.0cf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8" descr="http://www.sstu.ru/upload/iblock/e52/1280x800_rffi_2019_1.0cf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10" descr="http://www.sstu.ru/upload/iblock/e52/1280x800_rffi_2019_1.0cf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https://www.usue.ru/public/files/loaded/5a55f3c04f9d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12738"/>
            <a:ext cx="1907704" cy="95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rec.urfu.ru/fileadmin/user_upload/site_25992/main/logos/058_UrO_R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575" y="787592"/>
            <a:ext cx="28575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4860402"/>
              </p:ext>
            </p:extLst>
          </p:nvPr>
        </p:nvGraphicFramePr>
        <p:xfrm>
          <a:off x="2277271" y="1628800"/>
          <a:ext cx="570193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Штриховая стрелка вправо 11"/>
          <p:cNvSpPr/>
          <p:nvPr/>
        </p:nvSpPr>
        <p:spPr>
          <a:xfrm rot="10800000">
            <a:off x="3482585" y="1745616"/>
            <a:ext cx="432048" cy="484632"/>
          </a:xfrm>
          <a:prstGeom prst="stripedRightArrow">
            <a:avLst/>
          </a:prstGeom>
          <a:scene3d>
            <a:camera prst="orthographicFront">
              <a:rot lat="0" lon="21299999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"/>
          <p:cNvSpPr txBox="1"/>
          <p:nvPr/>
        </p:nvSpPr>
        <p:spPr>
          <a:xfrm>
            <a:off x="4390845" y="3810054"/>
            <a:ext cx="360040" cy="46028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12360" y="25515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0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1350886" y="260648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Публикации сотрудников ИЭПС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252192"/>
              </p:ext>
            </p:extLst>
          </p:nvPr>
        </p:nvGraphicFramePr>
        <p:xfrm>
          <a:off x="151906" y="1124919"/>
          <a:ext cx="8784967" cy="43129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18948"/>
                <a:gridCol w="956930"/>
                <a:gridCol w="936104"/>
                <a:gridCol w="936104"/>
                <a:gridCol w="936104"/>
                <a:gridCol w="1008112"/>
                <a:gridCol w="861938"/>
                <a:gridCol w="1630727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 anchor="ctr"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</a:p>
                    <a:p>
                      <a:pPr algn="ctr"/>
                      <a:r>
                        <a:rPr lang="ru-RU" sz="1100" dirty="0" smtClean="0"/>
                        <a:t>(9 мес.)</a:t>
                      </a:r>
                      <a:endParaRPr lang="ru-RU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2016-2021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Всего, шт.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570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- </a:t>
                      </a:r>
                      <a:r>
                        <a:rPr lang="en-US" dirty="0" err="1" smtClean="0"/>
                        <a:t>WoS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- </a:t>
                      </a:r>
                      <a:r>
                        <a:rPr lang="en-US" dirty="0" smtClean="0"/>
                        <a:t>Scopus</a:t>
                      </a:r>
                      <a:r>
                        <a:rPr lang="ru-RU" dirty="0" smtClean="0"/>
                        <a:t> (не вошедшие в </a:t>
                      </a:r>
                      <a:r>
                        <a:rPr lang="en-US" dirty="0" err="1" smtClean="0"/>
                        <a:t>WoS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- список ВАК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- </a:t>
                      </a:r>
                      <a:r>
                        <a:rPr lang="ru-RU" sz="1700" dirty="0" smtClean="0"/>
                        <a:t>монографии</a:t>
                      </a:r>
                      <a:endParaRPr lang="ru-RU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- патенты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r>
                        <a:rPr lang="ru-RU" baseline="0" dirty="0" smtClean="0"/>
                        <a:t> материалы конференций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312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4272">
            <a:off x="210152" y="5691435"/>
            <a:ext cx="661747" cy="992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1559">
            <a:off x="1083644" y="5674121"/>
            <a:ext cx="681561" cy="98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673886"/>
            <a:ext cx="697563" cy="1027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834">
            <a:off x="8229673" y="5746675"/>
            <a:ext cx="731351" cy="97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4" descr="Wood Science and Technolog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3084">
            <a:off x="7433164" y="5766355"/>
            <a:ext cx="637043" cy="96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613800"/>
            <a:ext cx="803275" cy="1132603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2" name="Picture 2" descr="Картинки по запросу Biogeoscienc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464" y="5582705"/>
            <a:ext cx="945644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Z:\ЛАБОРАТОРИЯ 2020\для доклада Болотову\для картинок\зольгель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677440"/>
            <a:ext cx="839317" cy="111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E:\Users\krasikova\Downloads\Cellulose_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670222"/>
            <a:ext cx="820602" cy="1128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02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l_fi" descr="http://www.nelsontan.com/blog/uploaded_images/PolarBearParty-759093.gif"/>
          <p:cNvPicPr>
            <a:picLocks noGr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836713"/>
            <a:ext cx="7848872" cy="4392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1760" y="5669939"/>
            <a:ext cx="4193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  <a:ea typeface="Times New Roman"/>
                <a:cs typeface="Times New Roman"/>
              </a:rPr>
              <a:t> Благодарю</a:t>
            </a:r>
            <a:r>
              <a:rPr lang="ru-RU" sz="2400" b="1" i="1" dirty="0">
                <a:solidFill>
                  <a:srgbClr val="FFFF00"/>
                </a:solidFill>
                <a:latin typeface="Copperplate Gothic Bold"/>
                <a:ea typeface="Times New Roman"/>
                <a:cs typeface="Adobe Devanagari"/>
              </a:rPr>
              <a:t> </a:t>
            </a:r>
            <a:r>
              <a:rPr lang="ru-RU" sz="2400" b="1" i="1" dirty="0">
                <a:solidFill>
                  <a:srgbClr val="FFFF00"/>
                </a:solidFill>
                <a:ea typeface="Times New Roman"/>
                <a:cs typeface="Times New Roman"/>
              </a:rPr>
              <a:t>за</a:t>
            </a:r>
            <a:r>
              <a:rPr lang="ru-RU" sz="2400" b="1" i="1" dirty="0">
                <a:solidFill>
                  <a:srgbClr val="FFFF00"/>
                </a:solidFill>
                <a:latin typeface="Copperplate Gothic Bold"/>
                <a:ea typeface="Times New Roman"/>
                <a:cs typeface="Adobe Devanagari"/>
              </a:rPr>
              <a:t> </a:t>
            </a:r>
            <a:r>
              <a:rPr lang="ru-RU" sz="2400" b="1" i="1" dirty="0">
                <a:solidFill>
                  <a:srgbClr val="FFFF00"/>
                </a:solidFill>
                <a:ea typeface="Times New Roman"/>
                <a:cs typeface="Times New Roman"/>
              </a:rPr>
              <a:t>внимание</a:t>
            </a:r>
            <a:r>
              <a:rPr lang="ru-RU" sz="2400" b="1" i="1" dirty="0">
                <a:solidFill>
                  <a:srgbClr val="FFFF00"/>
                </a:solidFill>
                <a:latin typeface="Copperplate Gothic Bold"/>
                <a:ea typeface="Times New Roman"/>
                <a:cs typeface="Adobe Devanagari"/>
              </a:rPr>
              <a:t> !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99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Пиксел">
  <a:themeElements>
    <a:clrScheme name="Пиксел 6">
      <a:dk1>
        <a:srgbClr val="336600"/>
      </a:dk1>
      <a:lt1>
        <a:srgbClr val="FFFFFF"/>
      </a:lt1>
      <a:dk2>
        <a:srgbClr val="4A7911"/>
      </a:dk2>
      <a:lt2>
        <a:srgbClr val="FFFFFF"/>
      </a:lt2>
      <a:accent1>
        <a:srgbClr val="666633"/>
      </a:accent1>
      <a:accent2>
        <a:srgbClr val="669900"/>
      </a:accent2>
      <a:accent3>
        <a:srgbClr val="B1BEAA"/>
      </a:accent3>
      <a:accent4>
        <a:srgbClr val="DADADA"/>
      </a:accent4>
      <a:accent5>
        <a:srgbClr val="B8B8AD"/>
      </a:accent5>
      <a:accent6>
        <a:srgbClr val="5C8A00"/>
      </a:accent6>
      <a:hlink>
        <a:srgbClr val="FFCC00"/>
      </a:hlink>
      <a:folHlink>
        <a:srgbClr val="99CC00"/>
      </a:folHlink>
    </a:clrScheme>
    <a:fontScheme name="Пиксел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1330</Words>
  <Application>Microsoft Office PowerPoint</Application>
  <PresentationFormat>Экран (4:3)</PresentationFormat>
  <Paragraphs>153</Paragraphs>
  <Slides>12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Тема Office</vt:lpstr>
      <vt:lpstr>2_Пиксел</vt:lpstr>
      <vt:lpstr>Точечный рисунок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Бровко Ольга Степановна</dc:creator>
  <cp:lastModifiedBy>Боголицын Константин Григорьевич</cp:lastModifiedBy>
  <cp:revision>28</cp:revision>
  <dcterms:created xsi:type="dcterms:W3CDTF">2021-11-12T10:52:22Z</dcterms:created>
  <dcterms:modified xsi:type="dcterms:W3CDTF">2021-11-16T10:46:39Z</dcterms:modified>
</cp:coreProperties>
</file>