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5.xml" ContentType="application/vnd.openxmlformats-officedocument.theme+xml"/>
  <Override PartName="/ppt/theme/themeOverride1.xml" ContentType="application/vnd.openxmlformats-officedocument.themeOverrid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6.xml" ContentType="application/vnd.openxmlformats-officedocument.theme+xml"/>
  <Override PartName="/ppt/theme/themeOverride2.xml" ContentType="application/vnd.openxmlformats-officedocument.themeOverrid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7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8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4945" r:id="rId2"/>
    <p:sldMasterId id="2147484957" r:id="rId3"/>
    <p:sldMasterId id="2147484969" r:id="rId4"/>
    <p:sldMasterId id="2147485114" r:id="rId5"/>
    <p:sldMasterId id="2147485129" r:id="rId6"/>
    <p:sldMasterId id="2147485141" r:id="rId7"/>
    <p:sldMasterId id="2147485164" r:id="rId8"/>
    <p:sldMasterId id="2147485177" r:id="rId9"/>
  </p:sldMasterIdLst>
  <p:notesMasterIdLst>
    <p:notesMasterId r:id="rId28"/>
  </p:notesMasterIdLst>
  <p:handoutMasterIdLst>
    <p:handoutMasterId r:id="rId29"/>
  </p:handoutMasterIdLst>
  <p:sldIdLst>
    <p:sldId id="527" r:id="rId10"/>
    <p:sldId id="649" r:id="rId11"/>
    <p:sldId id="642" r:id="rId12"/>
    <p:sldId id="655" r:id="rId13"/>
    <p:sldId id="641" r:id="rId14"/>
    <p:sldId id="638" r:id="rId15"/>
    <p:sldId id="643" r:id="rId16"/>
    <p:sldId id="652" r:id="rId17"/>
    <p:sldId id="656" r:id="rId18"/>
    <p:sldId id="612" r:id="rId19"/>
    <p:sldId id="613" r:id="rId20"/>
    <p:sldId id="616" r:id="rId21"/>
    <p:sldId id="602" r:id="rId22"/>
    <p:sldId id="617" r:id="rId23"/>
    <p:sldId id="596" r:id="rId24"/>
    <p:sldId id="619" r:id="rId25"/>
    <p:sldId id="628" r:id="rId26"/>
    <p:sldId id="657" r:id="rId27"/>
  </p:sldIdLst>
  <p:sldSz cx="9906000" cy="6858000" type="A4"/>
  <p:notesSz cx="7099300" cy="102346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157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314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471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627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5784" algn="l" defTabSz="914314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2941" algn="l" defTabSz="914314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098" algn="l" defTabSz="914314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255" algn="l" defTabSz="914314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FF"/>
    <a:srgbClr val="000092"/>
    <a:srgbClr val="FFFFFF"/>
    <a:srgbClr val="F28F58"/>
    <a:srgbClr val="E78019"/>
    <a:srgbClr val="0033CC"/>
    <a:srgbClr val="E917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8" autoAdjust="0"/>
    <p:restoredTop sz="99832" autoAdjust="0"/>
  </p:normalViewPr>
  <p:slideViewPr>
    <p:cSldViewPr>
      <p:cViewPr varScale="1">
        <p:scale>
          <a:sx n="103" d="100"/>
          <a:sy n="103" d="100"/>
        </p:scale>
        <p:origin x="-1536" y="-9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4200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E731A61-D28B-417D-9F62-5021FA7E0D3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772179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65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9463" y="768350"/>
            <a:ext cx="554037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73D00DD-6604-4C95-A226-72A2AC08008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365372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157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31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47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627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5784" algn="l" defTabSz="91431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41" algn="l" defTabSz="91431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98" algn="l" defTabSz="91431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55" algn="l" defTabSz="91431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79463" y="768350"/>
            <a:ext cx="5540375" cy="3836988"/>
          </a:xfrm>
          <a:ln/>
        </p:spPr>
      </p:sp>
      <p:sp>
        <p:nvSpPr>
          <p:cNvPr id="6758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6758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8CAABAD-55CA-46DD-8D7D-050B2724B4FF}" type="slidenum">
              <a:rPr lang="en-US" altLang="ru-RU" sz="1300" smtClean="0"/>
              <a:pPr/>
              <a:t>1</a:t>
            </a:fld>
            <a:endParaRPr lang="en-US" altLang="ru-RU" sz="13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79463" y="768350"/>
            <a:ext cx="5540375" cy="3836988"/>
          </a:xfrm>
          <a:ln/>
        </p:spPr>
      </p:sp>
      <p:sp>
        <p:nvSpPr>
          <p:cNvPr id="7475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74756" name="Номер слайда 3"/>
          <p:cNvSpPr txBox="1">
            <a:spLocks noGrp="1"/>
          </p:cNvSpPr>
          <p:nvPr/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048" tIns="49524" rIns="99048" bIns="49524"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293794B9-569B-4973-AA31-F6834F95B52E}" type="slidenum">
              <a:rPr lang="ru-RU" altLang="ru-RU" sz="1300">
                <a:solidFill>
                  <a:prstClr val="black"/>
                </a:solidFill>
              </a:rPr>
              <a:pPr algn="r" eaLnBrk="1" hangingPunct="1"/>
              <a:t>3</a:t>
            </a:fld>
            <a:endParaRPr lang="ru-RU" altLang="ru-RU" sz="13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79463" y="768350"/>
            <a:ext cx="5540375" cy="3836988"/>
          </a:xfrm>
          <a:ln/>
        </p:spPr>
      </p:sp>
      <p:sp>
        <p:nvSpPr>
          <p:cNvPr id="7885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78852" name="Номер слайда 3"/>
          <p:cNvSpPr txBox="1">
            <a:spLocks noGrp="1"/>
          </p:cNvSpPr>
          <p:nvPr/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048" tIns="49524" rIns="99048" bIns="49524"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34EA86E7-3968-4BE2-9440-B1AA2A70D7AE}" type="slidenum">
              <a:rPr lang="ru-RU" altLang="ru-RU" sz="1300">
                <a:solidFill>
                  <a:prstClr val="black"/>
                </a:solidFill>
              </a:rPr>
              <a:pPr algn="r" eaLnBrk="1" hangingPunct="1"/>
              <a:t>7</a:t>
            </a:fld>
            <a:endParaRPr lang="ru-RU" altLang="ru-RU" sz="13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3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Relationship Id="rId4" Type="http://schemas.openxmlformats.org/officeDocument/2006/relationships/image" Target="../media/image3.png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033"/>
          <p:cNvSpPr txBox="1">
            <a:spLocks noChangeArrowheads="1"/>
          </p:cNvSpPr>
          <p:nvPr/>
        </p:nvSpPr>
        <p:spPr bwMode="auto">
          <a:xfrm>
            <a:off x="1166814" y="1285881"/>
            <a:ext cx="8286750" cy="1089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defRPr/>
            </a:pPr>
            <a:r>
              <a:rPr lang="ru-RU" sz="2400" b="1" smtClean="0">
                <a:solidFill>
                  <a:srgbClr val="002060"/>
                </a:solidFill>
                <a:latin typeface="Calibri" panose="020F0502020204030204" pitchFamily="34" charset="0"/>
              </a:rPr>
              <a:t>МОЛОДЕЖНАЯ ШКОЛА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ru-RU" sz="2400" b="1" smtClean="0">
                <a:solidFill>
                  <a:srgbClr val="002060"/>
                </a:solidFill>
              </a:rPr>
              <a:t>«</a:t>
            </a:r>
            <a:r>
              <a:rPr lang="ru-RU" sz="2400" b="1" smtClean="0">
                <a:solidFill>
                  <a:srgbClr val="002060"/>
                </a:solidFill>
                <a:latin typeface="Calibri" panose="020F0502020204030204" pitchFamily="34" charset="0"/>
              </a:rPr>
              <a:t>Суперкомпьютерные технологии </a:t>
            </a:r>
            <a:br>
              <a:rPr lang="ru-RU" sz="2400" b="1" smtClean="0">
                <a:solidFill>
                  <a:srgbClr val="002060"/>
                </a:solidFill>
                <a:latin typeface="Calibri" panose="020F0502020204030204" pitchFamily="34" charset="0"/>
              </a:rPr>
            </a:br>
            <a:r>
              <a:rPr lang="ru-RU" sz="2400" b="1" smtClean="0">
                <a:solidFill>
                  <a:srgbClr val="002060"/>
                </a:solidFill>
                <a:latin typeface="Calibri" panose="020F0502020204030204" pitchFamily="34" charset="0"/>
              </a:rPr>
              <a:t>в науке, промышленности и образовании»</a:t>
            </a:r>
            <a:endParaRPr lang="ru-RU" sz="2400" b="1" smtClean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990601" y="6237337"/>
            <a:ext cx="8858250" cy="4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000" b="1" smtClean="0">
                <a:solidFill>
                  <a:srgbClr val="002060"/>
                </a:solidFill>
                <a:latin typeface="Calibri" panose="020F0502020204030204" pitchFamily="34" charset="0"/>
              </a:rPr>
              <a:t>ННГУ</a:t>
            </a:r>
            <a:r>
              <a:rPr lang="en-US" sz="2000" b="1" smtClean="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ru-RU" sz="2000" b="1" smtClean="0">
                <a:solidFill>
                  <a:srgbClr val="002060"/>
                </a:solidFill>
                <a:latin typeface="Calibri" panose="020F0502020204030204" pitchFamily="34" charset="0"/>
              </a:rPr>
              <a:t>им. Н.И. Лобачевского, Нижний Новгород, 26-31 октября 2009 г.</a:t>
            </a:r>
          </a:p>
        </p:txBody>
      </p:sp>
      <p:pic>
        <p:nvPicPr>
          <p:cNvPr id="6" name="Picture 3073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64" y="71438"/>
            <a:ext cx="10953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 userDrawn="1"/>
        </p:nvSpPr>
        <p:spPr>
          <a:xfrm>
            <a:off x="1189475" y="58569"/>
            <a:ext cx="7489275" cy="769433"/>
          </a:xfrm>
          <a:prstGeom prst="rect">
            <a:avLst/>
          </a:prstGeom>
          <a:noFill/>
        </p:spPr>
        <p:txBody>
          <a:bodyPr wrap="none" lIns="91431" tIns="45716" rIns="91431" bIns="45716">
            <a:spAutoFit/>
          </a:bodyPr>
          <a:lstStyle/>
          <a:p>
            <a:pPr algn="ctr" eaLnBrk="1" hangingPunct="1">
              <a:defRPr/>
            </a:pPr>
            <a:r>
              <a:rPr lang="ru-RU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28F58"/>
                </a:solidFill>
                <a:latin typeface="Bernard MT Condensed" pitchFamily="18" charset="0"/>
              </a:rPr>
              <a:t>СУПЕРКОМПЬЮТЕРНЫЙ</a:t>
            </a:r>
          </a:p>
        </p:txBody>
      </p:sp>
      <p:sp>
        <p:nvSpPr>
          <p:cNvPr id="8" name="TextBox 7"/>
          <p:cNvSpPr txBox="1">
            <a:spLocks noChangeArrowheads="1"/>
          </p:cNvSpPr>
          <p:nvPr userDrawn="1"/>
        </p:nvSpPr>
        <p:spPr bwMode="auto">
          <a:xfrm>
            <a:off x="769938" y="547701"/>
            <a:ext cx="8358188" cy="461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400" b="1" smtClean="0">
                <a:solidFill>
                  <a:srgbClr val="606060"/>
                </a:solidFill>
                <a:latin typeface="Bernard MT Condensed" panose="02050806060905020404" pitchFamily="18" charset="0"/>
              </a:rPr>
              <a:t>КОНСОРЦИУМ УНИВЕРСИТЕТОВ РОССИИ</a:t>
            </a:r>
          </a:p>
        </p:txBody>
      </p:sp>
      <p:cxnSp>
        <p:nvCxnSpPr>
          <p:cNvPr id="9" name="Прямая соединительная линия 10"/>
          <p:cNvCxnSpPr>
            <a:cxnSpLocks noChangeShapeType="1"/>
          </p:cNvCxnSpPr>
          <p:nvPr userDrawn="1"/>
        </p:nvCxnSpPr>
        <p:spPr bwMode="auto">
          <a:xfrm flipV="1">
            <a:off x="258768" y="1128761"/>
            <a:ext cx="9420225" cy="9525"/>
          </a:xfrm>
          <a:prstGeom prst="line">
            <a:avLst/>
          </a:prstGeom>
          <a:noFill/>
          <a:ln w="28575" algn="ctr">
            <a:solidFill>
              <a:srgbClr val="E7801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0" name="Picture 3083" descr="C:\Documents and Settings\Iosif.UNN-38917A296DB\Local Settings\Temporary Internet Files\Content.IE5\88M0NMR3\MCj02540960000[1].wmf"/>
          <p:cNvPicPr>
            <a:picLocks noChangeAspect="1" noChangeArrowheads="1"/>
          </p:cNvPicPr>
          <p:nvPr userDrawn="1"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09534" y="1285861"/>
            <a:ext cx="1618065" cy="1428760"/>
          </a:xfrm>
          <a:prstGeom prst="rect">
            <a:avLst/>
          </a:prstGeom>
          <a:noFill/>
        </p:spPr>
      </p:pic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9" y="5964238"/>
            <a:ext cx="847725" cy="84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595283" y="3071824"/>
            <a:ext cx="8634414" cy="1470025"/>
          </a:xfrm>
        </p:spPr>
        <p:txBody>
          <a:bodyPr/>
          <a:lstStyle>
            <a:lvl1pPr>
              <a:defRPr baseline="0">
                <a:solidFill>
                  <a:srgbClr val="000092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2291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1595414" y="4929198"/>
            <a:ext cx="7072362" cy="1214446"/>
          </a:xfrm>
        </p:spPr>
        <p:txBody>
          <a:bodyPr/>
          <a:lstStyle>
            <a:lvl1pPr marL="0" indent="0" algn="l">
              <a:spcBef>
                <a:spcPts val="0"/>
              </a:spcBef>
              <a:buFont typeface="Wingdings" pitchFamily="2" charset="2"/>
              <a:buNone/>
              <a:defRPr sz="2400" i="1" baseline="0">
                <a:solidFill>
                  <a:srgbClr val="000092"/>
                </a:solidFill>
              </a:defRPr>
            </a:lvl1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6922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5"/>
          <p:cNvCxnSpPr>
            <a:cxnSpLocks noChangeShapeType="1"/>
          </p:cNvCxnSpPr>
          <p:nvPr userDrawn="1"/>
        </p:nvCxnSpPr>
        <p:spPr bwMode="auto">
          <a:xfrm flipV="1">
            <a:off x="258768" y="958850"/>
            <a:ext cx="9420225" cy="7938"/>
          </a:xfrm>
          <a:prstGeom prst="line">
            <a:avLst/>
          </a:prstGeom>
          <a:noFill/>
          <a:ln w="28575" algn="ctr">
            <a:solidFill>
              <a:srgbClr val="E7801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Прямая соединительная линия 6"/>
          <p:cNvCxnSpPr>
            <a:cxnSpLocks noChangeShapeType="1"/>
          </p:cNvCxnSpPr>
          <p:nvPr userDrawn="1"/>
        </p:nvCxnSpPr>
        <p:spPr bwMode="auto">
          <a:xfrm flipV="1">
            <a:off x="258768" y="6283373"/>
            <a:ext cx="9420225" cy="9525"/>
          </a:xfrm>
          <a:prstGeom prst="line">
            <a:avLst/>
          </a:prstGeom>
          <a:noFill/>
          <a:ln w="28575" algn="ctr">
            <a:solidFill>
              <a:srgbClr val="E7801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6" name="Picture 3073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0" y="71442"/>
            <a:ext cx="792163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1" y="6237337"/>
            <a:ext cx="558800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14"/>
          <p:cNvSpPr txBox="1">
            <a:spLocks noChangeArrowheads="1"/>
          </p:cNvSpPr>
          <p:nvPr userDrawn="1"/>
        </p:nvSpPr>
        <p:spPr bwMode="auto">
          <a:xfrm>
            <a:off x="558827" y="6491313"/>
            <a:ext cx="9434513" cy="369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ru-RU" sz="1400" b="1" i="1" smtClean="0"/>
              <a:t>Всероссийская школа «Суперкомпьютерные технологии в образовании, науке и промышленности»</a:t>
            </a:r>
            <a:r>
              <a:rPr lang="ru-RU" i="1" smtClean="0"/>
              <a:t> </a:t>
            </a:r>
            <a:endParaRPr lang="en-US" i="1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3911" y="207964"/>
            <a:ext cx="8358246" cy="561975"/>
          </a:xfrm>
        </p:spPr>
        <p:txBody>
          <a:bodyPr/>
          <a:lstStyle>
            <a:lvl1pPr>
              <a:defRPr>
                <a:solidFill>
                  <a:srgbClr val="000092"/>
                </a:solidFill>
                <a:latin typeface="Calibri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 bwMode="auto">
          <a:xfrm>
            <a:off x="631825" y="6237288"/>
            <a:ext cx="1728788" cy="44926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31" tIns="45716" rIns="91431" bIns="45716" numCol="1" anchor="ctr" anchorCtr="1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ru-RU"/>
              <a:t>Н. Новгород, 2009</a:t>
            </a:r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>
            <a:off x="2216157" y="6237288"/>
            <a:ext cx="6643688" cy="44926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31" tIns="45716" rIns="91431" bIns="45716" numCol="1" anchor="ctr" anchorCtr="1" compatLnSpc="1">
            <a:prstTxWarp prst="textNoShape">
              <a:avLst/>
            </a:prstTxWarp>
          </a:bodyPr>
          <a:lstStyle>
            <a:lvl1pPr algn="ctr" eaLnBrk="1" hangingPunct="1">
              <a:defRPr sz="1600" b="1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r>
              <a:rPr lang="ru-RU"/>
              <a:t>Программирование графических процессоров</a:t>
            </a:r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8740776" y="6237288"/>
            <a:ext cx="1165225" cy="44926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31" tIns="45716" rIns="91431" bIns="45716" numCol="1" anchor="ctr" anchorCtr="1" compatLnSpc="1">
            <a:prstTxWarp prst="textNoShape">
              <a:avLst/>
            </a:prstTxWarp>
          </a:bodyPr>
          <a:lstStyle>
            <a:lvl1pPr algn="ctr" eaLnBrk="1" hangingPunct="1">
              <a:defRPr sz="1600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4E56CE50-61C1-4272-81BC-5EB823793363}" type="slidenum">
              <a:rPr lang="ru-RU" altLang="ru-RU"/>
              <a:pPr>
                <a:defRPr/>
              </a:pPr>
              <a:t>‹#›</a:t>
            </a:fld>
            <a:r>
              <a:rPr lang="ru-RU" altLang="ru-RU"/>
              <a:t> из </a:t>
            </a:r>
            <a:r>
              <a:rPr lang="en-US" altLang="ru-RU"/>
              <a:t>N</a:t>
            </a:r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10817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>
          <a:xfrm>
            <a:off x="3384550" y="6248400"/>
            <a:ext cx="3136900" cy="457200"/>
          </a:xfrm>
          <a:prstGeom prst="rect">
            <a:avLst/>
          </a:prstGeom>
        </p:spPr>
        <p:txBody>
          <a:bodyPr lIns="91431" tIns="45716" rIns="91431" bIns="45716"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>
          <a:xfrm>
            <a:off x="7099300" y="6248400"/>
            <a:ext cx="2311400" cy="457200"/>
          </a:xfrm>
          <a:prstGeom prst="rect">
            <a:avLst/>
          </a:prstGeom>
        </p:spPr>
        <p:txBody>
          <a:bodyPr lIns="91431" tIns="45716" rIns="91431" bIns="45716"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4947D9F-D84D-4386-BF55-202D3E53718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2"/>
          </p:nvPr>
        </p:nvSpPr>
        <p:spPr>
          <a:xfrm>
            <a:off x="495300" y="6245225"/>
            <a:ext cx="2311400" cy="476250"/>
          </a:xfrm>
          <a:prstGeom prst="rect">
            <a:avLst/>
          </a:prstGeom>
        </p:spPr>
        <p:txBody>
          <a:bodyPr lIns="91431" tIns="45716" rIns="91431" bIns="45716"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80428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67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1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679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380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42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22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786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899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4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4" indent="0">
              <a:buNone/>
              <a:defRPr sz="1800" b="1"/>
            </a:lvl3pPr>
            <a:lvl4pPr marL="1371471" indent="0">
              <a:buNone/>
              <a:defRPr sz="1600" b="1"/>
            </a:lvl4pPr>
            <a:lvl5pPr marL="1828627" indent="0">
              <a:buNone/>
              <a:defRPr sz="1600" b="1"/>
            </a:lvl5pPr>
            <a:lvl6pPr marL="2285784" indent="0">
              <a:buNone/>
              <a:defRPr sz="1600" b="1"/>
            </a:lvl6pPr>
            <a:lvl7pPr marL="2742941" indent="0">
              <a:buNone/>
              <a:defRPr sz="1600" b="1"/>
            </a:lvl7pPr>
            <a:lvl8pPr marL="3200098" indent="0">
              <a:buNone/>
              <a:defRPr sz="1600" b="1"/>
            </a:lvl8pPr>
            <a:lvl9pPr marL="365725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5" y="1535114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4" indent="0">
              <a:buNone/>
              <a:defRPr sz="1800" b="1"/>
            </a:lvl3pPr>
            <a:lvl4pPr marL="1371471" indent="0">
              <a:buNone/>
              <a:defRPr sz="1600" b="1"/>
            </a:lvl4pPr>
            <a:lvl5pPr marL="1828627" indent="0">
              <a:buNone/>
              <a:defRPr sz="1600" b="1"/>
            </a:lvl5pPr>
            <a:lvl6pPr marL="2285784" indent="0">
              <a:buNone/>
              <a:defRPr sz="1600" b="1"/>
            </a:lvl6pPr>
            <a:lvl7pPr marL="2742941" indent="0">
              <a:buNone/>
              <a:defRPr sz="1600" b="1"/>
            </a:lvl7pPr>
            <a:lvl8pPr marL="3200098" indent="0">
              <a:buNone/>
              <a:defRPr sz="1600" b="1"/>
            </a:lvl8pPr>
            <a:lvl9pPr marL="365725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09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959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059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3" y="273053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7" indent="0">
              <a:buNone/>
              <a:defRPr sz="1200"/>
            </a:lvl2pPr>
            <a:lvl3pPr marL="914314" indent="0">
              <a:buNone/>
              <a:defRPr sz="1000"/>
            </a:lvl3pPr>
            <a:lvl4pPr marL="1371471" indent="0">
              <a:buNone/>
              <a:defRPr sz="900"/>
            </a:lvl4pPr>
            <a:lvl5pPr marL="1828627" indent="0">
              <a:buNone/>
              <a:defRPr sz="900"/>
            </a:lvl5pPr>
            <a:lvl6pPr marL="2285784" indent="0">
              <a:buNone/>
              <a:defRPr sz="900"/>
            </a:lvl6pPr>
            <a:lvl7pPr marL="2742941" indent="0">
              <a:buNone/>
              <a:defRPr sz="900"/>
            </a:lvl7pPr>
            <a:lvl8pPr marL="3200098" indent="0">
              <a:buNone/>
              <a:defRPr sz="900"/>
            </a:lvl8pPr>
            <a:lvl9pPr marL="365725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604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6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6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57" indent="0">
              <a:buNone/>
              <a:defRPr sz="2800"/>
            </a:lvl2pPr>
            <a:lvl3pPr marL="914314" indent="0">
              <a:buNone/>
              <a:defRPr sz="2400"/>
            </a:lvl3pPr>
            <a:lvl4pPr marL="1371471" indent="0">
              <a:buNone/>
              <a:defRPr sz="2000"/>
            </a:lvl4pPr>
            <a:lvl5pPr marL="1828627" indent="0">
              <a:buNone/>
              <a:defRPr sz="2000"/>
            </a:lvl5pPr>
            <a:lvl6pPr marL="2285784" indent="0">
              <a:buNone/>
              <a:defRPr sz="2000"/>
            </a:lvl6pPr>
            <a:lvl7pPr marL="2742941" indent="0">
              <a:buNone/>
              <a:defRPr sz="2000"/>
            </a:lvl7pPr>
            <a:lvl8pPr marL="3200098" indent="0">
              <a:buNone/>
              <a:defRPr sz="2000"/>
            </a:lvl8pPr>
            <a:lvl9pPr marL="3657255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6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7" indent="0">
              <a:buNone/>
              <a:defRPr sz="1200"/>
            </a:lvl2pPr>
            <a:lvl3pPr marL="914314" indent="0">
              <a:buNone/>
              <a:defRPr sz="1000"/>
            </a:lvl3pPr>
            <a:lvl4pPr marL="1371471" indent="0">
              <a:buNone/>
              <a:defRPr sz="900"/>
            </a:lvl4pPr>
            <a:lvl5pPr marL="1828627" indent="0">
              <a:buNone/>
              <a:defRPr sz="900"/>
            </a:lvl5pPr>
            <a:lvl6pPr marL="2285784" indent="0">
              <a:buNone/>
              <a:defRPr sz="900"/>
            </a:lvl6pPr>
            <a:lvl7pPr marL="2742941" indent="0">
              <a:buNone/>
              <a:defRPr sz="900"/>
            </a:lvl7pPr>
            <a:lvl8pPr marL="3200098" indent="0">
              <a:buNone/>
              <a:defRPr sz="900"/>
            </a:lvl8pPr>
            <a:lvl9pPr marL="365725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0844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1422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1" y="274640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3309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60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1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2583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0523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36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22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5215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5947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4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4" indent="0">
              <a:buNone/>
              <a:defRPr sz="1800" b="1"/>
            </a:lvl3pPr>
            <a:lvl4pPr marL="1371471" indent="0">
              <a:buNone/>
              <a:defRPr sz="1600" b="1"/>
            </a:lvl4pPr>
            <a:lvl5pPr marL="1828627" indent="0">
              <a:buNone/>
              <a:defRPr sz="1600" b="1"/>
            </a:lvl5pPr>
            <a:lvl6pPr marL="2285784" indent="0">
              <a:buNone/>
              <a:defRPr sz="1600" b="1"/>
            </a:lvl6pPr>
            <a:lvl7pPr marL="2742941" indent="0">
              <a:buNone/>
              <a:defRPr sz="1600" b="1"/>
            </a:lvl7pPr>
            <a:lvl8pPr marL="3200098" indent="0">
              <a:buNone/>
              <a:defRPr sz="1600" b="1"/>
            </a:lvl8pPr>
            <a:lvl9pPr marL="365725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5" y="1535114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4" indent="0">
              <a:buNone/>
              <a:defRPr sz="1800" b="1"/>
            </a:lvl3pPr>
            <a:lvl4pPr marL="1371471" indent="0">
              <a:buNone/>
              <a:defRPr sz="1600" b="1"/>
            </a:lvl4pPr>
            <a:lvl5pPr marL="1828627" indent="0">
              <a:buNone/>
              <a:defRPr sz="1600" b="1"/>
            </a:lvl5pPr>
            <a:lvl6pPr marL="2285784" indent="0">
              <a:buNone/>
              <a:defRPr sz="1600" b="1"/>
            </a:lvl6pPr>
            <a:lvl7pPr marL="2742941" indent="0">
              <a:buNone/>
              <a:defRPr sz="1600" b="1"/>
            </a:lvl7pPr>
            <a:lvl8pPr marL="3200098" indent="0">
              <a:buNone/>
              <a:defRPr sz="1600" b="1"/>
            </a:lvl8pPr>
            <a:lvl9pPr marL="365725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6837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9838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3425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3" y="273053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7" indent="0">
              <a:buNone/>
              <a:defRPr sz="1200"/>
            </a:lvl2pPr>
            <a:lvl3pPr marL="914314" indent="0">
              <a:buNone/>
              <a:defRPr sz="1000"/>
            </a:lvl3pPr>
            <a:lvl4pPr marL="1371471" indent="0">
              <a:buNone/>
              <a:defRPr sz="900"/>
            </a:lvl4pPr>
            <a:lvl5pPr marL="1828627" indent="0">
              <a:buNone/>
              <a:defRPr sz="900"/>
            </a:lvl5pPr>
            <a:lvl6pPr marL="2285784" indent="0">
              <a:buNone/>
              <a:defRPr sz="900"/>
            </a:lvl6pPr>
            <a:lvl7pPr marL="2742941" indent="0">
              <a:buNone/>
              <a:defRPr sz="900"/>
            </a:lvl7pPr>
            <a:lvl8pPr marL="3200098" indent="0">
              <a:buNone/>
              <a:defRPr sz="900"/>
            </a:lvl8pPr>
            <a:lvl9pPr marL="365725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3998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6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6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57" indent="0">
              <a:buNone/>
              <a:defRPr sz="2800"/>
            </a:lvl2pPr>
            <a:lvl3pPr marL="914314" indent="0">
              <a:buNone/>
              <a:defRPr sz="2400"/>
            </a:lvl3pPr>
            <a:lvl4pPr marL="1371471" indent="0">
              <a:buNone/>
              <a:defRPr sz="2000"/>
            </a:lvl4pPr>
            <a:lvl5pPr marL="1828627" indent="0">
              <a:buNone/>
              <a:defRPr sz="2000"/>
            </a:lvl5pPr>
            <a:lvl6pPr marL="2285784" indent="0">
              <a:buNone/>
              <a:defRPr sz="2000"/>
            </a:lvl6pPr>
            <a:lvl7pPr marL="2742941" indent="0">
              <a:buNone/>
              <a:defRPr sz="2000"/>
            </a:lvl7pPr>
            <a:lvl8pPr marL="3200098" indent="0">
              <a:buNone/>
              <a:defRPr sz="2000"/>
            </a:lvl8pPr>
            <a:lvl9pPr marL="3657255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6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7" indent="0">
              <a:buNone/>
              <a:defRPr sz="1200"/>
            </a:lvl2pPr>
            <a:lvl3pPr marL="914314" indent="0">
              <a:buNone/>
              <a:defRPr sz="1000"/>
            </a:lvl3pPr>
            <a:lvl4pPr marL="1371471" indent="0">
              <a:buNone/>
              <a:defRPr sz="900"/>
            </a:lvl4pPr>
            <a:lvl5pPr marL="1828627" indent="0">
              <a:buNone/>
              <a:defRPr sz="900"/>
            </a:lvl5pPr>
            <a:lvl6pPr marL="2285784" indent="0">
              <a:buNone/>
              <a:defRPr sz="900"/>
            </a:lvl6pPr>
            <a:lvl7pPr marL="2742941" indent="0">
              <a:buNone/>
              <a:defRPr sz="900"/>
            </a:lvl7pPr>
            <a:lvl8pPr marL="3200098" indent="0">
              <a:buNone/>
              <a:defRPr sz="900"/>
            </a:lvl8pPr>
            <a:lvl9pPr marL="365725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8904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2453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1" y="274640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7868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52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1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0940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4947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28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22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8745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2863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4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4" indent="0">
              <a:buNone/>
              <a:defRPr sz="1800" b="1"/>
            </a:lvl3pPr>
            <a:lvl4pPr marL="1371471" indent="0">
              <a:buNone/>
              <a:defRPr sz="1600" b="1"/>
            </a:lvl4pPr>
            <a:lvl5pPr marL="1828627" indent="0">
              <a:buNone/>
              <a:defRPr sz="1600" b="1"/>
            </a:lvl5pPr>
            <a:lvl6pPr marL="2285784" indent="0">
              <a:buNone/>
              <a:defRPr sz="1600" b="1"/>
            </a:lvl6pPr>
            <a:lvl7pPr marL="2742941" indent="0">
              <a:buNone/>
              <a:defRPr sz="1600" b="1"/>
            </a:lvl7pPr>
            <a:lvl8pPr marL="3200098" indent="0">
              <a:buNone/>
              <a:defRPr sz="1600" b="1"/>
            </a:lvl8pPr>
            <a:lvl9pPr marL="365725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5" y="1535114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4" indent="0">
              <a:buNone/>
              <a:defRPr sz="1800" b="1"/>
            </a:lvl3pPr>
            <a:lvl4pPr marL="1371471" indent="0">
              <a:buNone/>
              <a:defRPr sz="1600" b="1"/>
            </a:lvl4pPr>
            <a:lvl5pPr marL="1828627" indent="0">
              <a:buNone/>
              <a:defRPr sz="1600" b="1"/>
            </a:lvl5pPr>
            <a:lvl6pPr marL="2285784" indent="0">
              <a:buNone/>
              <a:defRPr sz="1600" b="1"/>
            </a:lvl6pPr>
            <a:lvl7pPr marL="2742941" indent="0">
              <a:buNone/>
              <a:defRPr sz="1600" b="1"/>
            </a:lvl7pPr>
            <a:lvl8pPr marL="3200098" indent="0">
              <a:buNone/>
              <a:defRPr sz="1600" b="1"/>
            </a:lvl8pPr>
            <a:lvl9pPr marL="365725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5205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2225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0442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3" y="273053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7" indent="0">
              <a:buNone/>
              <a:defRPr sz="1200"/>
            </a:lvl2pPr>
            <a:lvl3pPr marL="914314" indent="0">
              <a:buNone/>
              <a:defRPr sz="1000"/>
            </a:lvl3pPr>
            <a:lvl4pPr marL="1371471" indent="0">
              <a:buNone/>
              <a:defRPr sz="900"/>
            </a:lvl4pPr>
            <a:lvl5pPr marL="1828627" indent="0">
              <a:buNone/>
              <a:defRPr sz="900"/>
            </a:lvl5pPr>
            <a:lvl6pPr marL="2285784" indent="0">
              <a:buNone/>
              <a:defRPr sz="900"/>
            </a:lvl6pPr>
            <a:lvl7pPr marL="2742941" indent="0">
              <a:buNone/>
              <a:defRPr sz="900"/>
            </a:lvl7pPr>
            <a:lvl8pPr marL="3200098" indent="0">
              <a:buNone/>
              <a:defRPr sz="900"/>
            </a:lvl8pPr>
            <a:lvl9pPr marL="365725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58771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6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6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57" indent="0">
              <a:buNone/>
              <a:defRPr sz="2800"/>
            </a:lvl2pPr>
            <a:lvl3pPr marL="914314" indent="0">
              <a:buNone/>
              <a:defRPr sz="2400"/>
            </a:lvl3pPr>
            <a:lvl4pPr marL="1371471" indent="0">
              <a:buNone/>
              <a:defRPr sz="2000"/>
            </a:lvl4pPr>
            <a:lvl5pPr marL="1828627" indent="0">
              <a:buNone/>
              <a:defRPr sz="2000"/>
            </a:lvl5pPr>
            <a:lvl6pPr marL="2285784" indent="0">
              <a:buNone/>
              <a:defRPr sz="2000"/>
            </a:lvl6pPr>
            <a:lvl7pPr marL="2742941" indent="0">
              <a:buNone/>
              <a:defRPr sz="2000"/>
            </a:lvl7pPr>
            <a:lvl8pPr marL="3200098" indent="0">
              <a:buNone/>
              <a:defRPr sz="2000"/>
            </a:lvl8pPr>
            <a:lvl9pPr marL="3657255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6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7" indent="0">
              <a:buNone/>
              <a:defRPr sz="1200"/>
            </a:lvl2pPr>
            <a:lvl3pPr marL="914314" indent="0">
              <a:buNone/>
              <a:defRPr sz="1000"/>
            </a:lvl3pPr>
            <a:lvl4pPr marL="1371471" indent="0">
              <a:buNone/>
              <a:defRPr sz="900"/>
            </a:lvl4pPr>
            <a:lvl5pPr marL="1828627" indent="0">
              <a:buNone/>
              <a:defRPr sz="900"/>
            </a:lvl5pPr>
            <a:lvl6pPr marL="2285784" indent="0">
              <a:buNone/>
              <a:defRPr sz="900"/>
            </a:lvl6pPr>
            <a:lvl7pPr marL="2742941" indent="0">
              <a:buNone/>
              <a:defRPr sz="900"/>
            </a:lvl7pPr>
            <a:lvl8pPr marL="3200098" indent="0">
              <a:buNone/>
              <a:defRPr sz="900"/>
            </a:lvl8pPr>
            <a:lvl9pPr marL="365725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04718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52650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1" y="274640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86000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033"/>
          <p:cNvSpPr txBox="1">
            <a:spLocks noChangeArrowheads="1"/>
          </p:cNvSpPr>
          <p:nvPr/>
        </p:nvSpPr>
        <p:spPr bwMode="auto">
          <a:xfrm>
            <a:off x="1166814" y="1285881"/>
            <a:ext cx="8286750" cy="1089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defRPr/>
            </a:pPr>
            <a:r>
              <a:rPr lang="ru-RU" sz="2400" b="1" smtClean="0">
                <a:solidFill>
                  <a:srgbClr val="002060"/>
                </a:solidFill>
                <a:latin typeface="Calibri" panose="020F0502020204030204" pitchFamily="34" charset="0"/>
              </a:rPr>
              <a:t>МОЛОДЕЖНАЯ ШКОЛА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ru-RU" sz="2400" b="1" smtClean="0">
                <a:solidFill>
                  <a:srgbClr val="002060"/>
                </a:solidFill>
              </a:rPr>
              <a:t>«</a:t>
            </a:r>
            <a:r>
              <a:rPr lang="ru-RU" sz="2400" b="1" smtClean="0">
                <a:solidFill>
                  <a:srgbClr val="002060"/>
                </a:solidFill>
                <a:latin typeface="Calibri" panose="020F0502020204030204" pitchFamily="34" charset="0"/>
              </a:rPr>
              <a:t>Суперкомпьютерные технологии </a:t>
            </a:r>
            <a:br>
              <a:rPr lang="ru-RU" sz="2400" b="1" smtClean="0">
                <a:solidFill>
                  <a:srgbClr val="002060"/>
                </a:solidFill>
                <a:latin typeface="Calibri" panose="020F0502020204030204" pitchFamily="34" charset="0"/>
              </a:rPr>
            </a:br>
            <a:r>
              <a:rPr lang="ru-RU" sz="2400" b="1" smtClean="0">
                <a:solidFill>
                  <a:srgbClr val="002060"/>
                </a:solidFill>
                <a:latin typeface="Calibri" panose="020F0502020204030204" pitchFamily="34" charset="0"/>
              </a:rPr>
              <a:t>в науке, промышленности и образовании»</a:t>
            </a:r>
            <a:endParaRPr lang="ru-RU" sz="2400" b="1" smtClean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990601" y="6237337"/>
            <a:ext cx="8858250" cy="4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000" b="1" smtClean="0">
                <a:solidFill>
                  <a:srgbClr val="002060"/>
                </a:solidFill>
                <a:latin typeface="Calibri" panose="020F0502020204030204" pitchFamily="34" charset="0"/>
              </a:rPr>
              <a:t>ННГУ</a:t>
            </a:r>
            <a:r>
              <a:rPr lang="en-US" sz="2000" b="1" smtClean="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ru-RU" sz="2000" b="1" smtClean="0">
                <a:solidFill>
                  <a:srgbClr val="002060"/>
                </a:solidFill>
                <a:latin typeface="Calibri" panose="020F0502020204030204" pitchFamily="34" charset="0"/>
              </a:rPr>
              <a:t>им. Н.И. Лобачевского, Нижний Новгород, 26-31 октября 2009 г.</a:t>
            </a:r>
          </a:p>
        </p:txBody>
      </p:sp>
      <p:pic>
        <p:nvPicPr>
          <p:cNvPr id="6" name="Picture 3073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64" y="71438"/>
            <a:ext cx="10953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 userDrawn="1"/>
        </p:nvSpPr>
        <p:spPr>
          <a:xfrm>
            <a:off x="1189475" y="58569"/>
            <a:ext cx="7489275" cy="769433"/>
          </a:xfrm>
          <a:prstGeom prst="rect">
            <a:avLst/>
          </a:prstGeom>
          <a:noFill/>
        </p:spPr>
        <p:txBody>
          <a:bodyPr wrap="none" lIns="91431" tIns="45716" rIns="91431" bIns="45716">
            <a:spAutoFit/>
          </a:bodyPr>
          <a:lstStyle/>
          <a:p>
            <a:pPr algn="ctr" eaLnBrk="1" hangingPunct="1">
              <a:defRPr/>
            </a:pPr>
            <a:r>
              <a:rPr lang="ru-RU" sz="44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F28F58"/>
                </a:solidFill>
                <a:latin typeface="Bernard MT Condensed" pitchFamily="18" charset="0"/>
              </a:rPr>
              <a:t>СУПЕРКОМПЬЮТЕРНЫЙ</a:t>
            </a:r>
          </a:p>
        </p:txBody>
      </p:sp>
      <p:sp>
        <p:nvSpPr>
          <p:cNvPr id="8" name="TextBox 7"/>
          <p:cNvSpPr txBox="1">
            <a:spLocks noChangeArrowheads="1"/>
          </p:cNvSpPr>
          <p:nvPr userDrawn="1"/>
        </p:nvSpPr>
        <p:spPr bwMode="auto">
          <a:xfrm>
            <a:off x="769938" y="547701"/>
            <a:ext cx="8358188" cy="461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400" b="1" smtClean="0">
                <a:solidFill>
                  <a:srgbClr val="606060"/>
                </a:solidFill>
                <a:latin typeface="Bernard MT Condensed" panose="02050806060905020404" pitchFamily="18" charset="0"/>
              </a:rPr>
              <a:t>КОНСОРЦИУМ УНИВЕРСИТЕТОВ РОССИИ</a:t>
            </a:r>
          </a:p>
        </p:txBody>
      </p:sp>
      <p:cxnSp>
        <p:nvCxnSpPr>
          <p:cNvPr id="9" name="Прямая соединительная линия 10"/>
          <p:cNvCxnSpPr>
            <a:cxnSpLocks noChangeShapeType="1"/>
          </p:cNvCxnSpPr>
          <p:nvPr userDrawn="1"/>
        </p:nvCxnSpPr>
        <p:spPr bwMode="auto">
          <a:xfrm flipV="1">
            <a:off x="258768" y="1128761"/>
            <a:ext cx="9420225" cy="9525"/>
          </a:xfrm>
          <a:prstGeom prst="line">
            <a:avLst/>
          </a:prstGeom>
          <a:noFill/>
          <a:ln w="28575" algn="ctr">
            <a:solidFill>
              <a:srgbClr val="E7801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0" name="Picture 3083" descr="C:\Documents and Settings\Iosif.UNN-38917A296DB\Local Settings\Temporary Internet Files\Content.IE5\88M0NMR3\MCj02540960000[1].wmf"/>
          <p:cNvPicPr>
            <a:picLocks noChangeAspect="1" noChangeArrowheads="1"/>
          </p:cNvPicPr>
          <p:nvPr userDrawn="1"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09534" y="1285861"/>
            <a:ext cx="1618065" cy="1428760"/>
          </a:xfrm>
          <a:prstGeom prst="rect">
            <a:avLst/>
          </a:prstGeom>
          <a:noFill/>
        </p:spPr>
      </p:pic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9" y="5964238"/>
            <a:ext cx="847725" cy="84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595283" y="3071824"/>
            <a:ext cx="8634414" cy="1470025"/>
          </a:xfrm>
        </p:spPr>
        <p:txBody>
          <a:bodyPr/>
          <a:lstStyle>
            <a:lvl1pPr>
              <a:defRPr baseline="0">
                <a:solidFill>
                  <a:srgbClr val="000092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2291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1595414" y="4929198"/>
            <a:ext cx="7072362" cy="1214446"/>
          </a:xfrm>
        </p:spPr>
        <p:txBody>
          <a:bodyPr/>
          <a:lstStyle>
            <a:lvl1pPr marL="0" indent="0" algn="l">
              <a:spcBef>
                <a:spcPts val="0"/>
              </a:spcBef>
              <a:buFont typeface="Wingdings" pitchFamily="2" charset="2"/>
              <a:buNone/>
              <a:defRPr sz="2400" i="1" baseline="0">
                <a:solidFill>
                  <a:srgbClr val="000092"/>
                </a:solidFill>
              </a:defRPr>
            </a:lvl1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957669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5"/>
          <p:cNvCxnSpPr>
            <a:cxnSpLocks noChangeShapeType="1"/>
          </p:cNvCxnSpPr>
          <p:nvPr userDrawn="1"/>
        </p:nvCxnSpPr>
        <p:spPr bwMode="auto">
          <a:xfrm flipV="1">
            <a:off x="258768" y="958850"/>
            <a:ext cx="9420225" cy="7938"/>
          </a:xfrm>
          <a:prstGeom prst="line">
            <a:avLst/>
          </a:prstGeom>
          <a:noFill/>
          <a:ln w="28575" algn="ctr">
            <a:solidFill>
              <a:srgbClr val="E7801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Прямая соединительная линия 6"/>
          <p:cNvCxnSpPr>
            <a:cxnSpLocks noChangeShapeType="1"/>
          </p:cNvCxnSpPr>
          <p:nvPr userDrawn="1"/>
        </p:nvCxnSpPr>
        <p:spPr bwMode="auto">
          <a:xfrm flipV="1">
            <a:off x="258768" y="6283373"/>
            <a:ext cx="9420225" cy="9525"/>
          </a:xfrm>
          <a:prstGeom prst="line">
            <a:avLst/>
          </a:prstGeom>
          <a:noFill/>
          <a:ln w="28575" algn="ctr">
            <a:solidFill>
              <a:srgbClr val="E7801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6" name="Picture 3073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0" y="71442"/>
            <a:ext cx="792163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1" y="6237337"/>
            <a:ext cx="558800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14"/>
          <p:cNvSpPr txBox="1">
            <a:spLocks noChangeArrowheads="1"/>
          </p:cNvSpPr>
          <p:nvPr userDrawn="1"/>
        </p:nvSpPr>
        <p:spPr bwMode="auto">
          <a:xfrm>
            <a:off x="558827" y="6491313"/>
            <a:ext cx="9434513" cy="369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ru-RU" sz="1400" b="1" i="1" smtClean="0">
                <a:solidFill>
                  <a:srgbClr val="000000"/>
                </a:solidFill>
              </a:rPr>
              <a:t>Всероссийская школа «Суперкомпьютерные технологии в образовании, науке и промышленности»</a:t>
            </a:r>
            <a:r>
              <a:rPr lang="ru-RU" i="1" smtClean="0">
                <a:solidFill>
                  <a:srgbClr val="000000"/>
                </a:solidFill>
              </a:rPr>
              <a:t> </a:t>
            </a:r>
            <a:endParaRPr lang="en-US" i="1" smtClean="0">
              <a:solidFill>
                <a:srgbClr val="00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3911" y="207964"/>
            <a:ext cx="8358246" cy="561975"/>
          </a:xfrm>
        </p:spPr>
        <p:txBody>
          <a:bodyPr/>
          <a:lstStyle>
            <a:lvl1pPr>
              <a:defRPr>
                <a:solidFill>
                  <a:srgbClr val="000092"/>
                </a:solidFill>
                <a:latin typeface="Calibri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 bwMode="auto">
          <a:xfrm>
            <a:off x="631825" y="6237288"/>
            <a:ext cx="1728788" cy="44926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31" tIns="45716" rIns="91431" bIns="45716" numCol="1" anchor="ctr" anchorCtr="1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ru-RU">
                <a:solidFill>
                  <a:srgbClr val="000000"/>
                </a:solidFill>
              </a:rPr>
              <a:t>Н. Новгород, 2009</a:t>
            </a:r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>
            <a:off x="2216157" y="6237288"/>
            <a:ext cx="6643688" cy="44926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31" tIns="45716" rIns="91431" bIns="45716" numCol="1" anchor="ctr" anchorCtr="1" compatLnSpc="1">
            <a:prstTxWarp prst="textNoShape">
              <a:avLst/>
            </a:prstTxWarp>
          </a:bodyPr>
          <a:lstStyle>
            <a:lvl1pPr algn="ctr" eaLnBrk="1" hangingPunct="1">
              <a:defRPr sz="1600" b="1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r>
              <a:rPr lang="ru-RU">
                <a:solidFill>
                  <a:srgbClr val="000000"/>
                </a:solidFill>
              </a:rPr>
              <a:t>Программирование графических процессоров</a:t>
            </a:r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8740776" y="6237288"/>
            <a:ext cx="1165225" cy="44926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31" tIns="45716" rIns="91431" bIns="45716" numCol="1" anchor="ctr" anchorCtr="1" compatLnSpc="1">
            <a:prstTxWarp prst="textNoShape">
              <a:avLst/>
            </a:prstTxWarp>
          </a:bodyPr>
          <a:lstStyle>
            <a:lvl1pPr algn="ctr" eaLnBrk="1" hangingPunct="1">
              <a:defRPr sz="1600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4E56CE50-61C1-4272-81BC-5EB823793363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ru-RU" altLang="ru-RU">
                <a:solidFill>
                  <a:srgbClr val="000000"/>
                </a:solidFill>
              </a:rPr>
              <a:t> из </a:t>
            </a:r>
            <a:r>
              <a:rPr lang="en-US" altLang="ru-RU">
                <a:solidFill>
                  <a:srgbClr val="000000"/>
                </a:solidFill>
              </a:rPr>
              <a:t>N</a:t>
            </a:r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53462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67066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>
          <a:xfrm>
            <a:off x="3384550" y="6248400"/>
            <a:ext cx="3136900" cy="457200"/>
          </a:xfrm>
          <a:prstGeom prst="rect">
            <a:avLst/>
          </a:prstGeom>
        </p:spPr>
        <p:txBody>
          <a:bodyPr lIns="91431" tIns="45716" rIns="91431" bIns="45716"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>
          <a:xfrm>
            <a:off x="7099300" y="6248400"/>
            <a:ext cx="2311400" cy="457200"/>
          </a:xfrm>
          <a:prstGeom prst="rect">
            <a:avLst/>
          </a:prstGeom>
        </p:spPr>
        <p:txBody>
          <a:bodyPr lIns="91431" tIns="45716" rIns="91431" bIns="45716"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4947D9F-D84D-4386-BF55-202D3E53718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2"/>
          </p:nvPr>
        </p:nvSpPr>
        <p:spPr>
          <a:xfrm>
            <a:off x="495300" y="6245225"/>
            <a:ext cx="2311400" cy="476250"/>
          </a:xfrm>
          <a:prstGeom prst="rect">
            <a:avLst/>
          </a:prstGeom>
        </p:spPr>
        <p:txBody>
          <a:bodyPr lIns="91431" tIns="45716" rIns="91431" bIns="45716"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38211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033"/>
          <p:cNvSpPr txBox="1">
            <a:spLocks noChangeArrowheads="1"/>
          </p:cNvSpPr>
          <p:nvPr/>
        </p:nvSpPr>
        <p:spPr bwMode="auto">
          <a:xfrm>
            <a:off x="1166814" y="1285881"/>
            <a:ext cx="8286750" cy="1089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defRPr/>
            </a:pPr>
            <a:r>
              <a:rPr lang="ru-RU" sz="2400" b="1" smtClean="0">
                <a:solidFill>
                  <a:srgbClr val="002060"/>
                </a:solidFill>
                <a:latin typeface="Calibri" panose="020F0502020204030204" pitchFamily="34" charset="0"/>
              </a:rPr>
              <a:t>МОЛОДЕЖНАЯ ШКОЛА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ru-RU" sz="2400" b="1" smtClean="0">
                <a:solidFill>
                  <a:srgbClr val="002060"/>
                </a:solidFill>
              </a:rPr>
              <a:t>«</a:t>
            </a:r>
            <a:r>
              <a:rPr lang="ru-RU" sz="2400" b="1" smtClean="0">
                <a:solidFill>
                  <a:srgbClr val="002060"/>
                </a:solidFill>
                <a:latin typeface="Calibri" panose="020F0502020204030204" pitchFamily="34" charset="0"/>
              </a:rPr>
              <a:t>Суперкомпьютерные технологии </a:t>
            </a:r>
            <a:br>
              <a:rPr lang="ru-RU" sz="2400" b="1" smtClean="0">
                <a:solidFill>
                  <a:srgbClr val="002060"/>
                </a:solidFill>
                <a:latin typeface="Calibri" panose="020F0502020204030204" pitchFamily="34" charset="0"/>
              </a:rPr>
            </a:br>
            <a:r>
              <a:rPr lang="ru-RU" sz="2400" b="1" smtClean="0">
                <a:solidFill>
                  <a:srgbClr val="002060"/>
                </a:solidFill>
                <a:latin typeface="Calibri" panose="020F0502020204030204" pitchFamily="34" charset="0"/>
              </a:rPr>
              <a:t>в науке, промышленности и образовании»</a:t>
            </a:r>
            <a:endParaRPr lang="ru-RU" sz="2400" b="1" smtClean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990601" y="6237337"/>
            <a:ext cx="8858250" cy="4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000" b="1" smtClean="0">
                <a:solidFill>
                  <a:srgbClr val="002060"/>
                </a:solidFill>
                <a:latin typeface="Calibri" panose="020F0502020204030204" pitchFamily="34" charset="0"/>
              </a:rPr>
              <a:t>ННГУ</a:t>
            </a:r>
            <a:r>
              <a:rPr lang="en-US" sz="2000" b="1" smtClean="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ru-RU" sz="2000" b="1" smtClean="0">
                <a:solidFill>
                  <a:srgbClr val="002060"/>
                </a:solidFill>
                <a:latin typeface="Calibri" panose="020F0502020204030204" pitchFamily="34" charset="0"/>
              </a:rPr>
              <a:t>им. Н.И. Лобачевского, Нижний Новгород, 26-31 октября 2009 г.</a:t>
            </a:r>
          </a:p>
        </p:txBody>
      </p:sp>
      <p:pic>
        <p:nvPicPr>
          <p:cNvPr id="6" name="Picture 3073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64" y="71438"/>
            <a:ext cx="10953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 userDrawn="1"/>
        </p:nvSpPr>
        <p:spPr>
          <a:xfrm>
            <a:off x="1189475" y="58569"/>
            <a:ext cx="7489275" cy="769433"/>
          </a:xfrm>
          <a:prstGeom prst="rect">
            <a:avLst/>
          </a:prstGeom>
          <a:noFill/>
        </p:spPr>
        <p:txBody>
          <a:bodyPr wrap="none" lIns="91431" tIns="45716" rIns="91431" bIns="45716">
            <a:spAutoFit/>
          </a:bodyPr>
          <a:lstStyle/>
          <a:p>
            <a:pPr algn="ctr" eaLnBrk="1" hangingPunct="1">
              <a:defRPr/>
            </a:pPr>
            <a:r>
              <a:rPr lang="ru-RU" sz="44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F28F58"/>
                </a:solidFill>
                <a:latin typeface="Bernard MT Condensed" pitchFamily="18" charset="0"/>
              </a:rPr>
              <a:t>СУПЕРКОМПЬЮТЕРНЫЙ</a:t>
            </a:r>
          </a:p>
        </p:txBody>
      </p:sp>
      <p:sp>
        <p:nvSpPr>
          <p:cNvPr id="8" name="TextBox 7"/>
          <p:cNvSpPr txBox="1">
            <a:spLocks noChangeArrowheads="1"/>
          </p:cNvSpPr>
          <p:nvPr userDrawn="1"/>
        </p:nvSpPr>
        <p:spPr bwMode="auto">
          <a:xfrm>
            <a:off x="769938" y="547701"/>
            <a:ext cx="8358188" cy="461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400" b="1" smtClean="0">
                <a:solidFill>
                  <a:srgbClr val="606060"/>
                </a:solidFill>
                <a:latin typeface="Bernard MT Condensed" panose="02050806060905020404" pitchFamily="18" charset="0"/>
              </a:rPr>
              <a:t>КОНСОРЦИУМ УНИВЕРСИТЕТОВ РОССИИ</a:t>
            </a:r>
          </a:p>
        </p:txBody>
      </p:sp>
      <p:cxnSp>
        <p:nvCxnSpPr>
          <p:cNvPr id="9" name="Прямая соединительная линия 10"/>
          <p:cNvCxnSpPr>
            <a:cxnSpLocks noChangeShapeType="1"/>
          </p:cNvCxnSpPr>
          <p:nvPr userDrawn="1"/>
        </p:nvCxnSpPr>
        <p:spPr bwMode="auto">
          <a:xfrm flipV="1">
            <a:off x="258768" y="1128761"/>
            <a:ext cx="9420225" cy="9525"/>
          </a:xfrm>
          <a:prstGeom prst="line">
            <a:avLst/>
          </a:prstGeom>
          <a:noFill/>
          <a:ln w="28575" algn="ctr">
            <a:solidFill>
              <a:srgbClr val="E7801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0" name="Picture 3083" descr="C:\Documents and Settings\Iosif.UNN-38917A296DB\Local Settings\Temporary Internet Files\Content.IE5\88M0NMR3\MCj02540960000[1].wmf"/>
          <p:cNvPicPr>
            <a:picLocks noChangeAspect="1" noChangeArrowheads="1"/>
          </p:cNvPicPr>
          <p:nvPr userDrawn="1"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09534" y="1285861"/>
            <a:ext cx="1618065" cy="1428760"/>
          </a:xfrm>
          <a:prstGeom prst="rect">
            <a:avLst/>
          </a:prstGeom>
          <a:noFill/>
        </p:spPr>
      </p:pic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9" y="5964238"/>
            <a:ext cx="847725" cy="84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595283" y="3071824"/>
            <a:ext cx="8634414" cy="1470025"/>
          </a:xfrm>
        </p:spPr>
        <p:txBody>
          <a:bodyPr/>
          <a:lstStyle>
            <a:lvl1pPr>
              <a:defRPr baseline="0">
                <a:solidFill>
                  <a:srgbClr val="000092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2291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1595414" y="4929198"/>
            <a:ext cx="7072362" cy="1214446"/>
          </a:xfrm>
        </p:spPr>
        <p:txBody>
          <a:bodyPr/>
          <a:lstStyle>
            <a:lvl1pPr marL="0" indent="0" algn="l">
              <a:spcBef>
                <a:spcPts val="0"/>
              </a:spcBef>
              <a:buFont typeface="Wingdings" pitchFamily="2" charset="2"/>
              <a:buNone/>
              <a:defRPr sz="2400" i="1" baseline="0">
                <a:solidFill>
                  <a:srgbClr val="000092"/>
                </a:solidFill>
              </a:defRPr>
            </a:lvl1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588277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5"/>
          <p:cNvCxnSpPr>
            <a:cxnSpLocks noChangeShapeType="1"/>
          </p:cNvCxnSpPr>
          <p:nvPr userDrawn="1"/>
        </p:nvCxnSpPr>
        <p:spPr bwMode="auto">
          <a:xfrm flipV="1">
            <a:off x="258768" y="958850"/>
            <a:ext cx="9420225" cy="7938"/>
          </a:xfrm>
          <a:prstGeom prst="line">
            <a:avLst/>
          </a:prstGeom>
          <a:noFill/>
          <a:ln w="28575" algn="ctr">
            <a:solidFill>
              <a:srgbClr val="E7801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Прямая соединительная линия 6"/>
          <p:cNvCxnSpPr>
            <a:cxnSpLocks noChangeShapeType="1"/>
          </p:cNvCxnSpPr>
          <p:nvPr userDrawn="1"/>
        </p:nvCxnSpPr>
        <p:spPr bwMode="auto">
          <a:xfrm flipV="1">
            <a:off x="258768" y="6283373"/>
            <a:ext cx="9420225" cy="9525"/>
          </a:xfrm>
          <a:prstGeom prst="line">
            <a:avLst/>
          </a:prstGeom>
          <a:noFill/>
          <a:ln w="28575" algn="ctr">
            <a:solidFill>
              <a:srgbClr val="E7801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6" name="Picture 3073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0" y="71442"/>
            <a:ext cx="792163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1" y="6237337"/>
            <a:ext cx="558800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14"/>
          <p:cNvSpPr txBox="1">
            <a:spLocks noChangeArrowheads="1"/>
          </p:cNvSpPr>
          <p:nvPr userDrawn="1"/>
        </p:nvSpPr>
        <p:spPr bwMode="auto">
          <a:xfrm>
            <a:off x="558827" y="6491313"/>
            <a:ext cx="9434513" cy="369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ru-RU" sz="1400" b="1" i="1" smtClean="0">
                <a:solidFill>
                  <a:srgbClr val="000000"/>
                </a:solidFill>
              </a:rPr>
              <a:t>Всероссийская школа «Суперкомпьютерные технологии в образовании, науке и промышленности»</a:t>
            </a:r>
            <a:r>
              <a:rPr lang="ru-RU" i="1" smtClean="0">
                <a:solidFill>
                  <a:srgbClr val="000000"/>
                </a:solidFill>
              </a:rPr>
              <a:t> </a:t>
            </a:r>
            <a:endParaRPr lang="en-US" i="1" smtClean="0">
              <a:solidFill>
                <a:srgbClr val="00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3911" y="207964"/>
            <a:ext cx="8358246" cy="561975"/>
          </a:xfrm>
        </p:spPr>
        <p:txBody>
          <a:bodyPr/>
          <a:lstStyle>
            <a:lvl1pPr>
              <a:defRPr>
                <a:solidFill>
                  <a:srgbClr val="000092"/>
                </a:solidFill>
                <a:latin typeface="Calibri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 bwMode="auto">
          <a:xfrm>
            <a:off x="631825" y="6237288"/>
            <a:ext cx="1728788" cy="44926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31" tIns="45716" rIns="91431" bIns="45716" numCol="1" anchor="ctr" anchorCtr="1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ru-RU">
                <a:solidFill>
                  <a:srgbClr val="000000"/>
                </a:solidFill>
              </a:rPr>
              <a:t>Н. Новгород, 2009</a:t>
            </a:r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>
            <a:off x="2216157" y="6237288"/>
            <a:ext cx="6643688" cy="44926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31" tIns="45716" rIns="91431" bIns="45716" numCol="1" anchor="ctr" anchorCtr="1" compatLnSpc="1">
            <a:prstTxWarp prst="textNoShape">
              <a:avLst/>
            </a:prstTxWarp>
          </a:bodyPr>
          <a:lstStyle>
            <a:lvl1pPr algn="ctr" eaLnBrk="1" hangingPunct="1">
              <a:defRPr sz="1600" b="1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r>
              <a:rPr lang="ru-RU">
                <a:solidFill>
                  <a:srgbClr val="000000"/>
                </a:solidFill>
              </a:rPr>
              <a:t>Программирование графических процессоров</a:t>
            </a:r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8740776" y="6237288"/>
            <a:ext cx="1165225" cy="44926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31" tIns="45716" rIns="91431" bIns="45716" numCol="1" anchor="ctr" anchorCtr="1" compatLnSpc="1">
            <a:prstTxWarp prst="textNoShape">
              <a:avLst/>
            </a:prstTxWarp>
          </a:bodyPr>
          <a:lstStyle>
            <a:lvl1pPr algn="ctr" eaLnBrk="1" hangingPunct="1">
              <a:defRPr sz="1600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4E56CE50-61C1-4272-81BC-5EB823793363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ru-RU" altLang="ru-RU">
                <a:solidFill>
                  <a:srgbClr val="000000"/>
                </a:solidFill>
              </a:rPr>
              <a:t> из </a:t>
            </a:r>
            <a:r>
              <a:rPr lang="en-US" altLang="ru-RU">
                <a:solidFill>
                  <a:srgbClr val="000000"/>
                </a:solidFill>
              </a:rPr>
              <a:t>N</a:t>
            </a:r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76556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9864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>
          <a:xfrm>
            <a:off x="3384550" y="6248400"/>
            <a:ext cx="3136900" cy="457200"/>
          </a:xfrm>
          <a:prstGeom prst="rect">
            <a:avLst/>
          </a:prstGeom>
        </p:spPr>
        <p:txBody>
          <a:bodyPr lIns="91431" tIns="45716" rIns="91431" bIns="45716"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>
          <a:xfrm>
            <a:off x="7099300" y="6248400"/>
            <a:ext cx="2311400" cy="457200"/>
          </a:xfrm>
          <a:prstGeom prst="rect">
            <a:avLst/>
          </a:prstGeom>
        </p:spPr>
        <p:txBody>
          <a:bodyPr lIns="91431" tIns="45716" rIns="91431" bIns="45716"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4947D9F-D84D-4386-BF55-202D3E53718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2"/>
          </p:nvPr>
        </p:nvSpPr>
        <p:spPr>
          <a:xfrm>
            <a:off x="495300" y="6245225"/>
            <a:ext cx="2311400" cy="476250"/>
          </a:xfrm>
          <a:prstGeom prst="rect">
            <a:avLst/>
          </a:prstGeom>
        </p:spPr>
        <p:txBody>
          <a:bodyPr lIns="91431" tIns="45716" rIns="91431" bIns="45716"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37578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67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1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50711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60198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42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22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56406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9546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4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4" indent="0">
              <a:buNone/>
              <a:defRPr sz="1800" b="1"/>
            </a:lvl3pPr>
            <a:lvl4pPr marL="1371471" indent="0">
              <a:buNone/>
              <a:defRPr sz="1600" b="1"/>
            </a:lvl4pPr>
            <a:lvl5pPr marL="1828627" indent="0">
              <a:buNone/>
              <a:defRPr sz="1600" b="1"/>
            </a:lvl5pPr>
            <a:lvl6pPr marL="2285784" indent="0">
              <a:buNone/>
              <a:defRPr sz="1600" b="1"/>
            </a:lvl6pPr>
            <a:lvl7pPr marL="2742941" indent="0">
              <a:buNone/>
              <a:defRPr sz="1600" b="1"/>
            </a:lvl7pPr>
            <a:lvl8pPr marL="3200098" indent="0">
              <a:buNone/>
              <a:defRPr sz="1600" b="1"/>
            </a:lvl8pPr>
            <a:lvl9pPr marL="365725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5" y="1535114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4" indent="0">
              <a:buNone/>
              <a:defRPr sz="1800" b="1"/>
            </a:lvl3pPr>
            <a:lvl4pPr marL="1371471" indent="0">
              <a:buNone/>
              <a:defRPr sz="1600" b="1"/>
            </a:lvl4pPr>
            <a:lvl5pPr marL="1828627" indent="0">
              <a:buNone/>
              <a:defRPr sz="1600" b="1"/>
            </a:lvl5pPr>
            <a:lvl6pPr marL="2285784" indent="0">
              <a:buNone/>
              <a:defRPr sz="1600" b="1"/>
            </a:lvl6pPr>
            <a:lvl7pPr marL="2742941" indent="0">
              <a:buNone/>
              <a:defRPr sz="1600" b="1"/>
            </a:lvl7pPr>
            <a:lvl8pPr marL="3200098" indent="0">
              <a:buNone/>
              <a:defRPr sz="1600" b="1"/>
            </a:lvl8pPr>
            <a:lvl9pPr marL="365725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8495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84296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45144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3" y="273053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7" indent="0">
              <a:buNone/>
              <a:defRPr sz="1200"/>
            </a:lvl2pPr>
            <a:lvl3pPr marL="914314" indent="0">
              <a:buNone/>
              <a:defRPr sz="1000"/>
            </a:lvl3pPr>
            <a:lvl4pPr marL="1371471" indent="0">
              <a:buNone/>
              <a:defRPr sz="900"/>
            </a:lvl4pPr>
            <a:lvl5pPr marL="1828627" indent="0">
              <a:buNone/>
              <a:defRPr sz="900"/>
            </a:lvl5pPr>
            <a:lvl6pPr marL="2285784" indent="0">
              <a:buNone/>
              <a:defRPr sz="900"/>
            </a:lvl6pPr>
            <a:lvl7pPr marL="2742941" indent="0">
              <a:buNone/>
              <a:defRPr sz="900"/>
            </a:lvl7pPr>
            <a:lvl8pPr marL="3200098" indent="0">
              <a:buNone/>
              <a:defRPr sz="900"/>
            </a:lvl8pPr>
            <a:lvl9pPr marL="365725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45510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6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6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57" indent="0">
              <a:buNone/>
              <a:defRPr sz="2800"/>
            </a:lvl2pPr>
            <a:lvl3pPr marL="914314" indent="0">
              <a:buNone/>
              <a:defRPr sz="2400"/>
            </a:lvl3pPr>
            <a:lvl4pPr marL="1371471" indent="0">
              <a:buNone/>
              <a:defRPr sz="2000"/>
            </a:lvl4pPr>
            <a:lvl5pPr marL="1828627" indent="0">
              <a:buNone/>
              <a:defRPr sz="2000"/>
            </a:lvl5pPr>
            <a:lvl6pPr marL="2285784" indent="0">
              <a:buNone/>
              <a:defRPr sz="2000"/>
            </a:lvl6pPr>
            <a:lvl7pPr marL="2742941" indent="0">
              <a:buNone/>
              <a:defRPr sz="2000"/>
            </a:lvl7pPr>
            <a:lvl8pPr marL="3200098" indent="0">
              <a:buNone/>
              <a:defRPr sz="2000"/>
            </a:lvl8pPr>
            <a:lvl9pPr marL="3657255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6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7" indent="0">
              <a:buNone/>
              <a:defRPr sz="1200"/>
            </a:lvl2pPr>
            <a:lvl3pPr marL="914314" indent="0">
              <a:buNone/>
              <a:defRPr sz="1000"/>
            </a:lvl3pPr>
            <a:lvl4pPr marL="1371471" indent="0">
              <a:buNone/>
              <a:defRPr sz="900"/>
            </a:lvl4pPr>
            <a:lvl5pPr marL="1828627" indent="0">
              <a:buNone/>
              <a:defRPr sz="900"/>
            </a:lvl5pPr>
            <a:lvl6pPr marL="2285784" indent="0">
              <a:buNone/>
              <a:defRPr sz="900"/>
            </a:lvl6pPr>
            <a:lvl7pPr marL="2742941" indent="0">
              <a:buNone/>
              <a:defRPr sz="900"/>
            </a:lvl7pPr>
            <a:lvl8pPr marL="3200098" indent="0">
              <a:buNone/>
              <a:defRPr sz="900"/>
            </a:lvl8pPr>
            <a:lvl9pPr marL="365725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09639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80324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1" y="274640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42226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39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1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AA7ED-C4DC-4971-A99F-44467CADD5A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29901-9C6C-445E-A731-C418533FBD0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0063881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EDF25-B5DE-4DFA-9E95-BE007CE37C2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0B7A9-CBE3-48F0-945E-4083F99BFF6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3276072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14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22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4E794-A1D2-4F86-9CCB-04DED7D523E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36AC9-83FA-4A37-B3F8-FFA79D9D559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9786029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C255C-EDA2-448C-8A04-87183057C7A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1ACFB5-4A8A-4F22-A0A2-29386058FB5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9337199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4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4" indent="0">
              <a:buNone/>
              <a:defRPr sz="1800" b="1"/>
            </a:lvl3pPr>
            <a:lvl4pPr marL="1371471" indent="0">
              <a:buNone/>
              <a:defRPr sz="1600" b="1"/>
            </a:lvl4pPr>
            <a:lvl5pPr marL="1828627" indent="0">
              <a:buNone/>
              <a:defRPr sz="1600" b="1"/>
            </a:lvl5pPr>
            <a:lvl6pPr marL="2285784" indent="0">
              <a:buNone/>
              <a:defRPr sz="1600" b="1"/>
            </a:lvl6pPr>
            <a:lvl7pPr marL="2742941" indent="0">
              <a:buNone/>
              <a:defRPr sz="1600" b="1"/>
            </a:lvl7pPr>
            <a:lvl8pPr marL="3200098" indent="0">
              <a:buNone/>
              <a:defRPr sz="1600" b="1"/>
            </a:lvl8pPr>
            <a:lvl9pPr marL="365725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5" y="1535114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4" indent="0">
              <a:buNone/>
              <a:defRPr sz="1800" b="1"/>
            </a:lvl3pPr>
            <a:lvl4pPr marL="1371471" indent="0">
              <a:buNone/>
              <a:defRPr sz="1600" b="1"/>
            </a:lvl4pPr>
            <a:lvl5pPr marL="1828627" indent="0">
              <a:buNone/>
              <a:defRPr sz="1600" b="1"/>
            </a:lvl5pPr>
            <a:lvl6pPr marL="2285784" indent="0">
              <a:buNone/>
              <a:defRPr sz="1600" b="1"/>
            </a:lvl6pPr>
            <a:lvl7pPr marL="2742941" indent="0">
              <a:buNone/>
              <a:defRPr sz="1600" b="1"/>
            </a:lvl7pPr>
            <a:lvl8pPr marL="3200098" indent="0">
              <a:buNone/>
              <a:defRPr sz="1600" b="1"/>
            </a:lvl8pPr>
            <a:lvl9pPr marL="365725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11C23-2635-430E-BF6A-5FAFB6C0FA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6273D-E352-4F5A-87F9-86A69EBFB7A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8624170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F20CF-39BE-4F54-B00F-AE2A076C733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D01232-3D69-48DF-96FA-E5B2C7F2F6A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970712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22DBC-D977-43DC-BF8E-450B58372EA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261A9-963A-4BA8-BA71-F1C5970E808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5760632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7" indent="0">
              <a:buNone/>
              <a:defRPr sz="1200"/>
            </a:lvl2pPr>
            <a:lvl3pPr marL="914314" indent="0">
              <a:buNone/>
              <a:defRPr sz="1000"/>
            </a:lvl3pPr>
            <a:lvl4pPr marL="1371471" indent="0">
              <a:buNone/>
              <a:defRPr sz="900"/>
            </a:lvl4pPr>
            <a:lvl5pPr marL="1828627" indent="0">
              <a:buNone/>
              <a:defRPr sz="900"/>
            </a:lvl5pPr>
            <a:lvl6pPr marL="2285784" indent="0">
              <a:buNone/>
              <a:defRPr sz="900"/>
            </a:lvl6pPr>
            <a:lvl7pPr marL="2742941" indent="0">
              <a:buNone/>
              <a:defRPr sz="900"/>
            </a:lvl7pPr>
            <a:lvl8pPr marL="3200098" indent="0">
              <a:buNone/>
              <a:defRPr sz="900"/>
            </a:lvl8pPr>
            <a:lvl9pPr marL="365725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FAEC1-9475-4545-A1FD-05A55F7FDDE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5C1E5-602D-4EA2-850D-2044E99662C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6345716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6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6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57" indent="0">
              <a:buNone/>
              <a:defRPr sz="2800"/>
            </a:lvl2pPr>
            <a:lvl3pPr marL="914314" indent="0">
              <a:buNone/>
              <a:defRPr sz="2400"/>
            </a:lvl3pPr>
            <a:lvl4pPr marL="1371471" indent="0">
              <a:buNone/>
              <a:defRPr sz="2000"/>
            </a:lvl4pPr>
            <a:lvl5pPr marL="1828627" indent="0">
              <a:buNone/>
              <a:defRPr sz="2000"/>
            </a:lvl5pPr>
            <a:lvl6pPr marL="2285784" indent="0">
              <a:buNone/>
              <a:defRPr sz="2000"/>
            </a:lvl6pPr>
            <a:lvl7pPr marL="2742941" indent="0">
              <a:buNone/>
              <a:defRPr sz="2000"/>
            </a:lvl7pPr>
            <a:lvl8pPr marL="3200098" indent="0">
              <a:buNone/>
              <a:defRPr sz="2000"/>
            </a:lvl8pPr>
            <a:lvl9pPr marL="3657255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6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7" indent="0">
              <a:buNone/>
              <a:defRPr sz="1200"/>
            </a:lvl2pPr>
            <a:lvl3pPr marL="914314" indent="0">
              <a:buNone/>
              <a:defRPr sz="1000"/>
            </a:lvl3pPr>
            <a:lvl4pPr marL="1371471" indent="0">
              <a:buNone/>
              <a:defRPr sz="900"/>
            </a:lvl4pPr>
            <a:lvl5pPr marL="1828627" indent="0">
              <a:buNone/>
              <a:defRPr sz="900"/>
            </a:lvl5pPr>
            <a:lvl6pPr marL="2285784" indent="0">
              <a:buNone/>
              <a:defRPr sz="900"/>
            </a:lvl6pPr>
            <a:lvl7pPr marL="2742941" indent="0">
              <a:buNone/>
              <a:defRPr sz="900"/>
            </a:lvl7pPr>
            <a:lvl8pPr marL="3200098" indent="0">
              <a:buNone/>
              <a:defRPr sz="900"/>
            </a:lvl8pPr>
            <a:lvl9pPr marL="365725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06787-AB4F-4D13-BE62-C9AA95F3E9B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273F8-5EC4-45FB-93FF-4FB683D1408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3218794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EB736-A6DB-43E6-8826-61FCE8A0BD8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D1409-9C6C-437E-955B-C3A0EA5EF66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5518161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1" y="274640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DE5A0-3CDF-43A8-BA25-F4F4069CC12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3E458-A47D-40CB-A396-8747B5173D2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7016218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95300" y="274638"/>
            <a:ext cx="8915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95300" y="1600200"/>
            <a:ext cx="437515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5035550" y="1600200"/>
            <a:ext cx="437515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95300" y="3938590"/>
            <a:ext cx="437515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5550" y="3938590"/>
            <a:ext cx="437515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37738-861B-4A2F-89CA-FFD87FD0B62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DAFE9-4AD3-4CFC-8F55-876FE5A5A0C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57194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033"/>
          <p:cNvSpPr txBox="1">
            <a:spLocks noChangeArrowheads="1"/>
          </p:cNvSpPr>
          <p:nvPr/>
        </p:nvSpPr>
        <p:spPr bwMode="auto">
          <a:xfrm>
            <a:off x="1166814" y="1285881"/>
            <a:ext cx="8286750" cy="1089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defRPr/>
            </a:pPr>
            <a:r>
              <a:rPr lang="ru-RU" sz="2400" b="1" smtClean="0">
                <a:solidFill>
                  <a:srgbClr val="002060"/>
                </a:solidFill>
                <a:latin typeface="Calibri" panose="020F0502020204030204" pitchFamily="34" charset="0"/>
              </a:rPr>
              <a:t>МОЛОДЕЖНАЯ ШКОЛА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ru-RU" sz="2400" b="1" smtClean="0">
                <a:solidFill>
                  <a:srgbClr val="002060"/>
                </a:solidFill>
              </a:rPr>
              <a:t>«</a:t>
            </a:r>
            <a:r>
              <a:rPr lang="ru-RU" sz="2400" b="1" smtClean="0">
                <a:solidFill>
                  <a:srgbClr val="002060"/>
                </a:solidFill>
                <a:latin typeface="Calibri" panose="020F0502020204030204" pitchFamily="34" charset="0"/>
              </a:rPr>
              <a:t>Суперкомпьютерные технологии </a:t>
            </a:r>
            <a:br>
              <a:rPr lang="ru-RU" sz="2400" b="1" smtClean="0">
                <a:solidFill>
                  <a:srgbClr val="002060"/>
                </a:solidFill>
                <a:latin typeface="Calibri" panose="020F0502020204030204" pitchFamily="34" charset="0"/>
              </a:rPr>
            </a:br>
            <a:r>
              <a:rPr lang="ru-RU" sz="2400" b="1" smtClean="0">
                <a:solidFill>
                  <a:srgbClr val="002060"/>
                </a:solidFill>
                <a:latin typeface="Calibri" panose="020F0502020204030204" pitchFamily="34" charset="0"/>
              </a:rPr>
              <a:t>в науке, промышленности и образовании»</a:t>
            </a:r>
            <a:endParaRPr lang="ru-RU" sz="2400" b="1" smtClean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990601" y="6237337"/>
            <a:ext cx="8858250" cy="4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000" b="1" smtClean="0">
                <a:solidFill>
                  <a:srgbClr val="002060"/>
                </a:solidFill>
                <a:latin typeface="Calibri" panose="020F0502020204030204" pitchFamily="34" charset="0"/>
              </a:rPr>
              <a:t>ННГУ</a:t>
            </a:r>
            <a:r>
              <a:rPr lang="en-US" sz="2000" b="1" smtClean="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ru-RU" sz="2000" b="1" smtClean="0">
                <a:solidFill>
                  <a:srgbClr val="002060"/>
                </a:solidFill>
                <a:latin typeface="Calibri" panose="020F0502020204030204" pitchFamily="34" charset="0"/>
              </a:rPr>
              <a:t>им. Н.И. Лобачевского, Нижний Новгород, 26-31 октября 2009 г.</a:t>
            </a:r>
          </a:p>
        </p:txBody>
      </p:sp>
      <p:pic>
        <p:nvPicPr>
          <p:cNvPr id="6" name="Picture 3073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64" y="71438"/>
            <a:ext cx="10953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 userDrawn="1"/>
        </p:nvSpPr>
        <p:spPr>
          <a:xfrm>
            <a:off x="1189475" y="58569"/>
            <a:ext cx="7489275" cy="769433"/>
          </a:xfrm>
          <a:prstGeom prst="rect">
            <a:avLst/>
          </a:prstGeom>
          <a:noFill/>
        </p:spPr>
        <p:txBody>
          <a:bodyPr wrap="none" lIns="91431" tIns="45716" rIns="91431" bIns="45716">
            <a:spAutoFit/>
          </a:bodyPr>
          <a:lstStyle/>
          <a:p>
            <a:pPr algn="ctr" eaLnBrk="1" hangingPunct="1">
              <a:defRPr/>
            </a:pPr>
            <a:r>
              <a:rPr lang="ru-RU" sz="44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F28F58"/>
                </a:solidFill>
                <a:latin typeface="Bernard MT Condensed" pitchFamily="18" charset="0"/>
              </a:rPr>
              <a:t>СУПЕРКОМПЬЮТЕРНЫЙ</a:t>
            </a:r>
          </a:p>
        </p:txBody>
      </p:sp>
      <p:sp>
        <p:nvSpPr>
          <p:cNvPr id="8" name="TextBox 7"/>
          <p:cNvSpPr txBox="1">
            <a:spLocks noChangeArrowheads="1"/>
          </p:cNvSpPr>
          <p:nvPr userDrawn="1"/>
        </p:nvSpPr>
        <p:spPr bwMode="auto">
          <a:xfrm>
            <a:off x="769938" y="547701"/>
            <a:ext cx="8358188" cy="461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400" b="1" smtClean="0">
                <a:solidFill>
                  <a:srgbClr val="606060"/>
                </a:solidFill>
                <a:latin typeface="Bernard MT Condensed" panose="02050806060905020404" pitchFamily="18" charset="0"/>
              </a:rPr>
              <a:t>КОНСОРЦИУМ УНИВЕРСИТЕТОВ РОССИИ</a:t>
            </a:r>
          </a:p>
        </p:txBody>
      </p:sp>
      <p:cxnSp>
        <p:nvCxnSpPr>
          <p:cNvPr id="9" name="Прямая соединительная линия 10"/>
          <p:cNvCxnSpPr>
            <a:cxnSpLocks noChangeShapeType="1"/>
          </p:cNvCxnSpPr>
          <p:nvPr userDrawn="1"/>
        </p:nvCxnSpPr>
        <p:spPr bwMode="auto">
          <a:xfrm flipV="1">
            <a:off x="258768" y="1128761"/>
            <a:ext cx="9420225" cy="9525"/>
          </a:xfrm>
          <a:prstGeom prst="line">
            <a:avLst/>
          </a:prstGeom>
          <a:noFill/>
          <a:ln w="28575" algn="ctr">
            <a:solidFill>
              <a:srgbClr val="E7801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0" name="Picture 3083" descr="C:\Documents and Settings\Iosif.UNN-38917A296DB\Local Settings\Temporary Internet Files\Content.IE5\88M0NMR3\MCj02540960000[1].wmf"/>
          <p:cNvPicPr>
            <a:picLocks noChangeAspect="1" noChangeArrowheads="1"/>
          </p:cNvPicPr>
          <p:nvPr userDrawn="1"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09534" y="1285861"/>
            <a:ext cx="1618065" cy="1428760"/>
          </a:xfrm>
          <a:prstGeom prst="rect">
            <a:avLst/>
          </a:prstGeom>
          <a:noFill/>
        </p:spPr>
      </p:pic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9" y="5964238"/>
            <a:ext cx="847725" cy="84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595283" y="3071824"/>
            <a:ext cx="8634414" cy="1470025"/>
          </a:xfrm>
        </p:spPr>
        <p:txBody>
          <a:bodyPr/>
          <a:lstStyle>
            <a:lvl1pPr>
              <a:defRPr baseline="0">
                <a:solidFill>
                  <a:srgbClr val="000092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2291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1595414" y="4929198"/>
            <a:ext cx="7072362" cy="1214446"/>
          </a:xfrm>
        </p:spPr>
        <p:txBody>
          <a:bodyPr/>
          <a:lstStyle>
            <a:lvl1pPr marL="0" indent="0" algn="l">
              <a:spcBef>
                <a:spcPts val="0"/>
              </a:spcBef>
              <a:buFont typeface="Wingdings" pitchFamily="2" charset="2"/>
              <a:buNone/>
              <a:defRPr sz="2400" i="1" baseline="0">
                <a:solidFill>
                  <a:srgbClr val="000092"/>
                </a:solidFill>
              </a:defRPr>
            </a:lvl1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592149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5"/>
          <p:cNvCxnSpPr>
            <a:cxnSpLocks noChangeShapeType="1"/>
          </p:cNvCxnSpPr>
          <p:nvPr userDrawn="1"/>
        </p:nvCxnSpPr>
        <p:spPr bwMode="auto">
          <a:xfrm flipV="1">
            <a:off x="258768" y="958850"/>
            <a:ext cx="9420225" cy="7938"/>
          </a:xfrm>
          <a:prstGeom prst="line">
            <a:avLst/>
          </a:prstGeom>
          <a:noFill/>
          <a:ln w="28575" algn="ctr">
            <a:solidFill>
              <a:srgbClr val="E7801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Прямая соединительная линия 6"/>
          <p:cNvCxnSpPr>
            <a:cxnSpLocks noChangeShapeType="1"/>
          </p:cNvCxnSpPr>
          <p:nvPr userDrawn="1"/>
        </p:nvCxnSpPr>
        <p:spPr bwMode="auto">
          <a:xfrm flipV="1">
            <a:off x="258768" y="6283373"/>
            <a:ext cx="9420225" cy="9525"/>
          </a:xfrm>
          <a:prstGeom prst="line">
            <a:avLst/>
          </a:prstGeom>
          <a:noFill/>
          <a:ln w="28575" algn="ctr">
            <a:solidFill>
              <a:srgbClr val="E7801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6" name="Picture 3073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0" y="71442"/>
            <a:ext cx="792163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1" y="6237337"/>
            <a:ext cx="558800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14"/>
          <p:cNvSpPr txBox="1">
            <a:spLocks noChangeArrowheads="1"/>
          </p:cNvSpPr>
          <p:nvPr userDrawn="1"/>
        </p:nvSpPr>
        <p:spPr bwMode="auto">
          <a:xfrm>
            <a:off x="558827" y="6491313"/>
            <a:ext cx="9434513" cy="369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ru-RU" sz="1400" b="1" i="1" smtClean="0">
                <a:solidFill>
                  <a:srgbClr val="000000"/>
                </a:solidFill>
              </a:rPr>
              <a:t>Всероссийская школа «Суперкомпьютерные технологии в образовании, науке и промышленности»</a:t>
            </a:r>
            <a:r>
              <a:rPr lang="ru-RU" i="1" smtClean="0">
                <a:solidFill>
                  <a:srgbClr val="000000"/>
                </a:solidFill>
              </a:rPr>
              <a:t> </a:t>
            </a:r>
            <a:endParaRPr lang="en-US" i="1" smtClean="0">
              <a:solidFill>
                <a:srgbClr val="00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3911" y="207964"/>
            <a:ext cx="8358246" cy="561975"/>
          </a:xfrm>
        </p:spPr>
        <p:txBody>
          <a:bodyPr/>
          <a:lstStyle>
            <a:lvl1pPr>
              <a:defRPr>
                <a:solidFill>
                  <a:srgbClr val="000092"/>
                </a:solidFill>
                <a:latin typeface="Calibri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 bwMode="auto">
          <a:xfrm>
            <a:off x="631825" y="6237288"/>
            <a:ext cx="1728788" cy="44926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31" tIns="45716" rIns="91431" bIns="45716" numCol="1" anchor="ctr" anchorCtr="1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ru-RU">
                <a:solidFill>
                  <a:srgbClr val="000000"/>
                </a:solidFill>
              </a:rPr>
              <a:t>Н. Новгород, 2009</a:t>
            </a:r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>
            <a:off x="2216157" y="6237288"/>
            <a:ext cx="6643688" cy="44926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31" tIns="45716" rIns="91431" bIns="45716" numCol="1" anchor="ctr" anchorCtr="1" compatLnSpc="1">
            <a:prstTxWarp prst="textNoShape">
              <a:avLst/>
            </a:prstTxWarp>
          </a:bodyPr>
          <a:lstStyle>
            <a:lvl1pPr algn="ctr" eaLnBrk="1" hangingPunct="1">
              <a:defRPr sz="1600" b="1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r>
              <a:rPr lang="ru-RU">
                <a:solidFill>
                  <a:srgbClr val="000000"/>
                </a:solidFill>
              </a:rPr>
              <a:t>Программирование графических процессоров</a:t>
            </a:r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8740776" y="6237288"/>
            <a:ext cx="1165225" cy="44926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31" tIns="45716" rIns="91431" bIns="45716" numCol="1" anchor="ctr" anchorCtr="1" compatLnSpc="1">
            <a:prstTxWarp prst="textNoShape">
              <a:avLst/>
            </a:prstTxWarp>
          </a:bodyPr>
          <a:lstStyle>
            <a:lvl1pPr algn="ctr" eaLnBrk="1" hangingPunct="1">
              <a:defRPr sz="1600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4E56CE50-61C1-4272-81BC-5EB823793363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ru-RU" altLang="ru-RU">
                <a:solidFill>
                  <a:srgbClr val="000000"/>
                </a:solidFill>
              </a:rPr>
              <a:t> из </a:t>
            </a:r>
            <a:r>
              <a:rPr lang="en-US" altLang="ru-RU">
                <a:solidFill>
                  <a:srgbClr val="000000"/>
                </a:solidFill>
              </a:rPr>
              <a:t>N</a:t>
            </a:r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63023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>
          <a:xfrm>
            <a:off x="3384550" y="6248400"/>
            <a:ext cx="3136900" cy="457200"/>
          </a:xfrm>
          <a:prstGeom prst="rect">
            <a:avLst/>
          </a:prstGeom>
        </p:spPr>
        <p:txBody>
          <a:bodyPr lIns="91431" tIns="45716" rIns="91431" bIns="45716"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>
          <a:xfrm>
            <a:off x="7099300" y="6248400"/>
            <a:ext cx="2311400" cy="457200"/>
          </a:xfrm>
          <a:prstGeom prst="rect">
            <a:avLst/>
          </a:prstGeom>
        </p:spPr>
        <p:txBody>
          <a:bodyPr lIns="91431" tIns="45716" rIns="91431" bIns="45716"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4947D9F-D84D-4386-BF55-202D3E53718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2"/>
          </p:nvPr>
        </p:nvSpPr>
        <p:spPr>
          <a:xfrm>
            <a:off x="495300" y="6245225"/>
            <a:ext cx="2311400" cy="476250"/>
          </a:xfrm>
          <a:prstGeom prst="rect">
            <a:avLst/>
          </a:prstGeom>
        </p:spPr>
        <p:txBody>
          <a:bodyPr lIns="91431" tIns="45716" rIns="91431" bIns="45716"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357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9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40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3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4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4" Type="http://schemas.openxmlformats.org/officeDocument/2006/relationships/theme" Target="../theme/theme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3076" y="207964"/>
            <a:ext cx="90836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1" tIns="45716" rIns="91431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Введение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196976"/>
            <a:ext cx="891540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17" r:id="rId1"/>
    <p:sldLayoutId id="2147484918" r:id="rId2"/>
    <p:sldLayoutId id="2147484920" r:id="rId3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cs typeface="Arial" charset="0"/>
        </a:defRPr>
      </a:lvl5pPr>
      <a:lvl6pPr marL="457157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6pPr>
      <a:lvl7pPr marL="914314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7pPr>
      <a:lvl8pPr marL="1371471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8pPr>
      <a:lvl9pPr marL="1828627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867" indent="-342867" algn="l" rtl="0" eaLnBrk="0" fontAlgn="base" hangingPunct="0">
        <a:spcBef>
          <a:spcPct val="20000"/>
        </a:spcBef>
        <a:spcAft>
          <a:spcPct val="0"/>
        </a:spcAft>
        <a:buSzPct val="80000"/>
        <a:buFont typeface="Wingdings" pitchFamily="2" charset="2"/>
        <a:buChar char="q"/>
        <a:defRPr sz="2400">
          <a:solidFill>
            <a:schemeClr val="bg1"/>
          </a:solidFill>
          <a:latin typeface="Calibri" pitchFamily="34" charset="0"/>
          <a:ea typeface="+mn-ea"/>
          <a:cs typeface="+mn-cs"/>
        </a:defRPr>
      </a:lvl1pPr>
      <a:lvl2pPr marL="742880" indent="-285723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bg1"/>
          </a:solidFill>
          <a:latin typeface="Calibri" pitchFamily="34" charset="0"/>
          <a:cs typeface="+mn-cs"/>
        </a:defRPr>
      </a:lvl2pPr>
      <a:lvl3pPr marL="1142893" indent="-228579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bg1"/>
          </a:solidFill>
          <a:latin typeface="Calibri" pitchFamily="34" charset="0"/>
          <a:cs typeface="+mn-cs"/>
        </a:defRPr>
      </a:lvl3pPr>
      <a:lvl4pPr marL="1600049" indent="-228579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bg1"/>
          </a:solidFill>
          <a:latin typeface="Calibri" pitchFamily="34" charset="0"/>
          <a:cs typeface="+mn-cs"/>
        </a:defRPr>
      </a:lvl4pPr>
      <a:lvl5pPr marL="2057206" indent="-228579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bg1"/>
          </a:solidFill>
          <a:latin typeface="Calibri" pitchFamily="34" charset="0"/>
          <a:cs typeface="+mn-cs"/>
        </a:defRPr>
      </a:lvl5pPr>
      <a:lvl6pPr marL="2514363" indent="-228579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tx1"/>
          </a:solidFill>
          <a:latin typeface="+mn-lt"/>
          <a:cs typeface="+mn-cs"/>
        </a:defRPr>
      </a:lvl6pPr>
      <a:lvl7pPr marL="2971520" indent="-228579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tx1"/>
          </a:solidFill>
          <a:latin typeface="+mn-lt"/>
          <a:cs typeface="+mn-cs"/>
        </a:defRPr>
      </a:lvl7pPr>
      <a:lvl8pPr marL="3428677" indent="-228579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tx1"/>
          </a:solidFill>
          <a:latin typeface="+mn-lt"/>
          <a:cs typeface="+mn-cs"/>
        </a:defRPr>
      </a:lvl8pPr>
      <a:lvl9pPr marL="3885834" indent="-228579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4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8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55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31" tIns="45716" rIns="91431" bIns="45716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4"/>
            <a:ext cx="8915400" cy="4525963"/>
          </a:xfrm>
          <a:prstGeom prst="rect">
            <a:avLst/>
          </a:prstGeom>
        </p:spPr>
        <p:txBody>
          <a:bodyPr vert="horz" lIns="91431" tIns="45716" rIns="91431" bIns="45716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92"/>
            <a:ext cx="23114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12.02.2021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92"/>
            <a:ext cx="31369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92"/>
            <a:ext cx="23114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5905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46" r:id="rId1"/>
    <p:sldLayoutId id="2147484947" r:id="rId2"/>
    <p:sldLayoutId id="2147484948" r:id="rId3"/>
    <p:sldLayoutId id="2147484949" r:id="rId4"/>
    <p:sldLayoutId id="2147484950" r:id="rId5"/>
    <p:sldLayoutId id="2147484951" r:id="rId6"/>
    <p:sldLayoutId id="2147484952" r:id="rId7"/>
    <p:sldLayoutId id="2147484953" r:id="rId8"/>
    <p:sldLayoutId id="2147484954" r:id="rId9"/>
    <p:sldLayoutId id="2147484955" r:id="rId10"/>
    <p:sldLayoutId id="2147484956" r:id="rId11"/>
  </p:sldLayoutIdLst>
  <p:txStyles>
    <p:titleStyle>
      <a:lvl1pPr algn="ctr" defTabSz="914314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7" indent="-342867" algn="l" defTabSz="91431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0" indent="-285723" algn="l" defTabSz="91431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93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9" indent="-228579" algn="l" defTabSz="91431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06" indent="-228579" algn="l" defTabSz="91431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63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20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77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34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4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8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55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31" tIns="45716" rIns="91431" bIns="45716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4"/>
            <a:ext cx="8915400" cy="4525963"/>
          </a:xfrm>
          <a:prstGeom prst="rect">
            <a:avLst/>
          </a:prstGeom>
        </p:spPr>
        <p:txBody>
          <a:bodyPr vert="horz" lIns="91431" tIns="45716" rIns="91431" bIns="45716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86"/>
            <a:ext cx="23114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12.02.2021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86"/>
            <a:ext cx="31369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86"/>
            <a:ext cx="23114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5221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58" r:id="rId1"/>
    <p:sldLayoutId id="2147484959" r:id="rId2"/>
    <p:sldLayoutId id="2147484960" r:id="rId3"/>
    <p:sldLayoutId id="2147484961" r:id="rId4"/>
    <p:sldLayoutId id="2147484962" r:id="rId5"/>
    <p:sldLayoutId id="2147484963" r:id="rId6"/>
    <p:sldLayoutId id="2147484964" r:id="rId7"/>
    <p:sldLayoutId id="2147484965" r:id="rId8"/>
    <p:sldLayoutId id="2147484966" r:id="rId9"/>
    <p:sldLayoutId id="2147484967" r:id="rId10"/>
    <p:sldLayoutId id="2147484968" r:id="rId11"/>
  </p:sldLayoutIdLst>
  <p:txStyles>
    <p:titleStyle>
      <a:lvl1pPr algn="ctr" defTabSz="914314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7" indent="-342867" algn="l" defTabSz="91431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0" indent="-285723" algn="l" defTabSz="91431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93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9" indent="-228579" algn="l" defTabSz="91431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06" indent="-228579" algn="l" defTabSz="91431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63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20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77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34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4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8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55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31" tIns="45716" rIns="91431" bIns="45716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4"/>
            <a:ext cx="8915400" cy="4525963"/>
          </a:xfrm>
          <a:prstGeom prst="rect">
            <a:avLst/>
          </a:prstGeom>
        </p:spPr>
        <p:txBody>
          <a:bodyPr vert="horz" lIns="91431" tIns="45716" rIns="91431" bIns="45716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78"/>
            <a:ext cx="23114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12.02.2021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78"/>
            <a:ext cx="31369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78"/>
            <a:ext cx="23114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4422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70" r:id="rId1"/>
    <p:sldLayoutId id="2147484971" r:id="rId2"/>
    <p:sldLayoutId id="2147484972" r:id="rId3"/>
    <p:sldLayoutId id="2147484973" r:id="rId4"/>
    <p:sldLayoutId id="2147484974" r:id="rId5"/>
    <p:sldLayoutId id="2147484975" r:id="rId6"/>
    <p:sldLayoutId id="2147484976" r:id="rId7"/>
    <p:sldLayoutId id="2147484977" r:id="rId8"/>
    <p:sldLayoutId id="2147484978" r:id="rId9"/>
    <p:sldLayoutId id="2147484979" r:id="rId10"/>
    <p:sldLayoutId id="2147484980" r:id="rId11"/>
  </p:sldLayoutIdLst>
  <p:txStyles>
    <p:titleStyle>
      <a:lvl1pPr algn="ctr" defTabSz="914314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7" indent="-342867" algn="l" defTabSz="91431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0" indent="-285723" algn="l" defTabSz="91431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93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9" indent="-228579" algn="l" defTabSz="91431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06" indent="-228579" algn="l" defTabSz="91431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63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20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77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34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4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8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55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3076" y="207964"/>
            <a:ext cx="90836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1" tIns="45716" rIns="91431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Введение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196976"/>
            <a:ext cx="891540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901586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15" r:id="rId1"/>
    <p:sldLayoutId id="2147485116" r:id="rId2"/>
    <p:sldLayoutId id="2147485117" r:id="rId3"/>
    <p:sldLayoutId id="2147485118" r:id="rId4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cs typeface="Arial" charset="0"/>
        </a:defRPr>
      </a:lvl5pPr>
      <a:lvl6pPr marL="457157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6pPr>
      <a:lvl7pPr marL="914314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7pPr>
      <a:lvl8pPr marL="1371471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8pPr>
      <a:lvl9pPr marL="1828627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867" indent="-342867" algn="l" rtl="0" eaLnBrk="0" fontAlgn="base" hangingPunct="0">
        <a:spcBef>
          <a:spcPct val="20000"/>
        </a:spcBef>
        <a:spcAft>
          <a:spcPct val="0"/>
        </a:spcAft>
        <a:buSzPct val="80000"/>
        <a:buFont typeface="Wingdings" pitchFamily="2" charset="2"/>
        <a:buChar char="q"/>
        <a:defRPr sz="2400">
          <a:solidFill>
            <a:schemeClr val="bg1"/>
          </a:solidFill>
          <a:latin typeface="Calibri" pitchFamily="34" charset="0"/>
          <a:ea typeface="+mn-ea"/>
          <a:cs typeface="+mn-cs"/>
        </a:defRPr>
      </a:lvl1pPr>
      <a:lvl2pPr marL="742880" indent="-285723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bg1"/>
          </a:solidFill>
          <a:latin typeface="Calibri" pitchFamily="34" charset="0"/>
          <a:cs typeface="+mn-cs"/>
        </a:defRPr>
      </a:lvl2pPr>
      <a:lvl3pPr marL="1142893" indent="-228579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bg1"/>
          </a:solidFill>
          <a:latin typeface="Calibri" pitchFamily="34" charset="0"/>
          <a:cs typeface="+mn-cs"/>
        </a:defRPr>
      </a:lvl3pPr>
      <a:lvl4pPr marL="1600049" indent="-228579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bg1"/>
          </a:solidFill>
          <a:latin typeface="Calibri" pitchFamily="34" charset="0"/>
          <a:cs typeface="+mn-cs"/>
        </a:defRPr>
      </a:lvl4pPr>
      <a:lvl5pPr marL="2057206" indent="-228579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bg1"/>
          </a:solidFill>
          <a:latin typeface="Calibri" pitchFamily="34" charset="0"/>
          <a:cs typeface="+mn-cs"/>
        </a:defRPr>
      </a:lvl5pPr>
      <a:lvl6pPr marL="2514363" indent="-228579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tx1"/>
          </a:solidFill>
          <a:latin typeface="+mn-lt"/>
          <a:cs typeface="+mn-cs"/>
        </a:defRPr>
      </a:lvl6pPr>
      <a:lvl7pPr marL="2971520" indent="-228579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tx1"/>
          </a:solidFill>
          <a:latin typeface="+mn-lt"/>
          <a:cs typeface="+mn-cs"/>
        </a:defRPr>
      </a:lvl7pPr>
      <a:lvl8pPr marL="3428677" indent="-228579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tx1"/>
          </a:solidFill>
          <a:latin typeface="+mn-lt"/>
          <a:cs typeface="+mn-cs"/>
        </a:defRPr>
      </a:lvl8pPr>
      <a:lvl9pPr marL="3885834" indent="-228579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4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8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55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3076" y="207964"/>
            <a:ext cx="90836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1" tIns="45716" rIns="91431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Введение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196976"/>
            <a:ext cx="891540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910751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30" r:id="rId1"/>
    <p:sldLayoutId id="2147485131" r:id="rId2"/>
    <p:sldLayoutId id="2147485132" r:id="rId3"/>
    <p:sldLayoutId id="2147485133" r:id="rId4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cs typeface="Arial" charset="0"/>
        </a:defRPr>
      </a:lvl5pPr>
      <a:lvl6pPr marL="457157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6pPr>
      <a:lvl7pPr marL="914314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7pPr>
      <a:lvl8pPr marL="1371471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8pPr>
      <a:lvl9pPr marL="1828627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867" indent="-342867" algn="l" rtl="0" eaLnBrk="0" fontAlgn="base" hangingPunct="0">
        <a:spcBef>
          <a:spcPct val="20000"/>
        </a:spcBef>
        <a:spcAft>
          <a:spcPct val="0"/>
        </a:spcAft>
        <a:buSzPct val="80000"/>
        <a:buFont typeface="Wingdings" pitchFamily="2" charset="2"/>
        <a:buChar char="q"/>
        <a:defRPr sz="2400">
          <a:solidFill>
            <a:schemeClr val="bg1"/>
          </a:solidFill>
          <a:latin typeface="Calibri" pitchFamily="34" charset="0"/>
          <a:ea typeface="+mn-ea"/>
          <a:cs typeface="+mn-cs"/>
        </a:defRPr>
      </a:lvl1pPr>
      <a:lvl2pPr marL="742880" indent="-285723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bg1"/>
          </a:solidFill>
          <a:latin typeface="Calibri" pitchFamily="34" charset="0"/>
          <a:cs typeface="+mn-cs"/>
        </a:defRPr>
      </a:lvl2pPr>
      <a:lvl3pPr marL="1142893" indent="-228579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bg1"/>
          </a:solidFill>
          <a:latin typeface="Calibri" pitchFamily="34" charset="0"/>
          <a:cs typeface="+mn-cs"/>
        </a:defRPr>
      </a:lvl3pPr>
      <a:lvl4pPr marL="1600049" indent="-228579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bg1"/>
          </a:solidFill>
          <a:latin typeface="Calibri" pitchFamily="34" charset="0"/>
          <a:cs typeface="+mn-cs"/>
        </a:defRPr>
      </a:lvl4pPr>
      <a:lvl5pPr marL="2057206" indent="-228579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bg1"/>
          </a:solidFill>
          <a:latin typeface="Calibri" pitchFamily="34" charset="0"/>
          <a:cs typeface="+mn-cs"/>
        </a:defRPr>
      </a:lvl5pPr>
      <a:lvl6pPr marL="2514363" indent="-228579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tx1"/>
          </a:solidFill>
          <a:latin typeface="+mn-lt"/>
          <a:cs typeface="+mn-cs"/>
        </a:defRPr>
      </a:lvl6pPr>
      <a:lvl7pPr marL="2971520" indent="-228579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tx1"/>
          </a:solidFill>
          <a:latin typeface="+mn-lt"/>
          <a:cs typeface="+mn-cs"/>
        </a:defRPr>
      </a:lvl7pPr>
      <a:lvl8pPr marL="3428677" indent="-228579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tx1"/>
          </a:solidFill>
          <a:latin typeface="+mn-lt"/>
          <a:cs typeface="+mn-cs"/>
        </a:defRPr>
      </a:lvl8pPr>
      <a:lvl9pPr marL="3885834" indent="-228579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4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8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55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31" tIns="45716" rIns="91431" bIns="45716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4"/>
            <a:ext cx="8915400" cy="4525963"/>
          </a:xfrm>
          <a:prstGeom prst="rect">
            <a:avLst/>
          </a:prstGeom>
        </p:spPr>
        <p:txBody>
          <a:bodyPr vert="horz" lIns="91431" tIns="45716" rIns="91431" bIns="45716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92"/>
            <a:ext cx="23114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127D9B28-3904-45F2-A2F3-1ED166ED8C9C}" type="datetimeFigureOut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12.02.2021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92"/>
            <a:ext cx="31369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92"/>
            <a:ext cx="23114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22B280C-B1E0-484C-89D0-CBE9E707856F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07995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42" r:id="rId1"/>
    <p:sldLayoutId id="2147485143" r:id="rId2"/>
    <p:sldLayoutId id="2147485144" r:id="rId3"/>
    <p:sldLayoutId id="2147485145" r:id="rId4"/>
    <p:sldLayoutId id="2147485146" r:id="rId5"/>
    <p:sldLayoutId id="2147485147" r:id="rId6"/>
    <p:sldLayoutId id="2147485148" r:id="rId7"/>
    <p:sldLayoutId id="2147485149" r:id="rId8"/>
    <p:sldLayoutId id="2147485150" r:id="rId9"/>
    <p:sldLayoutId id="2147485151" r:id="rId10"/>
    <p:sldLayoutId id="2147485152" r:id="rId11"/>
  </p:sldLayoutIdLst>
  <p:txStyles>
    <p:titleStyle>
      <a:lvl1pPr algn="ctr" defTabSz="914314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7" indent="-342867" algn="l" defTabSz="91431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0" indent="-285723" algn="l" defTabSz="91431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93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9" indent="-228579" algn="l" defTabSz="91431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06" indent="-228579" algn="l" defTabSz="91431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63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20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77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34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4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8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55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1" tIns="45716" rIns="91431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95300" y="1600204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64"/>
            <a:ext cx="23114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315D23B-BC89-44E3-B125-74A695DD0FEA}" type="datetimeFigureOut">
              <a:rPr lang="ru-RU" b="1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12.02.2021</a:t>
            </a:fld>
            <a:endParaRPr lang="ru-RU" b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64"/>
            <a:ext cx="31369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 b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64"/>
            <a:ext cx="2311400" cy="365125"/>
          </a:xfrm>
          <a:prstGeom prst="rect">
            <a:avLst/>
          </a:prstGeom>
        </p:spPr>
        <p:txBody>
          <a:bodyPr vert="horz" wrap="square" lIns="91431" tIns="45716" rIns="91431" bIns="45716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8A5CE09-C280-4836-9290-62611CC63894}" type="slidenum">
              <a:rPr lang="ru-RU" altLang="ru-RU" b="1"/>
              <a:pPr>
                <a:defRPr/>
              </a:pPr>
              <a:t>‹#›</a:t>
            </a:fld>
            <a:endParaRPr lang="ru-RU" altLang="ru-RU" b="1"/>
          </a:p>
        </p:txBody>
      </p:sp>
    </p:spTree>
    <p:extLst>
      <p:ext uri="{BB962C8B-B14F-4D97-AF65-F5344CB8AC3E}">
        <p14:creationId xmlns:p14="http://schemas.microsoft.com/office/powerpoint/2010/main" val="1674493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65" r:id="rId1"/>
    <p:sldLayoutId id="2147485166" r:id="rId2"/>
    <p:sldLayoutId id="2147485167" r:id="rId3"/>
    <p:sldLayoutId id="2147485168" r:id="rId4"/>
    <p:sldLayoutId id="2147485169" r:id="rId5"/>
    <p:sldLayoutId id="2147485170" r:id="rId6"/>
    <p:sldLayoutId id="2147485171" r:id="rId7"/>
    <p:sldLayoutId id="2147485172" r:id="rId8"/>
    <p:sldLayoutId id="2147485173" r:id="rId9"/>
    <p:sldLayoutId id="2147485174" r:id="rId10"/>
    <p:sldLayoutId id="2147485175" r:id="rId11"/>
    <p:sldLayoutId id="214748517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57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1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71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27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67" indent="-34286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0" indent="-28572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93" indent="-228579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9" indent="-228579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06" indent="-228579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63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20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77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34" indent="-228579" algn="l" defTabSz="91431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4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8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55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3076" y="207964"/>
            <a:ext cx="90836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1" tIns="45716" rIns="91431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Введение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196976"/>
            <a:ext cx="891540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267918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78" r:id="rId1"/>
    <p:sldLayoutId id="2147485179" r:id="rId2"/>
    <p:sldLayoutId id="2147485180" r:id="rId3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Calibri" pitchFamily="34" charset="0"/>
          <a:cs typeface="Arial" charset="0"/>
        </a:defRPr>
      </a:lvl5pPr>
      <a:lvl6pPr marL="457157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6pPr>
      <a:lvl7pPr marL="914314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7pPr>
      <a:lvl8pPr marL="1371471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8pPr>
      <a:lvl9pPr marL="1828627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867" indent="-342867" algn="l" rtl="0" eaLnBrk="0" fontAlgn="base" hangingPunct="0">
        <a:spcBef>
          <a:spcPct val="20000"/>
        </a:spcBef>
        <a:spcAft>
          <a:spcPct val="0"/>
        </a:spcAft>
        <a:buSzPct val="80000"/>
        <a:buFont typeface="Wingdings" pitchFamily="2" charset="2"/>
        <a:buChar char="q"/>
        <a:defRPr sz="2400">
          <a:solidFill>
            <a:schemeClr val="bg1"/>
          </a:solidFill>
          <a:latin typeface="Calibri" pitchFamily="34" charset="0"/>
          <a:ea typeface="+mn-ea"/>
          <a:cs typeface="+mn-cs"/>
        </a:defRPr>
      </a:lvl1pPr>
      <a:lvl2pPr marL="742880" indent="-285723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bg1"/>
          </a:solidFill>
          <a:latin typeface="Calibri" pitchFamily="34" charset="0"/>
          <a:cs typeface="+mn-cs"/>
        </a:defRPr>
      </a:lvl2pPr>
      <a:lvl3pPr marL="1142893" indent="-228579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bg1"/>
          </a:solidFill>
          <a:latin typeface="Calibri" pitchFamily="34" charset="0"/>
          <a:cs typeface="+mn-cs"/>
        </a:defRPr>
      </a:lvl3pPr>
      <a:lvl4pPr marL="1600049" indent="-228579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bg1"/>
          </a:solidFill>
          <a:latin typeface="Calibri" pitchFamily="34" charset="0"/>
          <a:cs typeface="+mn-cs"/>
        </a:defRPr>
      </a:lvl4pPr>
      <a:lvl5pPr marL="2057206" indent="-228579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bg1"/>
          </a:solidFill>
          <a:latin typeface="Calibri" pitchFamily="34" charset="0"/>
          <a:cs typeface="+mn-cs"/>
        </a:defRPr>
      </a:lvl5pPr>
      <a:lvl6pPr marL="2514363" indent="-228579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tx1"/>
          </a:solidFill>
          <a:latin typeface="+mn-lt"/>
          <a:cs typeface="+mn-cs"/>
        </a:defRPr>
      </a:lvl6pPr>
      <a:lvl7pPr marL="2971520" indent="-228579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tx1"/>
          </a:solidFill>
          <a:latin typeface="+mn-lt"/>
          <a:cs typeface="+mn-cs"/>
        </a:defRPr>
      </a:lvl7pPr>
      <a:lvl8pPr marL="3428677" indent="-228579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tx1"/>
          </a:solidFill>
          <a:latin typeface="+mn-lt"/>
          <a:cs typeface="+mn-cs"/>
        </a:defRPr>
      </a:lvl8pPr>
      <a:lvl9pPr marL="3885834" indent="-228579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7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4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41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8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55" algn="l" defTabSz="914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jpe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jpeg"/><Relationship Id="rId15" Type="http://schemas.openxmlformats.org/officeDocument/2006/relationships/image" Target="../media/image21.jpe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eosci-model-dev.net/9/1937/2016/gmd-9-1937-2016.html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p500.org/lists/top500/2020/06/" TargetMode="Externa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10034464" cy="714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3717039"/>
            <a:ext cx="9906000" cy="2246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6" rIns="91431" bIns="45716">
            <a:spAutoFit/>
          </a:bodyPr>
          <a:lstStyle/>
          <a:p>
            <a:pPr lvl="0">
              <a:defRPr/>
            </a:pPr>
            <a:r>
              <a:rPr lang="ru-RU" sz="2000" b="1" baseline="30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    </a:t>
            </a:r>
          </a:p>
          <a:p>
            <a:pPr lvl="0">
              <a:defRPr/>
            </a:pPr>
            <a:endParaRPr lang="ru-RU" sz="2000" b="1" baseline="30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ru-RU" sz="2000" b="1" baseline="30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sz="2000" b="1" baseline="30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ru-RU" sz="2000" b="1" baseline="30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Институт вычислительной математики им. Г.И. Марчука РАН,</a:t>
            </a:r>
          </a:p>
          <a:p>
            <a:pPr lvl="0">
              <a:defRPr/>
            </a:pP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2000" b="1" baseline="30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Московский государственный университет имени М.В. Ломоносова,</a:t>
            </a:r>
          </a:p>
          <a:p>
            <a:pPr lvl="0">
              <a:defRPr/>
            </a:pPr>
            <a:r>
              <a:rPr lang="ru-RU" sz="2000" b="1" baseline="30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3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Московский центр фундаментальной и прикладной математики,</a:t>
            </a:r>
            <a:endParaRPr lang="ru-RU" sz="2000" b="1" baseline="30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2000" b="1" baseline="30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Институт прикладной геофизики им. акад. Е.К. Федорова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E-mail: lykossov@yandex.ru</a:t>
            </a:r>
          </a:p>
        </p:txBody>
      </p:sp>
      <p:sp>
        <p:nvSpPr>
          <p:cNvPr id="7" name="Прямоугольник 4"/>
          <p:cNvSpPr>
            <a:spLocks noChangeArrowheads="1"/>
          </p:cNvSpPr>
          <p:nvPr/>
        </p:nvSpPr>
        <p:spPr bwMode="auto">
          <a:xfrm>
            <a:off x="0" y="-33465"/>
            <a:ext cx="9906000" cy="2677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6" rIns="91431" bIns="45716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000" dirty="0" smtClean="0">
                <a:solidFill>
                  <a:srgbClr val="000000"/>
                </a:solidFill>
                <a:latin typeface="Times New Roman"/>
              </a:rPr>
              <a:t>            </a:t>
            </a:r>
            <a:r>
              <a:rPr lang="ru-RU" sz="2400" b="1" dirty="0" smtClean="0">
                <a:solidFill>
                  <a:srgbClr val="000000"/>
                </a:solidFill>
                <a:latin typeface="Times New Roman"/>
              </a:rPr>
              <a:t>Высокопроизводительные </a:t>
            </a:r>
            <a:r>
              <a:rPr lang="ru-RU" sz="2400" b="1" dirty="0">
                <a:solidFill>
                  <a:srgbClr val="000000"/>
                </a:solidFill>
                <a:latin typeface="Times New Roman"/>
              </a:rPr>
              <a:t>вычисления, предсказательное </a:t>
            </a:r>
            <a:endParaRPr lang="en-US" sz="2400" b="1" dirty="0" smtClean="0">
              <a:solidFill>
                <a:srgbClr val="000000"/>
              </a:solidFill>
              <a:latin typeface="Times New Roman"/>
            </a:endParaRPr>
          </a:p>
          <a:p>
            <a:r>
              <a:rPr lang="en-US" sz="2400" b="1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US" sz="2400" b="1" dirty="0" smtClean="0">
                <a:solidFill>
                  <a:srgbClr val="000000"/>
                </a:solidFill>
                <a:latin typeface="Times New Roman"/>
              </a:rPr>
              <a:t>         </a:t>
            </a:r>
            <a:r>
              <a:rPr lang="ru-RU" sz="2400" b="1" dirty="0" smtClean="0">
                <a:solidFill>
                  <a:srgbClr val="000000"/>
                </a:solidFill>
                <a:latin typeface="Times New Roman"/>
              </a:rPr>
              <a:t>  </a:t>
            </a:r>
            <a:r>
              <a:rPr lang="en-US" sz="2400" b="1" dirty="0" smtClean="0">
                <a:solidFill>
                  <a:srgbClr val="000000"/>
                </a:solidFill>
                <a:latin typeface="Times New Roman"/>
              </a:rPr>
              <a:t>         </a:t>
            </a:r>
            <a:r>
              <a:rPr lang="ru-RU" sz="2400" b="1" dirty="0" smtClean="0">
                <a:solidFill>
                  <a:srgbClr val="000000"/>
                </a:solidFill>
                <a:latin typeface="Times New Roman"/>
              </a:rPr>
              <a:t>моделирование </a:t>
            </a:r>
            <a:r>
              <a:rPr lang="ru-RU" sz="2400" b="1" dirty="0">
                <a:solidFill>
                  <a:srgbClr val="000000"/>
                </a:solidFill>
                <a:latin typeface="Times New Roman"/>
              </a:rPr>
              <a:t>и современные </a:t>
            </a:r>
            <a:r>
              <a:rPr lang="ru-RU" sz="2400" b="1" dirty="0" smtClean="0">
                <a:solidFill>
                  <a:srgbClr val="000000"/>
                </a:solidFill>
                <a:latin typeface="Times New Roman"/>
              </a:rPr>
              <a:t>технологии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         (Заседание </a:t>
            </a:r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Президиума </a:t>
            </a: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РАН, 16 </a:t>
            </a:r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февраля 2021 г., г. Москва</a:t>
            </a: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alt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alt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ru-RU" altLang="ru-RU" sz="36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Суперкомпьютерное  климатическое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36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6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               моделирование </a:t>
            </a:r>
            <a:r>
              <a:rPr lang="ru-RU" altLang="ru-RU" sz="36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altLang="ru-RU" sz="36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России </a:t>
            </a:r>
            <a:endParaRPr lang="ru-RU" b="1" spc="50" dirty="0">
              <a:ln w="11430"/>
              <a:solidFill>
                <a:srgbClr val="CC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92560" y="3013515"/>
            <a:ext cx="8280920" cy="83098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endParaRPr lang="en-US" sz="2400" b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Е.М</a:t>
            </a:r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 Володин</a:t>
            </a:r>
            <a:r>
              <a:rPr lang="ru-RU" sz="2400" b="1" baseline="3000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1,2,3</a:t>
            </a:r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В.П. Дымников</a:t>
            </a:r>
            <a:r>
              <a:rPr lang="ru-RU" sz="2400" b="1" baseline="3000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1,3,4</a:t>
            </a:r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u="sng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en-US" sz="2400" b="1" u="sng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b="1" u="sng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en-US" sz="2400" b="1" u="sng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u="sng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Лыкосов</a:t>
            </a:r>
            <a:r>
              <a:rPr lang="ru-RU" sz="2400" b="1" baseline="3000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1,2,3</a:t>
            </a:r>
            <a:r>
              <a:rPr lang="ru-RU" sz="2400" b="1" u="sng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17568" y="332656"/>
            <a:ext cx="3409818" cy="1728192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ru-RU" sz="1800" dirty="0" smtClean="0">
                <a:latin typeface="Times New Roman" pitchFamily="18" charset="0"/>
                <a:ea typeface="+mn-ea"/>
                <a:cs typeface="Times New Roman" pitchFamily="18" charset="0"/>
              </a:rPr>
              <a:t>Слово </a:t>
            </a:r>
            <a:r>
              <a:rPr lang="ru-RU" sz="1800" dirty="0">
                <a:latin typeface="Times New Roman" pitchFamily="18" charset="0"/>
                <a:ea typeface="+mn-ea"/>
                <a:cs typeface="Times New Roman" pitchFamily="18" charset="0"/>
              </a:rPr>
              <a:t>о явлениях воздушных, </a:t>
            </a:r>
            <a:br>
              <a:rPr lang="ru-RU" sz="1800" dirty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ea typeface="+mn-ea"/>
                <a:cs typeface="Times New Roman" pitchFamily="18" charset="0"/>
              </a:rPr>
              <a:t>от электрической силы </a:t>
            </a:r>
            <a:r>
              <a:rPr lang="ru-RU" sz="1800" dirty="0" smtClean="0">
                <a:latin typeface="Times New Roman" pitchFamily="18" charset="0"/>
                <a:ea typeface="+mn-ea"/>
                <a:cs typeface="Times New Roman" pitchFamily="18" charset="0"/>
              </a:rPr>
              <a:t>происходящих // </a:t>
            </a:r>
            <a:r>
              <a:rPr lang="ru-RU" sz="1800" dirty="0">
                <a:latin typeface="Times New Roman" pitchFamily="18" charset="0"/>
                <a:ea typeface="+mn-ea"/>
                <a:cs typeface="Times New Roman" pitchFamily="18" charset="0"/>
              </a:rPr>
              <a:t>Избранные философские произведения. </a:t>
            </a:r>
            <a:br>
              <a:rPr lang="ru-RU" sz="1800" dirty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ea typeface="+mn-ea"/>
                <a:cs typeface="Times New Roman" pitchFamily="18" charset="0"/>
              </a:rPr>
              <a:t>М.: </a:t>
            </a:r>
            <a:r>
              <a:rPr lang="ru-RU" sz="1800" dirty="0" err="1">
                <a:latin typeface="Times New Roman" pitchFamily="18" charset="0"/>
                <a:ea typeface="+mn-ea"/>
                <a:cs typeface="Times New Roman" pitchFamily="18" charset="0"/>
              </a:rPr>
              <a:t>Госполитиздат</a:t>
            </a:r>
            <a:r>
              <a:rPr lang="ru-RU" sz="1800" dirty="0">
                <a:latin typeface="Times New Roman" pitchFamily="18" charset="0"/>
                <a:ea typeface="+mn-ea"/>
                <a:cs typeface="Times New Roman" pitchFamily="18" charset="0"/>
              </a:rPr>
              <a:t>, 1950, с</a:t>
            </a:r>
            <a:r>
              <a:rPr lang="ru-RU" sz="1800" dirty="0" smtClean="0">
                <a:latin typeface="Times New Roman" pitchFamily="18" charset="0"/>
                <a:ea typeface="+mn-ea"/>
                <a:cs typeface="Times New Roman" pitchFamily="18" charset="0"/>
              </a:rPr>
              <a:t>. 216-233</a:t>
            </a:r>
            <a:r>
              <a:rPr lang="ru-RU" sz="1800" dirty="0"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3872973" y="273053"/>
            <a:ext cx="5832555" cy="5853113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endParaRPr lang="en-US" sz="2400" b="1" dirty="0" smtClean="0">
              <a:solidFill>
                <a:srgbClr val="7030A0"/>
              </a:solidFill>
              <a:latin typeface="Comic Sans MS"/>
            </a:endParaRPr>
          </a:p>
          <a:p>
            <a:pPr marL="0" indent="0" algn="just">
              <a:buNone/>
            </a:pPr>
            <a:r>
              <a:rPr lang="ru-RU" sz="2900" b="1" dirty="0" smtClean="0">
                <a:solidFill>
                  <a:srgbClr val="7030A0"/>
                </a:solidFill>
                <a:latin typeface="Comic Sans MS"/>
              </a:rPr>
              <a:t>Что </a:t>
            </a:r>
            <a:r>
              <a:rPr lang="ru-RU" sz="2900" b="1" dirty="0">
                <a:solidFill>
                  <a:srgbClr val="7030A0"/>
                </a:solidFill>
                <a:latin typeface="Comic Sans MS"/>
              </a:rPr>
              <a:t>больше от всевышнего божества смертному дано и позволено быть может, как чтобы </a:t>
            </a:r>
            <a:r>
              <a:rPr lang="ru-RU" sz="2900" b="1" dirty="0">
                <a:solidFill>
                  <a:srgbClr val="FF0000"/>
                </a:solidFill>
                <a:latin typeface="Comic Sans MS"/>
              </a:rPr>
              <a:t>он перемены погод мог предвидеть? </a:t>
            </a:r>
            <a:r>
              <a:rPr lang="ru-RU" sz="2900" b="1" dirty="0" smtClean="0">
                <a:solidFill>
                  <a:srgbClr val="FF0000"/>
                </a:solidFill>
                <a:latin typeface="Comic Sans MS"/>
              </a:rPr>
              <a:t>Что </a:t>
            </a:r>
            <a:r>
              <a:rPr lang="ru-RU" sz="2900" b="1" dirty="0">
                <a:solidFill>
                  <a:srgbClr val="FF0000"/>
                </a:solidFill>
                <a:latin typeface="Comic Sans MS"/>
              </a:rPr>
              <a:t>подлинно </a:t>
            </a:r>
            <a:r>
              <a:rPr lang="ru-RU" sz="2900" b="1" dirty="0" err="1" smtClean="0">
                <a:solidFill>
                  <a:srgbClr val="FF0000"/>
                </a:solidFill>
                <a:latin typeface="Comic Sans MS"/>
              </a:rPr>
              <a:t>претрудно</a:t>
            </a:r>
            <a:r>
              <a:rPr lang="ru-RU" sz="2900" b="1" dirty="0" smtClean="0">
                <a:solidFill>
                  <a:srgbClr val="FF0000"/>
                </a:solidFill>
                <a:latin typeface="Comic Sans MS"/>
              </a:rPr>
              <a:t> и </a:t>
            </a:r>
            <a:r>
              <a:rPr lang="ru-RU" sz="2900" b="1" dirty="0">
                <a:solidFill>
                  <a:srgbClr val="FF0000"/>
                </a:solidFill>
                <a:latin typeface="Comic Sans MS"/>
              </a:rPr>
              <a:t>едва постижимо быть </a:t>
            </a:r>
            <a:r>
              <a:rPr lang="ru-RU" sz="2900" b="1" dirty="0" smtClean="0">
                <a:solidFill>
                  <a:srgbClr val="FF0000"/>
                </a:solidFill>
                <a:latin typeface="Comic Sans MS"/>
              </a:rPr>
              <a:t>кажется</a:t>
            </a:r>
            <a:r>
              <a:rPr lang="ru-RU" sz="2900" b="1" dirty="0" smtClean="0">
                <a:solidFill>
                  <a:srgbClr val="FF0000"/>
                </a:solidFill>
                <a:latin typeface="Arial"/>
              </a:rPr>
              <a:t>.</a:t>
            </a:r>
            <a:endParaRPr lang="en-US" sz="2900" b="1" dirty="0" smtClean="0">
              <a:solidFill>
                <a:srgbClr val="FF0000"/>
              </a:solidFill>
              <a:latin typeface="Arial"/>
            </a:endParaRPr>
          </a:p>
          <a:p>
            <a:pPr marL="0" indent="0" algn="just">
              <a:buNone/>
            </a:pPr>
            <a:endParaRPr lang="ru-RU" sz="2900" b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marL="0" indent="0" algn="just">
              <a:buNone/>
            </a:pPr>
            <a:r>
              <a:rPr lang="ru-RU" sz="2900" b="1" dirty="0" smtClean="0">
                <a:solidFill>
                  <a:srgbClr val="7030A0"/>
                </a:solidFill>
                <a:latin typeface="Comic Sans MS" pitchFamily="66" charset="0"/>
              </a:rPr>
              <a:t>… знание воздушного круга еще великою </a:t>
            </a:r>
            <a:r>
              <a:rPr lang="ru-RU" sz="2900" b="1" dirty="0" err="1" smtClean="0">
                <a:solidFill>
                  <a:srgbClr val="7030A0"/>
                </a:solidFill>
                <a:latin typeface="Comic Sans MS" pitchFamily="66" charset="0"/>
              </a:rPr>
              <a:t>тьмою</a:t>
            </a:r>
            <a:r>
              <a:rPr lang="ru-RU" sz="2900" b="1" dirty="0" smtClean="0">
                <a:solidFill>
                  <a:srgbClr val="7030A0"/>
                </a:solidFill>
                <a:latin typeface="Comic Sans MS" pitchFamily="66" charset="0"/>
              </a:rPr>
              <a:t> покрыто, которое, ежели бы на равном степени совершенства возвышено было, на котором прочие видим; </a:t>
            </a:r>
            <a:r>
              <a:rPr lang="ru-RU" sz="2900" b="1" dirty="0" smtClean="0">
                <a:solidFill>
                  <a:srgbClr val="FF0000"/>
                </a:solidFill>
                <a:latin typeface="Comic Sans MS" pitchFamily="66" charset="0"/>
              </a:rPr>
              <a:t>коль бы великое приобретение тогда обществу человеческому воспоследовало</a:t>
            </a:r>
            <a:r>
              <a:rPr lang="ru-RU" sz="2900" b="1" dirty="0" smtClean="0">
                <a:solidFill>
                  <a:srgbClr val="7030A0"/>
                </a:solidFill>
                <a:latin typeface="Comic Sans MS" pitchFamily="66" charset="0"/>
              </a:rPr>
              <a:t>, всяк легко рассудит.</a:t>
            </a:r>
            <a:endParaRPr lang="ru-RU" sz="2900" b="1" dirty="0">
              <a:solidFill>
                <a:srgbClr val="7030A0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en-US" sz="2900" b="1" dirty="0" smtClean="0">
                <a:solidFill>
                  <a:srgbClr val="FF0000"/>
                </a:solidFill>
                <a:latin typeface="Arial"/>
              </a:rPr>
              <a:t>                          </a:t>
            </a:r>
            <a:endParaRPr lang="ru-RU" sz="2900" b="1" dirty="0" smtClean="0">
              <a:solidFill>
                <a:srgbClr val="FF0000"/>
              </a:solidFill>
              <a:latin typeface="Arial"/>
            </a:endParaRPr>
          </a:p>
          <a:p>
            <a:pPr marL="0" indent="0">
              <a:buNone/>
            </a:pPr>
            <a:r>
              <a:rPr lang="ru-RU" sz="2900" b="1" dirty="0">
                <a:solidFill>
                  <a:srgbClr val="FF0000"/>
                </a:solidFill>
                <a:latin typeface="Arial"/>
              </a:rPr>
              <a:t> </a:t>
            </a:r>
            <a:r>
              <a:rPr lang="ru-RU" sz="2900" b="1" dirty="0" smtClean="0">
                <a:solidFill>
                  <a:srgbClr val="FF0000"/>
                </a:solidFill>
                <a:latin typeface="Arial"/>
              </a:rPr>
              <a:t>     </a:t>
            </a:r>
            <a:r>
              <a:rPr lang="en-US" sz="2900" b="1" dirty="0" smtClean="0">
                <a:solidFill>
                  <a:srgbClr val="FF0000"/>
                </a:solidFill>
                <a:latin typeface="Arial"/>
              </a:rPr>
              <a:t>     </a:t>
            </a:r>
            <a:r>
              <a:rPr lang="ru-RU" sz="2900" b="1" dirty="0" smtClean="0">
                <a:solidFill>
                  <a:srgbClr val="FF0000"/>
                </a:solidFill>
                <a:latin typeface="Arial"/>
              </a:rPr>
              <a:t> </a:t>
            </a:r>
            <a:r>
              <a:rPr lang="en-US" sz="2900" b="1" dirty="0" smtClean="0">
                <a:solidFill>
                  <a:srgbClr val="FF0000"/>
                </a:solidFill>
                <a:latin typeface="Arial"/>
              </a:rPr>
              <a:t>  </a:t>
            </a:r>
            <a:r>
              <a:rPr lang="ru-RU" sz="2900" b="1" dirty="0" smtClean="0">
                <a:solidFill>
                  <a:srgbClr val="FF0000"/>
                </a:solidFill>
                <a:latin typeface="Arial"/>
              </a:rPr>
              <a:t> </a:t>
            </a:r>
            <a:r>
              <a:rPr lang="ru-RU" sz="2900" b="1" dirty="0" smtClean="0">
                <a:solidFill>
                  <a:srgbClr val="7030A0"/>
                </a:solidFill>
                <a:latin typeface="Comic Sans MS" pitchFamily="66" charset="0"/>
              </a:rPr>
              <a:t>М.В</a:t>
            </a:r>
            <a:r>
              <a:rPr lang="ru-RU" sz="2900" b="1" dirty="0">
                <a:solidFill>
                  <a:srgbClr val="7030A0"/>
                </a:solidFill>
                <a:latin typeface="Comic Sans MS" pitchFamily="66" charset="0"/>
              </a:rPr>
              <a:t>. </a:t>
            </a:r>
            <a:r>
              <a:rPr lang="ru-RU" sz="2900" b="1" dirty="0" smtClean="0">
                <a:solidFill>
                  <a:srgbClr val="7030A0"/>
                </a:solidFill>
                <a:latin typeface="Comic Sans MS" pitchFamily="66" charset="0"/>
              </a:rPr>
              <a:t>Ломоносов </a:t>
            </a:r>
            <a:r>
              <a:rPr lang="ru-RU" sz="2900" b="1" dirty="0">
                <a:solidFill>
                  <a:srgbClr val="7030A0"/>
                </a:solidFill>
                <a:latin typeface="Comic Sans MS" pitchFamily="66" charset="0"/>
              </a:rPr>
              <a:t>(</a:t>
            </a:r>
            <a:r>
              <a:rPr lang="ru-RU" sz="2900" b="1" dirty="0" smtClean="0">
                <a:solidFill>
                  <a:srgbClr val="7030A0"/>
                </a:solidFill>
                <a:latin typeface="Comic Sans MS" pitchFamily="66" charset="0"/>
              </a:rPr>
              <a:t>1753 г</a:t>
            </a:r>
            <a:r>
              <a:rPr lang="ru-RU" sz="2900" b="1" dirty="0">
                <a:solidFill>
                  <a:srgbClr val="7030A0"/>
                </a:solidFill>
                <a:latin typeface="Comic Sans MS" pitchFamily="66" charset="0"/>
              </a:rPr>
              <a:t>.)</a:t>
            </a:r>
            <a:r>
              <a:rPr lang="ru-RU" sz="2900" dirty="0" smtClean="0">
                <a:solidFill>
                  <a:srgbClr val="7030A0"/>
                </a:solidFill>
                <a:latin typeface="Comic Sans MS" pitchFamily="66" charset="0"/>
              </a:rPr>
              <a:t>. </a:t>
            </a:r>
            <a:endParaRPr lang="ru-RU" sz="2900" dirty="0">
              <a:solidFill>
                <a:srgbClr val="7030A0"/>
              </a:solidFill>
              <a:latin typeface="Comic Sans MS" pitchFamily="66" charset="0"/>
            </a:endParaRPr>
          </a:p>
          <a:p>
            <a:endParaRPr lang="en-US" sz="2800" dirty="0" smtClean="0">
              <a:solidFill>
                <a:srgbClr val="0000FF"/>
              </a:solidFill>
              <a:latin typeface="Arial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488504" y="2276873"/>
            <a:ext cx="3259006" cy="424847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88" y="2348880"/>
            <a:ext cx="3382898" cy="4068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29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81090" y="188915"/>
            <a:ext cx="8721725" cy="561975"/>
          </a:xfrm>
        </p:spPr>
        <p:txBody>
          <a:bodyPr/>
          <a:lstStyle/>
          <a:p>
            <a:pPr algn="ctr" eaLnBrk="1" hangingPunct="1"/>
            <a:r>
              <a:rPr lang="ru-RU" altLang="ru-RU" sz="2400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Цель и основные задачи</a:t>
            </a:r>
            <a:br>
              <a:rPr lang="ru-RU" altLang="ru-RU" sz="2400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математического моделирования климата</a:t>
            </a: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2400" dirty="0">
              <a:solidFill>
                <a:srgbClr val="00009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idx="4294967295"/>
          </p:nvPr>
        </p:nvSpPr>
        <p:spPr>
          <a:xfrm>
            <a:off x="488504" y="980728"/>
            <a:ext cx="8915400" cy="5112891"/>
          </a:xfrm>
        </p:spPr>
        <p:txBody>
          <a:bodyPr/>
          <a:lstStyle/>
          <a:p>
            <a:pPr marL="0" lvl="0" indent="0" algn="just"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климатической доктрине России констатируется, что «глобальное изменение климата создает для РФ … ситуацию, которая предполагает необходимость заблаговременного формирования всеобъемлющего и взвешенного подхода государства к проблемам климата и смежным вопросам на основе комплексного научного анализа экологических, экономических и социальных факторов». </a:t>
            </a:r>
            <a:endParaRPr lang="ru-RU" altLang="ru-RU" sz="2000" b="1" dirty="0">
              <a:solidFill>
                <a:srgbClr val="000000"/>
              </a:solidFill>
            </a:endParaRPr>
          </a:p>
          <a:p>
            <a:pPr marL="0" indent="0" algn="just">
              <a:buNone/>
              <a:defRPr/>
            </a:pPr>
            <a:r>
              <a:rPr lang="ru-RU" altLang="ru-RU" sz="2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Научно обоснованные прогнозы </a:t>
            </a:r>
            <a:r>
              <a:rPr lang="ru-RU" alt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изменений климата </a:t>
            </a:r>
            <a:r>
              <a:rPr lang="ru-RU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оценка их </a:t>
            </a:r>
            <a:r>
              <a:rPr lang="ru-RU" alt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последствий для социально-природной среды</a:t>
            </a:r>
            <a:r>
              <a:rPr lang="ru-RU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</a:p>
          <a:p>
            <a:pPr marL="0" indent="0" algn="just">
              <a:buNone/>
              <a:defRPr/>
            </a:pPr>
            <a:r>
              <a:rPr lang="ru-RU" alt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Проблема – междисциплинарная</a:t>
            </a:r>
            <a:r>
              <a:rPr lang="ru-RU" alt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язык междисциплинарного </a:t>
            </a:r>
            <a:r>
              <a:rPr lang="ru-RU" alt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общения – математика</a:t>
            </a:r>
            <a:r>
              <a:rPr lang="ru-RU" alt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  <a:defRPr/>
            </a:pPr>
            <a:r>
              <a:rPr lang="ru-RU" altLang="ru-RU" sz="2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alt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alt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оспроизведение </a:t>
            </a:r>
            <a:r>
              <a:rPr lang="ru-RU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современного климата (понимание физических механизмов его формирования</a:t>
            </a:r>
            <a:r>
              <a:rPr lang="ru-RU" alt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en-US" alt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alt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ценка </a:t>
            </a:r>
            <a:r>
              <a:rPr lang="ru-RU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возможных изменений климата под влиянием малых внешних воздействий (проблема чувствительности климатической системы</a:t>
            </a:r>
            <a:r>
              <a:rPr lang="ru-RU" alt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en-US" alt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</a:t>
            </a:r>
            <a:r>
              <a:rPr lang="ru-RU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изменений </a:t>
            </a:r>
            <a:r>
              <a:rPr lang="ru-RU" alt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климата.</a:t>
            </a:r>
            <a:endParaRPr lang="ru-RU" alt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  <a:defRPr/>
            </a:pP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  <a:defRPr/>
            </a:pPr>
            <a:endParaRPr lang="ru-RU" altLang="ru-RU" sz="2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en-US" altLang="ru-RU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67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ъект 5"/>
          <p:cNvSpPr>
            <a:spLocks noGrp="1"/>
          </p:cNvSpPr>
          <p:nvPr>
            <p:ph idx="1"/>
          </p:nvPr>
        </p:nvSpPr>
        <p:spPr>
          <a:xfrm>
            <a:off x="560512" y="548680"/>
            <a:ext cx="8915400" cy="5616624"/>
          </a:xfrm>
        </p:spPr>
        <p:txBody>
          <a:bodyPr/>
          <a:lstStyle/>
          <a:p>
            <a:pPr marL="0" indent="0" algn="just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Математически климат определяется как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статистический ансамбль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состояний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принимаемый климатической системой,  под которой обычно  понимаются взаимодействующие между собой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атмосфера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океан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 суша, криосфера и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биосфера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) за достаточно большой интервал времени. </a:t>
            </a:r>
          </a:p>
          <a:p>
            <a:pPr marL="0" indent="0" algn="just">
              <a:buNone/>
            </a:pPr>
            <a:endParaRPr lang="ru-RU" alt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настоящее время происходит переход от </a:t>
            </a:r>
            <a:r>
              <a:rPr lang="ru-RU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климатических </a:t>
            </a:r>
            <a:r>
              <a:rPr lang="ru-RU" alt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моделей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целью которых является воспроизведение и прогноз чисто термогидродинамических характеристик, 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моделям Земной системы</a:t>
            </a: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. Термин «Земная система» расширяет понятие «климатическая система» как за счет введения в рассмотрение дополнительных геосфер (литосфера, </a:t>
            </a:r>
            <a:r>
              <a:rPr lang="ru-RU" altLang="ru-RU" sz="2000" b="1" dirty="0" err="1">
                <a:latin typeface="Times New Roman" pitchFamily="18" charset="0"/>
                <a:cs typeface="Times New Roman" pitchFamily="18" charset="0"/>
              </a:rPr>
              <a:t>гелиосфера</a:t>
            </a: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 и др.), так и путем описания более широкого круга физических, химических, биологических и социальных взаимодействий. </a:t>
            </a:r>
            <a:endParaRPr lang="ru-RU" alt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 помощью таких моделей необходимо воспроизводить и прогнозировать многие другие  компоненты состояния Земной системы, в частности, концентрации малых газовых примесей, характеристики электрических и магнитных полей,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концентрации заряженных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частиц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и др.</a:t>
            </a:r>
            <a:endParaRPr lang="ru-RU" alt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alt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16641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Прямоугольник 4"/>
          <p:cNvSpPr>
            <a:spLocks noChangeArrowheads="1"/>
          </p:cNvSpPr>
          <p:nvPr/>
        </p:nvSpPr>
        <p:spPr bwMode="auto">
          <a:xfrm>
            <a:off x="0" y="404814"/>
            <a:ext cx="9848850" cy="618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/>
          <a:p>
            <a:pPr algn="just" eaLnBrk="1" hangingPunct="1"/>
            <a:r>
              <a:rPr lang="ru-RU" altLang="ru-RU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Необходима разработка </a:t>
            </a:r>
            <a:r>
              <a:rPr lang="ru-RU" alt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отечественны</a:t>
            </a:r>
            <a:r>
              <a:rPr lang="ru-RU" altLang="ru-RU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 моделей, которые могут быть использованы для получения </a:t>
            </a:r>
            <a:r>
              <a:rPr lang="ru-RU" alt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независимых оценок</a:t>
            </a:r>
            <a:r>
              <a:rPr lang="ru-RU" altLang="ru-RU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состояния Земной системы (на глобальных и региональных масштабах) при различных сценариях антропогенного воздействия на систему и для </a:t>
            </a:r>
            <a:r>
              <a:rPr lang="ru-RU" alt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оценки влияния долгосрочных изменений климата на отрасли народного хозяйства</a:t>
            </a:r>
            <a:r>
              <a:rPr lang="ru-RU" altLang="ru-RU" sz="2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ru-RU" sz="22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подверженные </a:t>
            </a:r>
            <a:r>
              <a:rPr lang="ru-RU" altLang="ru-RU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влиянию климатических факторов. Применение «бесшовного» подхода должно обеспечить использование модели Земной системы для целей как </a:t>
            </a:r>
            <a:r>
              <a:rPr lang="ru-RU" alt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краткосрочного</a:t>
            </a:r>
            <a:r>
              <a:rPr lang="ru-RU" altLang="ru-RU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(на несколько суток), так и </a:t>
            </a:r>
            <a:r>
              <a:rPr lang="ru-RU" alt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долгосрочного (климатического) прогноза</a:t>
            </a:r>
            <a:r>
              <a:rPr lang="ru-RU" altLang="ru-RU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с разной пространственной детализацией (учет региональных особенностей). </a:t>
            </a:r>
          </a:p>
          <a:p>
            <a:pPr algn="just" eaLnBrk="1" hangingPunct="1"/>
            <a:endParaRPr lang="ru-RU" altLang="ru-RU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altLang="ru-RU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Актуальным представляется объединение на основе такой модели также технологий прогноза погоды в классическом смысле и прогноза </a:t>
            </a:r>
            <a:r>
              <a:rPr lang="ru-RU" alt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«космической» погоды</a:t>
            </a:r>
            <a:r>
              <a:rPr lang="ru-RU" altLang="ru-RU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что потребует развития существующей системы усвоения данных. Обоснованием этого служит востребованность прогноза нейтральной компоненты для расчета концентрации заряженных частиц в верхней атмосфере и возможность исследования </a:t>
            </a:r>
            <a:r>
              <a:rPr lang="ru-RU" alt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проблемы солнечно-земных связей</a:t>
            </a:r>
            <a:r>
              <a:rPr lang="ru-RU" altLang="ru-RU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5082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fig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 Box 6"/>
          <p:cNvSpPr txBox="1">
            <a:spLocks noChangeArrowheads="1"/>
          </p:cNvSpPr>
          <p:nvPr/>
        </p:nvSpPr>
        <p:spPr bwMode="auto">
          <a:xfrm>
            <a:off x="5457825" y="3281367"/>
            <a:ext cx="4103688" cy="1938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1pPr>
            <a:lvl2pPr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2pPr>
            <a:lvl3pPr>
              <a:defRPr sz="20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3pPr>
            <a:lvl4pPr>
              <a:defRPr>
                <a:solidFill>
                  <a:schemeClr val="bg1"/>
                </a:solidFill>
                <a:latin typeface="Calibri" pitchFamily="34" charset="0"/>
                <a:cs typeface="Arial" charset="0"/>
              </a:defRPr>
            </a:lvl4pPr>
            <a:lvl5pPr>
              <a:defRPr sz="16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16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16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16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16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ru-RU" sz="2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Knutti R., Masson D., Gettelman A. Climate model genealogy: Generation CMIP5 and how we got there. – Geophys. Res. Lett., 2013, v. 40, p. 1194–1199, doi:10.1002/grl.50256, 2013.</a:t>
            </a:r>
            <a:endParaRPr lang="ru-RU" altLang="ru-RU" sz="20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6" name="TextBox 3"/>
          <p:cNvSpPr txBox="1">
            <a:spLocks noChangeArrowheads="1"/>
          </p:cNvSpPr>
          <p:nvPr/>
        </p:nvSpPr>
        <p:spPr bwMode="auto">
          <a:xfrm>
            <a:off x="3703639" y="260351"/>
            <a:ext cx="6008687" cy="2862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1pPr>
            <a:lvl2pPr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2pPr>
            <a:lvl3pPr>
              <a:defRPr sz="20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3pPr>
            <a:lvl4pPr>
              <a:defRPr>
                <a:solidFill>
                  <a:schemeClr val="bg1"/>
                </a:solidFill>
                <a:latin typeface="Calibri" pitchFamily="34" charset="0"/>
                <a:cs typeface="Arial" charset="0"/>
              </a:defRPr>
            </a:lvl4pPr>
            <a:lvl5pPr>
              <a:defRPr sz="16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16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16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16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16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ru-RU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Модель </a:t>
            </a:r>
            <a:r>
              <a:rPr lang="en-US" alt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INM-CM </a:t>
            </a:r>
            <a:r>
              <a:rPr lang="ru-RU" alt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Института вычислительной математики им. Г.И. Марчука РАН </a:t>
            </a:r>
            <a:r>
              <a:rPr lang="ru-RU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является </a:t>
            </a:r>
            <a:r>
              <a:rPr lang="ru-RU" alt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уникальной </a:t>
            </a:r>
            <a:r>
              <a:rPr lang="en-US" alt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alt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оригинальное вычислительное ядро</a:t>
            </a:r>
            <a:r>
              <a:rPr lang="en-US" alt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атмосферного и океанского блоков, большинство </a:t>
            </a:r>
            <a:r>
              <a:rPr lang="ru-RU" alt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параметризаций</a:t>
            </a:r>
            <a:r>
              <a:rPr lang="ru-RU" alt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процессов </a:t>
            </a:r>
            <a:r>
              <a:rPr lang="ru-RU" alt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подсеточных</a:t>
            </a:r>
            <a:r>
              <a:rPr lang="ru-RU" alt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масштабов) и единственной от России, участвующей </a:t>
            </a:r>
            <a:r>
              <a:rPr lang="ru-RU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alt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международной программе </a:t>
            </a:r>
            <a:r>
              <a:rPr lang="en-US" alt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CMIP</a:t>
            </a:r>
            <a:r>
              <a:rPr lang="ru-RU" alt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Coupled Model </a:t>
            </a:r>
            <a:r>
              <a:rPr lang="en-US" altLang="ru-RU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Intercomparison</a:t>
            </a:r>
            <a:r>
              <a:rPr lang="en-US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Project</a:t>
            </a:r>
            <a:r>
              <a:rPr lang="ru-RU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alt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6308773"/>
            <a:ext cx="1285876" cy="1444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 rot="1246070">
            <a:off x="885826" y="5851525"/>
            <a:ext cx="414338" cy="4191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5553124"/>
            <a:ext cx="1285876" cy="1444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Стрелка вниз 7"/>
          <p:cNvSpPr/>
          <p:nvPr/>
        </p:nvSpPr>
        <p:spPr>
          <a:xfrm rot="1246070">
            <a:off x="890615" y="5089525"/>
            <a:ext cx="414337" cy="44608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417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44495" y="188917"/>
            <a:ext cx="9217023" cy="791813"/>
          </a:xfrm>
        </p:spPr>
        <p:txBody>
          <a:bodyPr/>
          <a:lstStyle/>
          <a:p>
            <a:pPr algn="ctr" eaLnBrk="1" hangingPunct="1"/>
            <a:r>
              <a:rPr lang="ru-RU" altLang="ru-RU" sz="2400" dirty="0">
                <a:solidFill>
                  <a:srgbClr val="000092"/>
                </a:solidFill>
                <a:latin typeface="Times New Roman" pitchFamily="18" charset="0"/>
                <a:cs typeface="Times New Roman" pitchFamily="18" charset="0"/>
              </a:rPr>
              <a:t>Международный проект сравнения климатических моделей </a:t>
            </a:r>
            <a:r>
              <a:rPr lang="en-US" altLang="ru-RU" sz="2400" dirty="0">
                <a:solidFill>
                  <a:srgbClr val="000092"/>
                </a:solidFill>
                <a:latin typeface="Times New Roman" pitchFamily="18" charset="0"/>
                <a:cs typeface="Times New Roman" pitchFamily="18" charset="0"/>
              </a:rPr>
              <a:t>CMIP (Coupled Model </a:t>
            </a:r>
            <a:r>
              <a:rPr lang="en-US" altLang="ru-RU" sz="2400" dirty="0" err="1">
                <a:solidFill>
                  <a:srgbClr val="000092"/>
                </a:solidFill>
                <a:latin typeface="Times New Roman" pitchFamily="18" charset="0"/>
                <a:cs typeface="Times New Roman" pitchFamily="18" charset="0"/>
              </a:rPr>
              <a:t>Intercomparison</a:t>
            </a:r>
            <a:r>
              <a:rPr lang="en-US" altLang="ru-RU" sz="2400" dirty="0">
                <a:solidFill>
                  <a:srgbClr val="000092"/>
                </a:solidFill>
                <a:latin typeface="Times New Roman" pitchFamily="18" charset="0"/>
                <a:cs typeface="Times New Roman" pitchFamily="18" charset="0"/>
              </a:rPr>
              <a:t> Project)</a:t>
            </a:r>
            <a:endParaRPr lang="ru-RU" altLang="ru-RU" sz="2400" dirty="0" smtClean="0">
              <a:solidFill>
                <a:srgbClr val="000092"/>
              </a:solidFill>
            </a:endParaRPr>
          </a:p>
        </p:txBody>
      </p:sp>
      <p:pic>
        <p:nvPicPr>
          <p:cNvPr id="27651" name="Picture 4" descr="BAMS-303_Page_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23" y="1124744"/>
            <a:ext cx="8223250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20752" y="5831686"/>
            <a:ext cx="48148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ru-RU" sz="2800" b="1" kern="0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T. </a:t>
            </a:r>
            <a:r>
              <a:rPr lang="en-US" altLang="ru-RU" sz="2800" b="1" kern="0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Reichler</a:t>
            </a:r>
            <a:r>
              <a:rPr lang="ru-RU" altLang="ru-RU" sz="2800" b="1" kern="0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800" b="1" kern="0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&amp; J. Kim, </a:t>
            </a:r>
            <a:r>
              <a:rPr lang="en-US" altLang="ru-RU" sz="2800" b="1" kern="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2008</a:t>
            </a:r>
            <a:endParaRPr lang="ru-RU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98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72480" y="188640"/>
            <a:ext cx="943304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климатические 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характеристики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полученные с помощью разных моделей и затем усредненные по всему их набору, оказываются ближе к реально наблюденным, чем характеристики, полученные с помощью отдельных, даже лучших моделей, что обусловлено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некоррелируемостью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их систематических ошибок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Участие </a:t>
            </a:r>
            <a:r>
              <a:rPr lang="ru-RU" alt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России в международных климатических программах  является единственной возможностью в настоящее время развивать на современном уровне отечественные модели, поскольку такие  программы проводят </a:t>
            </a:r>
            <a:r>
              <a:rPr lang="ru-RU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независимую коллективную экспертизу </a:t>
            </a:r>
            <a:r>
              <a:rPr lang="ru-RU" alt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результатов моделирования многочисленными научными группами</a:t>
            </a:r>
            <a:r>
              <a:rPr lang="ru-RU" altLang="ru-RU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en-US" altLang="ru-RU" sz="20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alt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Количество </a:t>
            </a:r>
            <a:r>
              <a:rPr lang="ru-RU" alt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вычислительных  экспериментов с каждой новой фазой программы </a:t>
            </a:r>
            <a:r>
              <a:rPr lang="en-US" alt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CMIP </a:t>
            </a:r>
            <a:r>
              <a:rPr lang="ru-RU" alt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стремительно растет, причем участвуют только модели, удовлетворяющие новым требованиям </a:t>
            </a:r>
            <a:r>
              <a:rPr lang="ru-RU" alt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alt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высокое</a:t>
            </a:r>
            <a:r>
              <a:rPr lang="ru-RU" alt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пространственное </a:t>
            </a:r>
            <a:r>
              <a:rPr lang="ru-RU" alt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разрешение, включение описания </a:t>
            </a:r>
            <a:r>
              <a:rPr lang="ru-RU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новых</a:t>
            </a:r>
            <a:r>
              <a:rPr lang="ru-RU" alt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физических, химических и биологических процессов и т.п.). </a:t>
            </a:r>
            <a:r>
              <a:rPr lang="ru-RU" sz="2000" b="1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Практически каждый из участвующих </a:t>
            </a:r>
            <a:r>
              <a:rPr lang="ru-RU" sz="2000" b="1" kern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зарубежных коллективов </a:t>
            </a:r>
            <a:r>
              <a:rPr lang="ru-RU" sz="2000" b="1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имеет собственный </a:t>
            </a:r>
            <a:r>
              <a:rPr lang="ru-RU" sz="20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суперкомпьютер</a:t>
            </a:r>
            <a:r>
              <a:rPr lang="ru-RU" sz="2000" b="1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используемый  только для развития моделей Земной системы. </a:t>
            </a:r>
            <a:r>
              <a:rPr lang="ru-RU" alt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Сложность </a:t>
            </a:r>
            <a:r>
              <a:rPr lang="ru-RU" alt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решения возникающих </a:t>
            </a:r>
            <a:r>
              <a:rPr lang="ru-RU" alt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задач </a:t>
            </a:r>
            <a:r>
              <a:rPr lang="ru-RU" alt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требует объединения усилий </a:t>
            </a:r>
            <a:r>
              <a:rPr lang="ru-RU" altLang="ru-RU" sz="20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представителей российской </a:t>
            </a:r>
            <a:r>
              <a:rPr lang="ru-RU" alt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академической, ведомственной (в частности, Росгидромет) и университетской </a:t>
            </a:r>
            <a:r>
              <a:rPr lang="ru-RU" alt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науки. </a:t>
            </a:r>
            <a:r>
              <a:rPr lang="en-US" alt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20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324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7" descr="back-a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3846"/>
            <a:ext cx="10340141" cy="7158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7"/>
          <p:cNvSpPr txBox="1">
            <a:spLocks noChangeArrowheads="1"/>
          </p:cNvSpPr>
          <p:nvPr/>
        </p:nvSpPr>
        <p:spPr bwMode="auto">
          <a:xfrm>
            <a:off x="128464" y="18777"/>
            <a:ext cx="9777535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marL="457200" indent="-457200"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ts val="1200"/>
              </a:spcBef>
            </a:pPr>
            <a:r>
              <a:rPr lang="ru-RU" altLang="ru-RU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ru-RU" alt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Консорциум разработчиков модели Земной системы ИВМ РАН</a:t>
            </a:r>
          </a:p>
        </p:txBody>
      </p:sp>
      <p:pic>
        <p:nvPicPr>
          <p:cNvPr id="819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768" y="2360039"/>
            <a:ext cx="1678517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Рисунок 4" descr="srcclogo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2227" y="758954"/>
            <a:ext cx="1325959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Рисунок 5" descr="Без названия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96" y="3333176"/>
            <a:ext cx="1325959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Рисунок 6" descr="big-logo-ipf_ran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2055239"/>
            <a:ext cx="134315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Рисунок 8" descr="ipg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8401" y="2133723"/>
            <a:ext cx="1248569" cy="115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Рисунок 11" descr="ipts-miniatura-520x245-2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7704" y="2138850"/>
            <a:ext cx="1255448" cy="115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Рисунок 12" descr="Logo_rshu_rus_2008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7956" y="3588890"/>
            <a:ext cx="1169458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Рисунок 13" descr="logo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2774" y="3495433"/>
            <a:ext cx="928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Рисунок 14" descr="mhi_logo_551x552_trans_blue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215" y="3411441"/>
            <a:ext cx="1248569" cy="115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5" name="Рисунок 17" descr="a_ce5b1162-2.pn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192" y="2096416"/>
            <a:ext cx="1327679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6" name="Рисунок 19" descr="header1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973" y="948595"/>
            <a:ext cx="761867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7" name="Рисунок 20" descr="MSU_Geographical_faculty_МГУ_Географический_факультет.jpe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394" y="927100"/>
            <a:ext cx="1092068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8" name="Рисунок 21" descr="rus_text_inversion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927100"/>
            <a:ext cx="2012156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09530" y="5229200"/>
            <a:ext cx="972107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ru-RU" sz="2000" b="1" dirty="0">
                <a:solidFill>
                  <a:prstClr val="black"/>
                </a:solidFill>
                <a:latin typeface="Times New Roman"/>
                <a:ea typeface="Times New Roman"/>
              </a:rPr>
              <a:t>Володин Е.М., Галин В.Я., </a:t>
            </a:r>
            <a:r>
              <a:rPr lang="ru-RU" sz="2000" b="1" dirty="0" err="1">
                <a:solidFill>
                  <a:prstClr val="black"/>
                </a:solidFill>
                <a:latin typeface="Times New Roman"/>
                <a:ea typeface="Times New Roman"/>
              </a:rPr>
              <a:t>Грицун</a:t>
            </a:r>
            <a:r>
              <a:rPr lang="ru-RU" sz="2000" b="1" dirty="0">
                <a:solidFill>
                  <a:prstClr val="black"/>
                </a:solidFill>
                <a:latin typeface="Times New Roman"/>
                <a:ea typeface="Times New Roman"/>
              </a:rPr>
              <a:t> А.С., Гусев А.В., </a:t>
            </a:r>
            <a:r>
              <a:rPr lang="ru-RU" sz="2000" b="1" dirty="0" err="1">
                <a:solidFill>
                  <a:prstClr val="black"/>
                </a:solidFill>
                <a:latin typeface="Times New Roman"/>
                <a:ea typeface="Times New Roman"/>
              </a:rPr>
              <a:t>Дианский</a:t>
            </a:r>
            <a:r>
              <a:rPr lang="ru-RU" sz="2000" b="1" dirty="0">
                <a:solidFill>
                  <a:prstClr val="black"/>
                </a:solidFill>
                <a:latin typeface="Times New Roman"/>
                <a:ea typeface="Times New Roman"/>
              </a:rPr>
              <a:t> Н.А., </a:t>
            </a:r>
            <a:r>
              <a:rPr lang="ru-RU" sz="2000" b="1" dirty="0" err="1">
                <a:solidFill>
                  <a:prstClr val="black"/>
                </a:solidFill>
                <a:latin typeface="Times New Roman"/>
                <a:ea typeface="Times New Roman"/>
              </a:rPr>
              <a:t>Дымников</a:t>
            </a:r>
            <a:r>
              <a:rPr lang="ru-RU" sz="2000" b="1" dirty="0">
                <a:solidFill>
                  <a:prstClr val="black"/>
                </a:solidFill>
                <a:latin typeface="Times New Roman"/>
                <a:ea typeface="Times New Roman"/>
              </a:rPr>
              <a:t> В.П., </a:t>
            </a:r>
            <a:r>
              <a:rPr lang="ru-RU" sz="2000" b="1" dirty="0" err="1">
                <a:solidFill>
                  <a:prstClr val="black"/>
                </a:solidFill>
                <a:latin typeface="Times New Roman"/>
                <a:ea typeface="Times New Roman"/>
              </a:rPr>
              <a:t>Ибраев</a:t>
            </a:r>
            <a:r>
              <a:rPr lang="ru-RU" sz="2000" b="1" dirty="0">
                <a:solidFill>
                  <a:prstClr val="black"/>
                </a:solidFill>
                <a:latin typeface="Times New Roman"/>
                <a:ea typeface="Times New Roman"/>
              </a:rPr>
              <a:t> Р.А., Калмыков В.В., </a:t>
            </a:r>
            <a:r>
              <a:rPr lang="ru-RU" sz="2000" b="1" dirty="0" err="1">
                <a:solidFill>
                  <a:prstClr val="black"/>
                </a:solidFill>
                <a:latin typeface="Times New Roman"/>
                <a:ea typeface="Times New Roman"/>
              </a:rPr>
              <a:t>Кострыкин</a:t>
            </a:r>
            <a:r>
              <a:rPr lang="ru-RU" sz="2000" b="1" dirty="0">
                <a:solidFill>
                  <a:prstClr val="black"/>
                </a:solidFill>
                <a:latin typeface="Times New Roman"/>
                <a:ea typeface="Times New Roman"/>
              </a:rPr>
              <a:t> С.В., </a:t>
            </a:r>
            <a:r>
              <a:rPr lang="ru-RU" sz="2000" b="1" dirty="0" err="1">
                <a:solidFill>
                  <a:prstClr val="black"/>
                </a:solidFill>
                <a:latin typeface="Times New Roman"/>
                <a:ea typeface="Times New Roman"/>
              </a:rPr>
              <a:t>Кулямин</a:t>
            </a:r>
            <a:r>
              <a:rPr lang="ru-RU" sz="2000" b="1" dirty="0">
                <a:solidFill>
                  <a:prstClr val="black"/>
                </a:solidFill>
                <a:latin typeface="Times New Roman"/>
                <a:ea typeface="Times New Roman"/>
              </a:rPr>
              <a:t> Д.В., Лыкосов В.Н., </a:t>
            </a:r>
            <a:r>
              <a:rPr lang="ru-RU" sz="2000" b="1" dirty="0" err="1">
                <a:solidFill>
                  <a:prstClr val="black"/>
                </a:solidFill>
                <a:latin typeface="Times New Roman"/>
                <a:ea typeface="Times New Roman"/>
              </a:rPr>
              <a:t>Мортиков</a:t>
            </a:r>
            <a:r>
              <a:rPr lang="ru-RU" sz="2000" b="1" dirty="0">
                <a:solidFill>
                  <a:prstClr val="black"/>
                </a:solidFill>
                <a:latin typeface="Times New Roman"/>
                <a:ea typeface="Times New Roman"/>
              </a:rPr>
              <a:t> Е.В., Рыбак О.О., Толстых М.А., Фадеев Р.Ю., Чернов И.А., Шашкин В.В., Яковлев Н.Г. Математическое моделирование Земной системы. – Коллективная монография под ред. Н.Г. Яковлева, М.: МАКС Пресс, 2016, 328 с. </a:t>
            </a:r>
            <a:endParaRPr lang="ru-RU" alt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73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6507" y="-27384"/>
            <a:ext cx="8915400" cy="792088"/>
          </a:xfrm>
          <a:prstGeom prst="rect">
            <a:avLst/>
          </a:prstGeom>
        </p:spPr>
        <p:txBody>
          <a:bodyPr lIns="91431" tIns="45716" rIns="91431" bIns="45716">
            <a:normAutofit fontScale="97500"/>
          </a:bodyPr>
          <a:lstStyle/>
          <a:p>
            <a:pPr algn="ctr" defTabSz="914314" eaLnBrk="1" fontAlgn="auto" hangingPunct="1">
              <a:spcAft>
                <a:spcPts val="0"/>
              </a:spcAft>
              <a:defRPr/>
            </a:pPr>
            <a:r>
              <a:rPr lang="ru-RU" sz="3600" b="1" dirty="0">
                <a:latin typeface="Times New Roman" pitchFamily="18" charset="0"/>
                <a:ea typeface="+mj-ea"/>
                <a:cs typeface="Times New Roman" pitchFamily="18" charset="0"/>
              </a:rPr>
              <a:t>Программа </a:t>
            </a:r>
            <a:r>
              <a:rPr lang="en-US" sz="3600" b="1" dirty="0">
                <a:latin typeface="Times New Roman" pitchFamily="18" charset="0"/>
                <a:ea typeface="+mj-ea"/>
                <a:cs typeface="Times New Roman" pitchFamily="18" charset="0"/>
              </a:rPr>
              <a:t>CMIP</a:t>
            </a:r>
            <a:r>
              <a:rPr lang="ru-RU" sz="3600" b="1" dirty="0">
                <a:latin typeface="Times New Roman" pitchFamily="18" charset="0"/>
                <a:ea typeface="+mj-ea"/>
                <a:cs typeface="Times New Roman" pitchFamily="18" charset="0"/>
              </a:rPr>
              <a:t>6</a:t>
            </a:r>
            <a:r>
              <a:rPr lang="en-US" sz="3600" b="1" dirty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endParaRPr lang="ru-RU" sz="3600" b="1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498" y="620691"/>
            <a:ext cx="9205023" cy="5078305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ru-RU" sz="2400" b="1" dirty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Обязательные </a:t>
            </a:r>
            <a:r>
              <a:rPr lang="ru-RU" sz="2400" b="1" dirty="0" smtClean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эксперименты</a:t>
            </a:r>
          </a:p>
          <a:p>
            <a:pPr marL="342867" indent="-342867">
              <a:buAutoNum type="arabicPeriod"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Прединдустриальный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контрольный эксперимент продолжительностью не менее 500 лет модельного времени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342867" indent="-342867" algn="just">
              <a:buAutoNum type="arabicPeriod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Моделирование изменений климата в 1850–2015 гг. с заданными концентрациями парниковых газов, аэрозолей и заданным радиационным форсингом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342867" indent="-342867" algn="just">
              <a:buAutoNum type="arabicPeriod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Моделирование изменений климата вследствие увеличения концентрации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</a:t>
            </a:r>
            <a:r>
              <a:rPr lang="ru-RU" sz="20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прединдустриального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значения со скоростью 1% в год в течение 140 лет (до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учетверения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первоначальной концентрации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342867" indent="-342867">
              <a:buAutoNum type="arabicPeriod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Моделирование изменений климата вследствие мгновенного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учетверения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начальной величины концентрации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</a:t>
            </a:r>
            <a:r>
              <a:rPr lang="ru-RU" sz="20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 поддержания ее на этом уровне в течение 150 лет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342867" indent="-342867" algn="just">
              <a:buAutoNum type="arabicPeriod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Моделирование климата и его изменений в 1979–2015 гг. с помощью атмосферного блока климатической модели с предписанной температурой поверхности океана и концентрацией морских льдов, а также предписанного по измерениям изменения состава атмосферы.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72480" y="5701990"/>
            <a:ext cx="9361040" cy="120032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just"/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Eyring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, V., Bony, S.,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Meehl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, G. A., Senior, C. A., Stevens, B., Stouffer, R. J., and Taylor, K. E.: </a:t>
            </a:r>
            <a:r>
              <a:rPr lang="en-US" b="1" dirty="0">
                <a:latin typeface="Times New Roman" pitchFamily="18" charset="0"/>
                <a:cs typeface="Times New Roman" pitchFamily="18" charset="0"/>
                <a:hlinkClick r:id="rId2"/>
              </a:rPr>
              <a:t>Overview of the Coupled Model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  <a:hlinkClick r:id="rId2"/>
              </a:rPr>
              <a:t>Intercomparison</a:t>
            </a:r>
            <a:r>
              <a:rPr lang="en-US" b="1" dirty="0">
                <a:latin typeface="Times New Roman" pitchFamily="18" charset="0"/>
                <a:cs typeface="Times New Roman" pitchFamily="18" charset="0"/>
                <a:hlinkClick r:id="rId2"/>
              </a:rPr>
              <a:t> Project Phase 6 (CMIP6) experimental design and organization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Geosci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. Model Dev., 9, 1937-1958, doi:10.5194/gmd-9-1937-2016, 2016.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13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0489" y="836714"/>
            <a:ext cx="9361040" cy="1292653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it-IT" sz="2400" b="1" dirty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ScenarioMIP (Scenario Model Intercomparison Project</a:t>
            </a:r>
            <a:r>
              <a:rPr lang="it-IT" sz="2400" b="1" dirty="0" smtClean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endParaRPr lang="ru-RU" sz="2400" b="1" dirty="0">
              <a:solidFill>
                <a:srgbClr val="0F068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it-IT" b="1" dirty="0">
                <a:latin typeface="Times New Roman" pitchFamily="18" charset="0"/>
                <a:cs typeface="Times New Roman" pitchFamily="18" charset="0"/>
              </a:rPr>
              <a:t>проекте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предусмотрены эксперименты по моделированию изменений климата в 2015–2300 гг. согласно различным сценариям воздействий на климатическую систему.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O'Neill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, Tebaldi, van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Vuuren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, et al., 2016,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Geosci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. Model Dev., 9,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3461–3482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0496" y="4627606"/>
            <a:ext cx="9205023" cy="2123650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en-US" sz="2400" b="1" dirty="0" err="1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HighResMIP</a:t>
            </a:r>
            <a:r>
              <a:rPr lang="en-US" sz="2400" b="1" dirty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 (High Resolution Model </a:t>
            </a:r>
            <a:r>
              <a:rPr lang="en-US" sz="2400" b="1" dirty="0" err="1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Intercomparison</a:t>
            </a:r>
            <a:r>
              <a:rPr lang="en-US" sz="2400" b="1" dirty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 Project</a:t>
            </a:r>
            <a:r>
              <a:rPr lang="en-US" sz="2400" b="1" dirty="0" smtClean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b="1" dirty="0" smtClean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 smtClean="0">
              <a:solidFill>
                <a:srgbClr val="0F068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Ис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следуется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роль увеличения пространственного разрешения в моделировании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изменений климата. Проект предполагает проведение численных экспериментов продолжительностью порядка 100 лет модельного времени с моделью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общей циркуляции атмосферы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горизонтального разрешения в 30–40 км.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Haarsma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, Roberts,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Vidale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, et al., 2016, High Resolution Model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Intercomparison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Project (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HighResMIP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 v1.0) for CMIP6,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Geosci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. Model Dev., 9,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4185–4208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0496" y="2492903"/>
            <a:ext cx="9205023" cy="184665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en-US" sz="2400" b="1" dirty="0" smtClean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DCPP </a:t>
            </a:r>
            <a:r>
              <a:rPr lang="en-US" sz="2400" b="1" dirty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(Decadal Climate </a:t>
            </a:r>
            <a:r>
              <a:rPr lang="en-US" sz="2400" b="1" dirty="0" err="1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Intercomparison</a:t>
            </a:r>
            <a:r>
              <a:rPr lang="en-US" sz="2400" b="1" dirty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 Project</a:t>
            </a:r>
            <a:r>
              <a:rPr lang="en-US" sz="2400" b="1" dirty="0" smtClean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b="1" dirty="0">
              <a:solidFill>
                <a:srgbClr val="0F068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Проект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направлен на исследование возможности предсказания изменения климата на ближайшие 10 лет, учитывая не только изменения внешних воздействий, но и начальное состояние климатической системы, прежде всего, океана.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Boer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, Smith,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Cassou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, et al., 2016, The Decadal Climate Prediction Project (DCPP) contribution to CMIP6,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Geosci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. Model Dev., 9,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3751–3777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0489" y="116635"/>
            <a:ext cx="7488832" cy="461657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ru-RU" sz="2400" b="1" dirty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+ более 20 научных экспериментов, в том числе: </a:t>
            </a:r>
            <a:r>
              <a:rPr lang="en-US" sz="2400" b="1" dirty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98067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lIns="91431" tIns="45716" rIns="91431" bIns="45716">
            <a:normAutofit fontScale="975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Расчеты современного климата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28498" y="1225695"/>
            <a:ext cx="8892988" cy="5324526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lvl="0"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оценка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качества воспроизведения современного климата, </a:t>
            </a:r>
            <a:r>
              <a:rPr lang="ru-RU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межмодельное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сравнение в рамках стандартизованных экспериментов, начальные данные для сценарных экспериментов по моделированию климата будущего.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sz="2000" b="1" dirty="0" smtClean="0">
              <a:solidFill>
                <a:srgbClr val="0F068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Сценарием </a:t>
            </a:r>
            <a:r>
              <a:rPr lang="ru-RU" sz="2000" b="1" dirty="0">
                <a:solidFill>
                  <a:srgbClr val="0F0680"/>
                </a:solidFill>
                <a:latin typeface="Times New Roman" pitchFamily="18" charset="0"/>
                <a:cs typeface="Times New Roman" pitchFamily="18" charset="0"/>
              </a:rPr>
              <a:t>задаются: </a:t>
            </a:r>
            <a:endParaRPr lang="ru-RU" sz="2000" b="1" dirty="0" smtClean="0">
              <a:solidFill>
                <a:srgbClr val="0F068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sz="2000" b="1" dirty="0">
              <a:solidFill>
                <a:srgbClr val="0F068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эмиссии парниковых газов и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аэрозолей</a:t>
            </a: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en-US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концентрации парниковых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газов,</a:t>
            </a:r>
            <a:endParaRPr lang="en-US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данные использования почвы и соответствующие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форсинг</a:t>
            </a: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en-US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солнечная радиация</a:t>
            </a:r>
            <a:r>
              <a:rPr lang="en-US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данные по стратосферным аэрозолям</a:t>
            </a:r>
            <a:r>
              <a:rPr lang="en-US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вулканы)</a:t>
            </a:r>
            <a:r>
              <a:rPr lang="en-US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….</a:t>
            </a:r>
            <a:endParaRPr lang="en-US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sz="2000" b="1" dirty="0" smtClean="0">
              <a:solidFill>
                <a:srgbClr val="0F068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Модель стартует с состояний </a:t>
            </a:r>
            <a:r>
              <a:rPr lang="ru-RU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прединдустриального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эксперимента, расчет на 1850-2014 гг. (165 лет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). Рассчитано 10 членов ансамбля для </a:t>
            </a: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INM-CM5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(1650 модельных лет), 1 – для </a:t>
            </a: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INM-CM48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51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99" y="571501"/>
            <a:ext cx="9751219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extBox 3"/>
          <p:cNvSpPr txBox="1">
            <a:spLocks noChangeArrowheads="1"/>
          </p:cNvSpPr>
          <p:nvPr/>
        </p:nvSpPr>
        <p:spPr bwMode="auto">
          <a:xfrm>
            <a:off x="0" y="0"/>
            <a:ext cx="9906000" cy="4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2000" b="1" dirty="0" smtClean="0"/>
              <a:t>         Глобально </a:t>
            </a:r>
            <a:r>
              <a:rPr lang="ru-RU" sz="2000" b="1" dirty="0"/>
              <a:t>осредненная температура поверхности в </a:t>
            </a:r>
            <a:r>
              <a:rPr lang="ru-RU" sz="2000" b="1" dirty="0" smtClean="0"/>
              <a:t>1850-2014 гг.</a:t>
            </a:r>
            <a:endParaRPr lang="ru-RU" sz="2000" b="1" dirty="0"/>
          </a:p>
        </p:txBody>
      </p:sp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497" y="6546851"/>
            <a:ext cx="8822531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142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5"/>
          <p:cNvSpPr txBox="1">
            <a:spLocks noChangeArrowheads="1"/>
          </p:cNvSpPr>
          <p:nvPr/>
        </p:nvSpPr>
        <p:spPr bwMode="auto">
          <a:xfrm>
            <a:off x="1208584" y="5"/>
            <a:ext cx="7995338" cy="830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1" tIns="45716" rIns="91431" bIns="45716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Воспроизведение глобально осредненной температуры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поверхности Земли моделью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INM-CM5-0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Picture 7" descr="fi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492" y="764704"/>
            <a:ext cx="9087459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72481" y="6165347"/>
            <a:ext cx="9049005" cy="646323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just"/>
            <a:r>
              <a:rPr lang="ru-RU" b="1" dirty="0" smtClean="0"/>
              <a:t>Данные наблюдений</a:t>
            </a:r>
            <a:r>
              <a:rPr lang="en-US" b="1" dirty="0" smtClean="0"/>
              <a:t> (</a:t>
            </a:r>
            <a:r>
              <a:rPr lang="ru-RU" b="1" dirty="0" smtClean="0"/>
              <a:t>черный), среднее по ансамблю (красный), тонкие линии – отдельные члены ансамбля.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11880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fig5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5"/>
            <a:ext cx="9906000" cy="645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ext Box 5"/>
          <p:cNvSpPr txBox="1">
            <a:spLocks noChangeArrowheads="1"/>
          </p:cNvSpPr>
          <p:nvPr/>
        </p:nvSpPr>
        <p:spPr bwMode="auto">
          <a:xfrm>
            <a:off x="0" y="39"/>
            <a:ext cx="990600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1" tIns="45716" rIns="91431" bIns="45716">
            <a:spAutoFit/>
          </a:bodyPr>
          <a:lstStyle>
            <a:lvl1pPr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1pPr>
            <a:lvl2pPr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2pPr>
            <a:lvl3pPr>
              <a:defRPr sz="20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3pPr>
            <a:lvl4pPr>
              <a:defRPr>
                <a:solidFill>
                  <a:schemeClr val="bg1"/>
                </a:solidFill>
                <a:latin typeface="Calibri" pitchFamily="34" charset="0"/>
                <a:cs typeface="Arial" charset="0"/>
              </a:defRPr>
            </a:lvl4pPr>
            <a:lvl5pPr>
              <a:defRPr sz="16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16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16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16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16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>
                <a:solidFill>
                  <a:schemeClr val="tx1"/>
                </a:solidFill>
                <a:latin typeface="Arial" charset="0"/>
              </a:rPr>
              <a:t>    </a:t>
            </a:r>
            <a:r>
              <a:rPr lang="en-US" altLang="ru-RU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INMCM4:</a:t>
            </a:r>
            <a:r>
              <a:rPr lang="en-US" altLang="ru-RU">
                <a:solidFill>
                  <a:schemeClr val="tx1"/>
                </a:solidFill>
                <a:latin typeface="Arial" charset="0"/>
              </a:rPr>
              <a:t> </a:t>
            </a:r>
            <a:r>
              <a:rPr lang="ru-RU" altLang="ru-RU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Площадь арктического льда </a:t>
            </a:r>
            <a:r>
              <a:rPr lang="en-US" altLang="ru-RU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altLang="ru-RU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 кв. км) в сентябре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04" name="Picture 4" descr="1e158a68075c6038c192843ed05a5f5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1318" y="706323"/>
            <a:ext cx="3227700" cy="2866699"/>
          </a:xfrm>
          <a:prstGeom prst="rect">
            <a:avLst/>
          </a:prstGeom>
          <a:noFill/>
        </p:spPr>
      </p:pic>
      <p:pic>
        <p:nvPicPr>
          <p:cNvPr id="3" name="Picture 4" descr="fig54"/>
          <p:cNvPicPr>
            <a:picLocks noChangeAspect="1" noChangeArrowheads="1"/>
          </p:cNvPicPr>
          <p:nvPr/>
        </p:nvPicPr>
        <p:blipFill>
          <a:blip r:embed="rId3" cstate="print"/>
          <a:srcRect l="10774" r="10774" b="4572"/>
          <a:stretch>
            <a:fillRect/>
          </a:stretch>
        </p:blipFill>
        <p:spPr bwMode="auto">
          <a:xfrm>
            <a:off x="5811096" y="620689"/>
            <a:ext cx="3833756" cy="3043170"/>
          </a:xfrm>
          <a:prstGeom prst="rect">
            <a:avLst/>
          </a:prstGeom>
          <a:noFill/>
        </p:spPr>
      </p:pic>
      <p:pic>
        <p:nvPicPr>
          <p:cNvPr id="4" name="Picture 4" descr="fig215"/>
          <p:cNvPicPr>
            <a:picLocks noChangeAspect="1" noChangeArrowheads="1"/>
          </p:cNvPicPr>
          <p:nvPr/>
        </p:nvPicPr>
        <p:blipFill>
          <a:blip r:embed="rId4" cstate="print"/>
          <a:srcRect l="10774" r="10774" b="4572"/>
          <a:stretch>
            <a:fillRect/>
          </a:stretch>
        </p:blipFill>
        <p:spPr bwMode="auto">
          <a:xfrm>
            <a:off x="1442609" y="3789042"/>
            <a:ext cx="3833756" cy="3043169"/>
          </a:xfrm>
          <a:prstGeom prst="rect">
            <a:avLst/>
          </a:prstGeom>
          <a:noFill/>
        </p:spPr>
      </p:pic>
      <p:pic>
        <p:nvPicPr>
          <p:cNvPr id="5" name="Picture 4" descr="fig0605"/>
          <p:cNvPicPr>
            <a:picLocks noChangeAspect="1" noChangeArrowheads="1"/>
          </p:cNvPicPr>
          <p:nvPr/>
        </p:nvPicPr>
        <p:blipFill>
          <a:blip r:embed="rId5" cstate="print"/>
          <a:srcRect l="10774" r="10774" b="4572"/>
          <a:stretch>
            <a:fillRect/>
          </a:stretch>
        </p:blipFill>
        <p:spPr bwMode="auto">
          <a:xfrm>
            <a:off x="5735782" y="3770206"/>
            <a:ext cx="3833756" cy="304317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591189" y="404664"/>
            <a:ext cx="2150763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  <a:cs typeface="+mn-cs"/>
              </a:rPr>
              <a:t>Модель 5х4 градуса</a:t>
            </a:r>
            <a:endParaRPr lang="ru-RU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357163" y="3635732"/>
            <a:ext cx="2617237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  <a:cs typeface="+mn-cs"/>
              </a:rPr>
              <a:t>Модель 0.66х0.5 градуса</a:t>
            </a:r>
            <a:endParaRPr lang="ru-RU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44688" y="3635732"/>
            <a:ext cx="2325490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  <a:cs typeface="+mn-cs"/>
              </a:rPr>
              <a:t>Модель 2х1.5 градуса</a:t>
            </a:r>
            <a:endParaRPr lang="ru-RU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64609" y="220581"/>
            <a:ext cx="4368485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HIRESMIP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осадки в Европе</a:t>
            </a:r>
          </a:p>
        </p:txBody>
      </p:sp>
    </p:spTree>
    <p:extLst>
      <p:ext uri="{BB962C8B-B14F-4D97-AF65-F5344CB8AC3E}">
        <p14:creationId xmlns:p14="http://schemas.microsoft.com/office/powerpoint/2010/main" val="2095530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776535" y="188642"/>
            <a:ext cx="8420100" cy="1470025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Рейтинг суперкомпьютеров мира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Top500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в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июне 2020 года (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  <a:hlinkClick r:id="rId2"/>
              </a:rPr>
              <a:t>https://www.top500.org/lists/top500/2020/06/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16496" y="1412776"/>
            <a:ext cx="9145016" cy="4896544"/>
          </a:xfrm>
        </p:spPr>
        <p:txBody>
          <a:bodyPr>
            <a:noAutofit/>
          </a:bodyPr>
          <a:lstStyle/>
          <a:p>
            <a:pPr lvl="0" algn="just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Китайские суперкомпьютеры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занимают 226 позиций списка. На втором месте находятся США со 114 системами. Япония занимает третье место с 30 системами. Во Франции находятся 18 суперкомпьютеров из Top500, а в Германии – 16. По суммарной производительности США занимают первое место с показателем 644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Пфлопс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Пфлопс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0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арифм.оп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./сек)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Суммарная производительность китайских суперкомпьютеров равна 565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Пфлопс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японских – 530.</a:t>
            </a:r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понская система </a:t>
            </a:r>
            <a:r>
              <a:rPr lang="ru-RU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Fugaku</a:t>
            </a:r>
            <a:r>
              <a:rPr lang="en-US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стала в июне 2020 года самым мощным суперкомпьютером </a:t>
            </a:r>
            <a:r>
              <a:rPr lang="en-US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пиковая производительность – 513.9 </a:t>
            </a:r>
            <a:r>
              <a:rPr lang="ru-RU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Пфлопс</a:t>
            </a:r>
            <a:r>
              <a:rPr lang="en-US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 ноябре 2020 г. – 537.2 </a:t>
            </a:r>
            <a:r>
              <a:rPr lang="ru-RU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Пфлопс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опубликованном рейтинге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только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две российские системы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«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Кристофари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(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8.8 </a:t>
            </a:r>
            <a:r>
              <a:rPr lang="ru-RU" sz="20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Пфлопс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созданный Сбербанком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(в ноябре 2019 г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– 29-е место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в июне 2020 г.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35-е, в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ноябре 2020 г. –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40-е),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«Ломоносов-2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(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5.5 </a:t>
            </a:r>
            <a:r>
              <a:rPr lang="ru-RU" sz="20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Пфлопс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производства компании «Т-платформы»,  установленный  в МГУ (в ноябре 2019 г. –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107-е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место, в июне 2020 г.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130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-е,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ноябре 2020 г. –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156-е).  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93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extBox 2"/>
          <p:cNvSpPr txBox="1">
            <a:spLocks noChangeArrowheads="1"/>
          </p:cNvSpPr>
          <p:nvPr/>
        </p:nvSpPr>
        <p:spPr bwMode="auto">
          <a:xfrm>
            <a:off x="0" y="188640"/>
            <a:ext cx="9906000" cy="6232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 eaLnBrk="1" hangingPunct="1">
              <a:buFontTx/>
              <a:buAutoNum type="arabicPeriod"/>
            </a:pPr>
            <a:r>
              <a:rPr lang="ru-RU" sz="2100" b="1" dirty="0" smtClean="0">
                <a:solidFill>
                  <a:srgbClr val="000000"/>
                </a:solidFill>
                <a:cs typeface="Times New Roman" pitchFamily="18" charset="0"/>
              </a:rPr>
              <a:t>Модель </a:t>
            </a:r>
            <a:r>
              <a:rPr lang="ru-RU" sz="2100" b="1" dirty="0">
                <a:solidFill>
                  <a:srgbClr val="000000"/>
                </a:solidFill>
                <a:cs typeface="Times New Roman" pitchFamily="18" charset="0"/>
              </a:rPr>
              <a:t>ИВМ РАН </a:t>
            </a:r>
            <a:r>
              <a:rPr lang="ru-RU" sz="2100" b="1" dirty="0" smtClean="0">
                <a:solidFill>
                  <a:srgbClr val="000000"/>
                </a:solidFill>
                <a:cs typeface="Times New Roman" pitchFamily="18" charset="0"/>
              </a:rPr>
              <a:t>Земной системы </a:t>
            </a:r>
            <a:r>
              <a:rPr lang="ru-RU" sz="2100" b="1" dirty="0" smtClean="0">
                <a:solidFill>
                  <a:srgbClr val="FF0000"/>
                </a:solidFill>
                <a:cs typeface="Times New Roman" pitchFamily="18" charset="0"/>
              </a:rPr>
              <a:t>развивается</a:t>
            </a:r>
            <a:r>
              <a:rPr lang="ru-RU" sz="2100" b="1" dirty="0" smtClean="0">
                <a:solidFill>
                  <a:srgbClr val="000000"/>
                </a:solidFill>
                <a:cs typeface="Times New Roman" pitchFamily="18" charset="0"/>
              </a:rPr>
              <a:t>, несмотря на большие трудности с вычислительными ресурсами в стране, и участвует </a:t>
            </a:r>
            <a:r>
              <a:rPr lang="ru-RU" sz="2100" b="1" dirty="0">
                <a:solidFill>
                  <a:srgbClr val="000000"/>
                </a:solidFill>
                <a:cs typeface="Times New Roman" pitchFamily="18" charset="0"/>
              </a:rPr>
              <a:t>в различных </a:t>
            </a:r>
            <a:r>
              <a:rPr lang="ru-RU" sz="2100" b="1" dirty="0" smtClean="0">
                <a:solidFill>
                  <a:srgbClr val="000000"/>
                </a:solidFill>
                <a:cs typeface="Times New Roman" pitchFamily="18" charset="0"/>
              </a:rPr>
              <a:t>проектах программы </a:t>
            </a:r>
            <a:r>
              <a:rPr lang="en-US" sz="2100" b="1" dirty="0" smtClean="0">
                <a:solidFill>
                  <a:srgbClr val="000000"/>
                </a:solidFill>
                <a:cs typeface="Times New Roman" pitchFamily="18" charset="0"/>
              </a:rPr>
              <a:t>CMIP</a:t>
            </a:r>
            <a:r>
              <a:rPr lang="ru-RU" sz="2100" b="1" dirty="0" smtClean="0">
                <a:solidFill>
                  <a:srgbClr val="000000"/>
                </a:solidFill>
                <a:cs typeface="Times New Roman" pitchFamily="18" charset="0"/>
              </a:rPr>
              <a:t> . </a:t>
            </a:r>
          </a:p>
          <a:p>
            <a:pPr algn="just" eaLnBrk="1" hangingPunct="1">
              <a:buFontTx/>
              <a:buAutoNum type="arabicPeriod" startAt="2"/>
            </a:pPr>
            <a:r>
              <a:rPr lang="ru-RU" sz="2100" b="1" dirty="0" smtClean="0">
                <a:solidFill>
                  <a:srgbClr val="000000"/>
                </a:solidFill>
                <a:cs typeface="Times New Roman" pitchFamily="18" charset="0"/>
              </a:rPr>
              <a:t>В том числе, ведутся </a:t>
            </a:r>
            <a:r>
              <a:rPr lang="ru-RU" sz="2100" b="1" dirty="0">
                <a:solidFill>
                  <a:srgbClr val="000000"/>
                </a:solidFill>
                <a:cs typeface="Times New Roman" pitchFamily="18" charset="0"/>
              </a:rPr>
              <a:t>работы по развитию </a:t>
            </a:r>
            <a:r>
              <a:rPr lang="ru-RU" sz="2100" b="1" dirty="0">
                <a:solidFill>
                  <a:srgbClr val="FF0000"/>
                </a:solidFill>
                <a:cs typeface="Times New Roman" pitchFamily="18" charset="0"/>
              </a:rPr>
              <a:t>сезонных и декадных прогнозов</a:t>
            </a:r>
            <a:r>
              <a:rPr lang="ru-RU" sz="2100" b="1" dirty="0" smtClean="0">
                <a:solidFill>
                  <a:srgbClr val="000000"/>
                </a:solidFill>
                <a:cs typeface="Times New Roman" pitchFamily="18" charset="0"/>
              </a:rPr>
              <a:t>.</a:t>
            </a:r>
          </a:p>
          <a:p>
            <a:pPr algn="just" eaLnBrk="1" hangingPunct="1">
              <a:buFontTx/>
              <a:buAutoNum type="arabicPeriod" startAt="2"/>
            </a:pPr>
            <a:r>
              <a:rPr lang="ru-RU" sz="2100" b="1" dirty="0" smtClean="0">
                <a:solidFill>
                  <a:srgbClr val="000000"/>
                </a:solidFill>
                <a:cs typeface="Times New Roman" pitchFamily="18" charset="0"/>
              </a:rPr>
              <a:t>Прогресс в развитии суперкомпьютерных систем и технологий ставит проблему разработки моделей с типичным размером конечно-разностной сетки достаточным для того, чтобы явным образом описывать мезомасштабные (в диапазоне 2 - 200 км) </a:t>
            </a:r>
            <a:r>
              <a:rPr lang="ru-RU" sz="2100" b="1" dirty="0" smtClean="0">
                <a:solidFill>
                  <a:srgbClr val="FF0000"/>
                </a:solidFill>
                <a:cs typeface="Times New Roman" pitchFamily="18" charset="0"/>
              </a:rPr>
              <a:t>негидростатические  процессы </a:t>
            </a:r>
            <a:r>
              <a:rPr lang="ru-RU" sz="2100" b="1" dirty="0" smtClean="0">
                <a:solidFill>
                  <a:srgbClr val="000000"/>
                </a:solidFill>
                <a:cs typeface="Times New Roman" pitchFamily="18" charset="0"/>
              </a:rPr>
              <a:t>на всем Земном шаре, и пригодных для исследования</a:t>
            </a:r>
            <a:r>
              <a:rPr lang="ru-RU" altLang="ru-RU" sz="2100" b="1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ru-RU" altLang="ru-RU" sz="2100" b="1" dirty="0">
                <a:solidFill>
                  <a:srgbClr val="000000"/>
                </a:solidFill>
                <a:cs typeface="Times New Roman" pitchFamily="18" charset="0"/>
              </a:rPr>
              <a:t>актуальных </a:t>
            </a:r>
            <a:r>
              <a:rPr lang="ru-RU" altLang="ru-RU" sz="2100" b="1" dirty="0" smtClean="0">
                <a:solidFill>
                  <a:srgbClr val="000000"/>
                </a:solidFill>
                <a:cs typeface="Times New Roman" pitchFamily="18" charset="0"/>
              </a:rPr>
              <a:t>(в том числе для России) </a:t>
            </a:r>
            <a:r>
              <a:rPr lang="ru-RU" altLang="ru-RU" sz="2100" b="1" dirty="0">
                <a:solidFill>
                  <a:srgbClr val="FF0000"/>
                </a:solidFill>
                <a:cs typeface="Times New Roman" pitchFamily="18" charset="0"/>
              </a:rPr>
              <a:t>региональных проблем </a:t>
            </a:r>
            <a:r>
              <a:rPr lang="ru-RU" altLang="ru-RU" sz="2100" b="1" dirty="0">
                <a:solidFill>
                  <a:srgbClr val="000000"/>
                </a:solidFill>
                <a:cs typeface="Times New Roman" pitchFamily="18" charset="0"/>
              </a:rPr>
              <a:t>климатической изменчивости</a:t>
            </a:r>
            <a:r>
              <a:rPr lang="ru-RU" altLang="ru-RU" sz="2100" b="1" dirty="0" smtClean="0">
                <a:solidFill>
                  <a:srgbClr val="000000"/>
                </a:solidFill>
                <a:cs typeface="Times New Roman" pitchFamily="18" charset="0"/>
              </a:rPr>
              <a:t>.</a:t>
            </a:r>
            <a:r>
              <a:rPr lang="ru-RU" sz="2100" b="1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</a:p>
          <a:p>
            <a:pPr algn="just" eaLnBrk="1" hangingPunct="1">
              <a:buFontTx/>
              <a:buAutoNum type="arabicPeriod" startAt="2"/>
            </a:pPr>
            <a:r>
              <a:rPr lang="ru-RU" sz="2100" b="1" kern="0" dirty="0">
                <a:solidFill>
                  <a:srgbClr val="000000"/>
                </a:solidFill>
                <a:cs typeface="Times New Roman" pitchFamily="18" charset="0"/>
              </a:rPr>
              <a:t>За последние </a:t>
            </a:r>
            <a:r>
              <a:rPr lang="ru-RU" sz="2100" b="1" kern="0" dirty="0" smtClean="0">
                <a:solidFill>
                  <a:srgbClr val="000000"/>
                </a:solidFill>
                <a:cs typeface="Times New Roman" pitchFamily="18" charset="0"/>
              </a:rPr>
              <a:t>40 </a:t>
            </a:r>
            <a:r>
              <a:rPr lang="ru-RU" sz="2100" b="1" kern="0" dirty="0">
                <a:solidFill>
                  <a:srgbClr val="000000"/>
                </a:solidFill>
                <a:cs typeface="Times New Roman" pitchFamily="18" charset="0"/>
              </a:rPr>
              <a:t>лет производительность суперкомпьютеров возросла по порядку величины в </a:t>
            </a:r>
            <a:r>
              <a:rPr lang="ru-RU" sz="2100" b="1" kern="0" dirty="0" smtClean="0">
                <a:solidFill>
                  <a:srgbClr val="000000"/>
                </a:solidFill>
                <a:cs typeface="Times New Roman" pitchFamily="18" charset="0"/>
              </a:rPr>
              <a:t>10</a:t>
            </a:r>
            <a:r>
              <a:rPr lang="ru-RU" sz="2100" b="1" kern="0" baseline="30000" dirty="0" smtClean="0">
                <a:solidFill>
                  <a:srgbClr val="000000"/>
                </a:solidFill>
                <a:cs typeface="Times New Roman" pitchFamily="18" charset="0"/>
              </a:rPr>
              <a:t>9</a:t>
            </a:r>
            <a:r>
              <a:rPr lang="ru-RU" sz="2100" b="1" kern="0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ru-RU" sz="2100" b="1" kern="0" dirty="0">
                <a:solidFill>
                  <a:srgbClr val="000000"/>
                </a:solidFill>
                <a:cs typeface="Times New Roman" pitchFamily="18" charset="0"/>
              </a:rPr>
              <a:t>раз (от 10</a:t>
            </a:r>
            <a:r>
              <a:rPr lang="ru-RU" sz="2100" b="1" kern="0" baseline="30000" dirty="0">
                <a:solidFill>
                  <a:srgbClr val="000000"/>
                </a:solidFill>
                <a:cs typeface="Times New Roman" pitchFamily="18" charset="0"/>
              </a:rPr>
              <a:t>6</a:t>
            </a:r>
            <a:r>
              <a:rPr lang="ru-RU" sz="2100" b="1" kern="0" dirty="0">
                <a:solidFill>
                  <a:srgbClr val="000000"/>
                </a:solidFill>
                <a:cs typeface="Times New Roman" pitchFamily="18" charset="0"/>
              </a:rPr>
              <a:t> оп.</a:t>
            </a:r>
            <a:r>
              <a:rPr lang="en-US" sz="2100" b="1" kern="0" dirty="0">
                <a:solidFill>
                  <a:srgbClr val="000000"/>
                </a:solidFill>
                <a:cs typeface="Times New Roman" pitchFamily="18" charset="0"/>
              </a:rPr>
              <a:t>/</a:t>
            </a:r>
            <a:r>
              <a:rPr lang="ru-RU" sz="2100" b="1" kern="0" dirty="0">
                <a:solidFill>
                  <a:srgbClr val="000000"/>
                </a:solidFill>
                <a:cs typeface="Times New Roman" pitchFamily="18" charset="0"/>
              </a:rPr>
              <a:t>сек до </a:t>
            </a:r>
            <a:r>
              <a:rPr lang="ru-RU" sz="2100" b="1" kern="0" dirty="0" smtClean="0">
                <a:solidFill>
                  <a:srgbClr val="000000"/>
                </a:solidFill>
                <a:cs typeface="Times New Roman" pitchFamily="18" charset="0"/>
              </a:rPr>
              <a:t>10</a:t>
            </a:r>
            <a:r>
              <a:rPr lang="ru-RU" sz="2100" b="1" kern="0" baseline="30000" dirty="0" smtClean="0">
                <a:solidFill>
                  <a:srgbClr val="000000"/>
                </a:solidFill>
                <a:cs typeface="Times New Roman" pitchFamily="18" charset="0"/>
              </a:rPr>
              <a:t>15</a:t>
            </a:r>
            <a:r>
              <a:rPr lang="ru-RU" sz="2100" b="1" kern="0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ru-RU" sz="2100" b="1" kern="0" dirty="0">
                <a:solidFill>
                  <a:srgbClr val="000000"/>
                </a:solidFill>
                <a:cs typeface="Times New Roman" pitchFamily="18" charset="0"/>
              </a:rPr>
              <a:t>оп.</a:t>
            </a:r>
            <a:r>
              <a:rPr lang="en-US" sz="2100" b="1" kern="0" dirty="0">
                <a:solidFill>
                  <a:srgbClr val="000000"/>
                </a:solidFill>
                <a:cs typeface="Times New Roman" pitchFamily="18" charset="0"/>
              </a:rPr>
              <a:t>/</a:t>
            </a:r>
            <a:r>
              <a:rPr lang="ru-RU" sz="2100" b="1" kern="0" dirty="0">
                <a:solidFill>
                  <a:srgbClr val="000000"/>
                </a:solidFill>
                <a:cs typeface="Times New Roman" pitchFamily="18" charset="0"/>
              </a:rPr>
              <a:t>сек). Примерно также в </a:t>
            </a:r>
            <a:r>
              <a:rPr lang="ru-RU" sz="2100" b="1" kern="0" dirty="0" smtClean="0">
                <a:solidFill>
                  <a:srgbClr val="000000"/>
                </a:solidFill>
                <a:cs typeface="Times New Roman" pitchFamily="18" charset="0"/>
              </a:rPr>
              <a:t>10</a:t>
            </a:r>
            <a:r>
              <a:rPr lang="ru-RU" sz="2100" b="1" kern="0" baseline="30000" dirty="0" smtClean="0">
                <a:solidFill>
                  <a:srgbClr val="000000"/>
                </a:solidFill>
                <a:cs typeface="Times New Roman" pitchFamily="18" charset="0"/>
              </a:rPr>
              <a:t>9</a:t>
            </a:r>
            <a:r>
              <a:rPr lang="ru-RU" sz="2100" b="1" kern="0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ru-RU" sz="2100" b="1" kern="0" dirty="0">
                <a:solidFill>
                  <a:srgbClr val="000000"/>
                </a:solidFill>
                <a:cs typeface="Times New Roman" pitchFamily="18" charset="0"/>
              </a:rPr>
              <a:t>раз выросли вычислительные затраты на проведение численных экспериментов по моделированию климата и его изменений (вследствие увеличения пространственно-временного разрешения и перехода к длительным, на </a:t>
            </a:r>
            <a:r>
              <a:rPr lang="ru-RU" sz="2100" b="1" kern="0" dirty="0" smtClean="0">
                <a:solidFill>
                  <a:srgbClr val="000000"/>
                </a:solidFill>
                <a:cs typeface="Times New Roman" pitchFamily="18" charset="0"/>
              </a:rPr>
              <a:t>сотни и тысячи </a:t>
            </a:r>
            <a:r>
              <a:rPr lang="ru-RU" sz="2100" b="1" kern="0" dirty="0">
                <a:solidFill>
                  <a:srgbClr val="000000"/>
                </a:solidFill>
                <a:cs typeface="Times New Roman" pitchFamily="18" charset="0"/>
              </a:rPr>
              <a:t>лет, интегрированиям). На повестке дня – проведение ансамблевых расчетов (размер выборки </a:t>
            </a:r>
            <a:r>
              <a:rPr lang="ru-RU" sz="2100" b="1" kern="0" dirty="0" smtClean="0">
                <a:solidFill>
                  <a:srgbClr val="000000"/>
                </a:solidFill>
                <a:cs typeface="Times New Roman" pitchFamily="18" charset="0"/>
              </a:rPr>
              <a:t>порядка 10</a:t>
            </a:r>
            <a:r>
              <a:rPr lang="ru-RU" sz="2100" b="1" kern="0" baseline="30000" dirty="0" smtClean="0">
                <a:solidFill>
                  <a:srgbClr val="000000"/>
                </a:solidFill>
                <a:cs typeface="Times New Roman" pitchFamily="18" charset="0"/>
              </a:rPr>
              <a:t>2 </a:t>
            </a:r>
            <a:r>
              <a:rPr lang="ru-RU" sz="2100" b="1" kern="0" dirty="0">
                <a:solidFill>
                  <a:srgbClr val="000000"/>
                </a:solidFill>
                <a:cs typeface="Times New Roman" pitchFamily="18" charset="0"/>
              </a:rPr>
              <a:t>– </a:t>
            </a:r>
            <a:r>
              <a:rPr lang="ru-RU" sz="2100" b="1" kern="0" dirty="0" smtClean="0">
                <a:solidFill>
                  <a:srgbClr val="000000"/>
                </a:solidFill>
                <a:cs typeface="Times New Roman" pitchFamily="18" charset="0"/>
              </a:rPr>
              <a:t>10</a:t>
            </a:r>
            <a:r>
              <a:rPr lang="ru-RU" sz="2100" b="1" kern="0" baseline="30000" dirty="0" smtClean="0">
                <a:solidFill>
                  <a:srgbClr val="000000"/>
                </a:solidFill>
                <a:cs typeface="Times New Roman" pitchFamily="18" charset="0"/>
              </a:rPr>
              <a:t>3</a:t>
            </a:r>
            <a:r>
              <a:rPr lang="ru-RU" sz="2100" b="1" kern="0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ru-RU" sz="2100" b="1" kern="0" dirty="0">
                <a:solidFill>
                  <a:srgbClr val="000000"/>
                </a:solidFill>
                <a:cs typeface="Times New Roman" pitchFamily="18" charset="0"/>
              </a:rPr>
              <a:t>экспериментов), что </a:t>
            </a:r>
            <a:r>
              <a:rPr lang="ru-RU" sz="2100" b="1" kern="0" dirty="0" smtClean="0">
                <a:solidFill>
                  <a:srgbClr val="000000"/>
                </a:solidFill>
                <a:cs typeface="Times New Roman" pitchFamily="18" charset="0"/>
              </a:rPr>
              <a:t>уже сейчас требует использования </a:t>
            </a:r>
            <a:r>
              <a:rPr lang="ru-RU" sz="2100" b="1" kern="0" dirty="0" err="1" smtClean="0">
                <a:solidFill>
                  <a:srgbClr val="FF0000"/>
                </a:solidFill>
                <a:cs typeface="Times New Roman" pitchFamily="18" charset="0"/>
              </a:rPr>
              <a:t>петафлопсных</a:t>
            </a:r>
            <a:r>
              <a:rPr lang="ru-RU" sz="2100" b="1" kern="0" dirty="0" smtClean="0">
                <a:solidFill>
                  <a:srgbClr val="000000"/>
                </a:solidFill>
                <a:cs typeface="Times New Roman" pitchFamily="18" charset="0"/>
              </a:rPr>
              <a:t>, а в будущем  </a:t>
            </a:r>
            <a:r>
              <a:rPr lang="ru-RU" sz="2100" b="1" kern="0" dirty="0" err="1" smtClean="0">
                <a:solidFill>
                  <a:srgbClr val="FF0000"/>
                </a:solidFill>
                <a:cs typeface="Times New Roman" pitchFamily="18" charset="0"/>
              </a:rPr>
              <a:t>экзафлопсных</a:t>
            </a:r>
            <a:r>
              <a:rPr lang="ru-RU" sz="2100" b="1" kern="0" dirty="0" smtClean="0">
                <a:solidFill>
                  <a:srgbClr val="000000"/>
                </a:solidFill>
                <a:cs typeface="Times New Roman" pitchFamily="18" charset="0"/>
              </a:rPr>
              <a:t>, вычислительных систем.</a:t>
            </a:r>
            <a:endParaRPr lang="ru-RU" sz="2100" b="1" dirty="0" smtClean="0">
              <a:solidFill>
                <a:srgbClr val="000000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343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Bernard MT Condensed" pitchFamily="18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Bernard MT Condensed" pitchFamily="18" charset="0"/>
            <a:cs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Bernard MT Condensed" pitchFamily="18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Bernard MT Condensed" pitchFamily="18" charset="0"/>
            <a:cs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Bernard MT Condensed" pitchFamily="18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Bernard MT Condensed" pitchFamily="18" charset="0"/>
            <a:cs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Bernard MT Condensed" pitchFamily="18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Bernard MT Condensed" pitchFamily="18" charset="0"/>
            <a:cs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9473</TotalTime>
  <Words>1817</Words>
  <Application>Microsoft Office PowerPoint</Application>
  <PresentationFormat>Лист A4 (210x297 мм)</PresentationFormat>
  <Paragraphs>98</Paragraphs>
  <Slides>18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9</vt:i4>
      </vt:variant>
      <vt:variant>
        <vt:lpstr>Заголовки слайдов</vt:lpstr>
      </vt:variant>
      <vt:variant>
        <vt:i4>18</vt:i4>
      </vt:variant>
    </vt:vector>
  </HeadingPairs>
  <TitlesOfParts>
    <vt:vector size="27" baseType="lpstr">
      <vt:lpstr>Оформление по умолчанию</vt:lpstr>
      <vt:lpstr>2_Тема Office</vt:lpstr>
      <vt:lpstr>3_Тема Office</vt:lpstr>
      <vt:lpstr>4_Тема Office</vt:lpstr>
      <vt:lpstr>3_Оформление по умолчанию</vt:lpstr>
      <vt:lpstr>2_Оформление по умолчанию</vt:lpstr>
      <vt:lpstr>6_Тема Office</vt:lpstr>
      <vt:lpstr>5_Тема Office</vt:lpstr>
      <vt:lpstr>1_Оформление по умолчанию</vt:lpstr>
      <vt:lpstr>Презентация PowerPoint</vt:lpstr>
      <vt:lpstr>Слово о явлениях воздушных,  от электрической силы происходящих // Избранные философские произведения.  М.: Госполитиздат, 1950, с. 216-233.</vt:lpstr>
      <vt:lpstr>Цель и основные задачи математического моделирования климата </vt:lpstr>
      <vt:lpstr>Презентация PowerPoint</vt:lpstr>
      <vt:lpstr>Презентация PowerPoint</vt:lpstr>
      <vt:lpstr>Презентация PowerPoint</vt:lpstr>
      <vt:lpstr>Международный проект сравнения климатических моделей CMIP (Coupled Model Intercomparison Project)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Рейтинг суперкомпьютеров мира Top500  в  июне 2020 года (https://www.top500.org/lists/top500/2020/06/)</vt:lpstr>
      <vt:lpstr>Презентация PowerPoint</vt:lpstr>
    </vt:vector>
  </TitlesOfParts>
  <Company>Нижегородский университет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Параллельные методы сортировки</dc:title>
  <dc:creator>Гергель В.П.</dc:creator>
  <dc:description>Версия 1.2 от 30.12.2005</dc:description>
  <cp:lastModifiedBy>Лыкосов В.Н.</cp:lastModifiedBy>
  <cp:revision>1434</cp:revision>
  <cp:lastPrinted>2021-02-02T07:41:51Z</cp:lastPrinted>
  <dcterms:created xsi:type="dcterms:W3CDTF">2004-08-14T10:27:56Z</dcterms:created>
  <dcterms:modified xsi:type="dcterms:W3CDTF">2021-02-12T12:21:10Z</dcterms:modified>
</cp:coreProperties>
</file>