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6.xml" ContentType="application/vnd.openxmlformats-officedocument.themeOverride+xml"/>
  <Override PartName="/ppt/charts/chart3.xml" ContentType="application/vnd.openxmlformats-officedocument.drawingml.chart+xml"/>
  <Override PartName="/ppt/theme/themeOverride17.xml" ContentType="application/vnd.openxmlformats-officedocument.themeOverr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296" r:id="rId2"/>
    <p:sldId id="342" r:id="rId3"/>
    <p:sldId id="343" r:id="rId4"/>
    <p:sldId id="274" r:id="rId5"/>
    <p:sldId id="293" r:id="rId6"/>
    <p:sldId id="344" r:id="rId7"/>
    <p:sldId id="345" r:id="rId8"/>
    <p:sldId id="260" r:id="rId9"/>
    <p:sldId id="261" r:id="rId10"/>
    <p:sldId id="263" r:id="rId11"/>
    <p:sldId id="294" r:id="rId12"/>
    <p:sldId id="262" r:id="rId13"/>
    <p:sldId id="334" r:id="rId14"/>
    <p:sldId id="332" r:id="rId15"/>
    <p:sldId id="333" r:id="rId16"/>
    <p:sldId id="346" r:id="rId17"/>
    <p:sldId id="323" r:id="rId18"/>
    <p:sldId id="330" r:id="rId19"/>
    <p:sldId id="331" r:id="rId20"/>
    <p:sldId id="324" r:id="rId21"/>
    <p:sldId id="325" r:id="rId22"/>
    <p:sldId id="335" r:id="rId23"/>
    <p:sldId id="336" r:id="rId24"/>
    <p:sldId id="350" r:id="rId25"/>
    <p:sldId id="327" r:id="rId26"/>
    <p:sldId id="328" r:id="rId27"/>
    <p:sldId id="275" r:id="rId28"/>
    <p:sldId id="277" r:id="rId29"/>
    <p:sldId id="280" r:id="rId30"/>
    <p:sldId id="279" r:id="rId31"/>
    <p:sldId id="311" r:id="rId32"/>
    <p:sldId id="312" r:id="rId33"/>
    <p:sldId id="283" r:id="rId34"/>
    <p:sldId id="284" r:id="rId35"/>
    <p:sldId id="285" r:id="rId36"/>
    <p:sldId id="286" r:id="rId37"/>
    <p:sldId id="287" r:id="rId38"/>
    <p:sldId id="351" r:id="rId39"/>
    <p:sldId id="347" r:id="rId40"/>
    <p:sldId id="315" r:id="rId41"/>
    <p:sldId id="316" r:id="rId42"/>
    <p:sldId id="317" r:id="rId43"/>
    <p:sldId id="318" r:id="rId44"/>
    <p:sldId id="319" r:id="rId45"/>
    <p:sldId id="320" r:id="rId46"/>
    <p:sldId id="288" r:id="rId47"/>
    <p:sldId id="322" r:id="rId48"/>
    <p:sldId id="348" r:id="rId49"/>
    <p:sldId id="339" r:id="rId50"/>
    <p:sldId id="340" r:id="rId51"/>
    <p:sldId id="341" r:id="rId52"/>
    <p:sldId id="349" r:id="rId53"/>
    <p:sldId id="290" r:id="rId54"/>
    <p:sldId id="291" r:id="rId55"/>
    <p:sldId id="292" r:id="rId56"/>
    <p:sldId id="329" r:id="rId57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5DC"/>
    <a:srgbClr val="C45D08"/>
    <a:srgbClr val="8E0000"/>
    <a:srgbClr val="920000"/>
    <a:srgbClr val="CE76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3908" autoAdjust="0"/>
  </p:normalViewPr>
  <p:slideViewPr>
    <p:cSldViewPr>
      <p:cViewPr varScale="1">
        <p:scale>
          <a:sx n="111" d="100"/>
          <a:sy n="111" d="100"/>
        </p:scale>
        <p:origin x="72" y="341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/>
            </a:solidFill>
            <a:ln w="38100" cap="flat" cmpd="sng" algn="ctr">
              <a:solidFill>
                <a:schemeClr val="lt1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layout>
                <c:manualLayout>
                  <c:x val="2.154867072697927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800" b="1">
                    <a:solidFill>
                      <a:srgbClr val="C0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218</c:v>
                </c:pt>
                <c:pt idx="1">
                  <c:v>207</c:v>
                </c:pt>
                <c:pt idx="2">
                  <c:v>224</c:v>
                </c:pt>
                <c:pt idx="3">
                  <c:v>231</c:v>
                </c:pt>
                <c:pt idx="4">
                  <c:v>216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"/>
        <c:overlap val="29"/>
        <c:axId val="664299456"/>
        <c:axId val="664297888"/>
      </c:barChart>
      <c:catAx>
        <c:axId val="6642994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664297888"/>
        <c:crosses val="autoZero"/>
        <c:auto val="1"/>
        <c:lblAlgn val="ctr"/>
        <c:lblOffset val="100"/>
        <c:noMultiLvlLbl val="0"/>
      </c:catAx>
      <c:valAx>
        <c:axId val="6642978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664299456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  <a:ln w="19050">
      <a:solidFill>
        <a:srgbClr val="C00000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E7674"/>
            </a:solidFill>
            <a:ln w="38100" cap="flat" cmpd="sng" algn="ctr">
              <a:solidFill>
                <a:schemeClr val="lt1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800" b="1">
                    <a:solidFill>
                      <a:srgbClr val="C0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spPr>
              <a:ln w="19050">
                <a:solidFill>
                  <a:srgbClr val="C00000"/>
                </a:solidFill>
              </a:ln>
            </c:spPr>
            <c:trendlineType val="linear"/>
            <c:dispRSqr val="0"/>
            <c:dispEq val="0"/>
          </c:trendline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42</c:v>
                </c:pt>
                <c:pt idx="1">
                  <c:v>48</c:v>
                </c:pt>
                <c:pt idx="2">
                  <c:v>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64301808"/>
        <c:axId val="664299064"/>
      </c:barChart>
      <c:catAx>
        <c:axId val="664301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664299064"/>
        <c:crosses val="autoZero"/>
        <c:auto val="1"/>
        <c:lblAlgn val="ctr"/>
        <c:lblOffset val="100"/>
        <c:noMultiLvlLbl val="0"/>
      </c:catAx>
      <c:valAx>
        <c:axId val="664299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664301808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  <a:ln w="19050">
      <a:solidFill>
        <a:srgbClr val="C00000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 w="38100" cap="flat" cmpd="sng" algn="ctr">
              <a:solidFill>
                <a:schemeClr val="lt1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1"/>
              <c:layout>
                <c:manualLayout>
                  <c:x val="-4.086816862013295E-3"/>
                  <c:y val="-7.84905473800510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9.05660162077518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6.1302252930199516E-3"/>
                  <c:y val="-3.01886720692504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-4.52830081038756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800" b="1">
                    <a:solidFill>
                      <a:srgbClr val="C0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spPr>
              <a:ln w="19050">
                <a:solidFill>
                  <a:srgbClr val="C00000"/>
                </a:solidFill>
              </a:ln>
            </c:spPr>
            <c:trendlineType val="linear"/>
            <c:dispRSqr val="0"/>
            <c:dispEq val="0"/>
          </c:trendline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</c:v>
                </c:pt>
                <c:pt idx="1">
                  <c:v>6</c:v>
                </c:pt>
                <c:pt idx="2">
                  <c:v>11</c:v>
                </c:pt>
                <c:pt idx="3">
                  <c:v>14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64300240"/>
        <c:axId val="664310432"/>
      </c:barChart>
      <c:catAx>
        <c:axId val="664300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664310432"/>
        <c:crosses val="autoZero"/>
        <c:auto val="1"/>
        <c:lblAlgn val="ctr"/>
        <c:lblOffset val="100"/>
        <c:noMultiLvlLbl val="0"/>
      </c:catAx>
      <c:valAx>
        <c:axId val="6643104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66430024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 w="19050">
      <a:solidFill>
        <a:srgbClr val="C00000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45D08"/>
            </a:solidFill>
            <a:ln w="38100" cap="flat" cmpd="sng" algn="ctr">
              <a:solidFill>
                <a:schemeClr val="lt1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4"/>
              <c:layout>
                <c:manualLayout>
                  <c:x val="2.0833333333333381E-3"/>
                  <c:y val="-6.2500000000000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spPr>
              <a:ln w="19050">
                <a:solidFill>
                  <a:srgbClr val="C45D08"/>
                </a:solidFill>
              </a:ln>
            </c:spPr>
            <c:trendlineType val="linear"/>
            <c:dispRSqr val="0"/>
            <c:dispEq val="0"/>
          </c:trendline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56</c:v>
                </c:pt>
                <c:pt idx="1">
                  <c:v>61</c:v>
                </c:pt>
                <c:pt idx="2">
                  <c:v>71</c:v>
                </c:pt>
                <c:pt idx="3">
                  <c:v>83</c:v>
                </c:pt>
                <c:pt idx="4">
                  <c:v>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98968248"/>
        <c:axId val="598967464"/>
      </c:barChart>
      <c:catAx>
        <c:axId val="598968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598967464"/>
        <c:crosses val="autoZero"/>
        <c:auto val="1"/>
        <c:lblAlgn val="ctr"/>
        <c:lblOffset val="100"/>
        <c:noMultiLvlLbl val="0"/>
      </c:catAx>
      <c:valAx>
        <c:axId val="5989674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598968248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  <a:ln w="19050">
      <a:solidFill>
        <a:srgbClr val="C00000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63922-C07A-44DC-A035-1FDBD1E9F132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1471A7-BB25-4603-BE67-38E7F9A881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341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471A7-BB25-4603-BE67-38E7F9A881BA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4189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471A7-BB25-4603-BE67-38E7F9A881BA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550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471A7-BB25-4603-BE67-38E7F9A881BA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073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471A7-BB25-4603-BE67-38E7F9A881BA}" type="slidenum">
              <a:rPr lang="ru-RU" smtClean="0"/>
              <a:pPr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215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9415A-71D0-4D90-9FDD-D08EEBF07B80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D0BB6-A93E-4CCF-B0E6-B80E70A88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png"/><Relationship Id="rId7" Type="http://schemas.openxmlformats.org/officeDocument/2006/relationships/image" Target="../media/image32.jpe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png"/><Relationship Id="rId9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png"/><Relationship Id="rId7" Type="http://schemas.openxmlformats.org/officeDocument/2006/relationships/image" Target="../media/image7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Relationship Id="rId9" Type="http://schemas.openxmlformats.org/officeDocument/2006/relationships/image" Target="../media/image79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90.jpeg"/><Relationship Id="rId3" Type="http://schemas.openxmlformats.org/officeDocument/2006/relationships/image" Target="../media/image80.jpeg"/><Relationship Id="rId7" Type="http://schemas.openxmlformats.org/officeDocument/2006/relationships/image" Target="../media/image84.jpeg"/><Relationship Id="rId12" Type="http://schemas.openxmlformats.org/officeDocument/2006/relationships/image" Target="../media/image89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11" Type="http://schemas.openxmlformats.org/officeDocument/2006/relationships/image" Target="../media/image88.jpeg"/><Relationship Id="rId5" Type="http://schemas.openxmlformats.org/officeDocument/2006/relationships/image" Target="../media/image82.jpeg"/><Relationship Id="rId10" Type="http://schemas.openxmlformats.org/officeDocument/2006/relationships/image" Target="../media/image87.jpeg"/><Relationship Id="rId4" Type="http://schemas.openxmlformats.org/officeDocument/2006/relationships/image" Target="../media/image81.jpeg"/><Relationship Id="rId9" Type="http://schemas.openxmlformats.org/officeDocument/2006/relationships/image" Target="../media/image8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jpeg"/><Relationship Id="rId13" Type="http://schemas.openxmlformats.org/officeDocument/2006/relationships/image" Target="../media/image100.jpeg"/><Relationship Id="rId3" Type="http://schemas.openxmlformats.org/officeDocument/2006/relationships/image" Target="../media/image46.jpeg"/><Relationship Id="rId7" Type="http://schemas.openxmlformats.org/officeDocument/2006/relationships/image" Target="../media/image94.jpeg"/><Relationship Id="rId12" Type="http://schemas.openxmlformats.org/officeDocument/2006/relationships/image" Target="../media/image99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11" Type="http://schemas.openxmlformats.org/officeDocument/2006/relationships/image" Target="../media/image98.jpeg"/><Relationship Id="rId5" Type="http://schemas.openxmlformats.org/officeDocument/2006/relationships/image" Target="../media/image92.jpeg"/><Relationship Id="rId15" Type="http://schemas.openxmlformats.org/officeDocument/2006/relationships/image" Target="../media/image102.jpeg"/><Relationship Id="rId10" Type="http://schemas.openxmlformats.org/officeDocument/2006/relationships/image" Target="../media/image97.jpeg"/><Relationship Id="rId4" Type="http://schemas.openxmlformats.org/officeDocument/2006/relationships/image" Target="../media/image91.jpeg"/><Relationship Id="rId9" Type="http://schemas.openxmlformats.org/officeDocument/2006/relationships/image" Target="../media/image96.jpeg"/><Relationship Id="rId14" Type="http://schemas.openxmlformats.org/officeDocument/2006/relationships/image" Target="../media/image10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3" Type="http://schemas.openxmlformats.org/officeDocument/2006/relationships/image" Target="../media/image104.jpeg"/><Relationship Id="rId7" Type="http://schemas.openxmlformats.org/officeDocument/2006/relationships/image" Target="../media/image10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jpeg"/><Relationship Id="rId11" Type="http://schemas.openxmlformats.org/officeDocument/2006/relationships/image" Target="../media/image112.jpeg"/><Relationship Id="rId5" Type="http://schemas.openxmlformats.org/officeDocument/2006/relationships/image" Target="../media/image106.jpeg"/><Relationship Id="rId10" Type="http://schemas.openxmlformats.org/officeDocument/2006/relationships/image" Target="../media/image111.jpeg"/><Relationship Id="rId4" Type="http://schemas.openxmlformats.org/officeDocument/2006/relationships/image" Target="../media/image105.jpeg"/><Relationship Id="rId9" Type="http://schemas.openxmlformats.org/officeDocument/2006/relationships/image" Target="../media/image1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5.jpeg"/><Relationship Id="rId4" Type="http://schemas.openxmlformats.org/officeDocument/2006/relationships/image" Target="../media/image11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em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121.emf"/><Relationship Id="rId5" Type="http://schemas.openxmlformats.org/officeDocument/2006/relationships/image" Target="../media/image120.png"/><Relationship Id="rId4" Type="http://schemas.openxmlformats.org/officeDocument/2006/relationships/image" Target="../media/image4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1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em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em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tif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tiff"/><Relationship Id="rId3" Type="http://schemas.openxmlformats.org/officeDocument/2006/relationships/image" Target="../media/image46.jpeg"/><Relationship Id="rId7" Type="http://schemas.openxmlformats.org/officeDocument/2006/relationships/image" Target="../media/image131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jpeg"/><Relationship Id="rId5" Type="http://schemas.openxmlformats.org/officeDocument/2006/relationships/image" Target="../media/image129.jpeg"/><Relationship Id="rId4" Type="http://schemas.openxmlformats.org/officeDocument/2006/relationships/image" Target="../media/image128.jpeg"/><Relationship Id="rId9" Type="http://schemas.openxmlformats.org/officeDocument/2006/relationships/image" Target="../media/image133.tif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136.png"/><Relationship Id="rId5" Type="http://schemas.openxmlformats.org/officeDocument/2006/relationships/image" Target="../media/image135.png"/><Relationship Id="rId4" Type="http://schemas.openxmlformats.org/officeDocument/2006/relationships/image" Target="../media/image13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14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139.png"/><Relationship Id="rId5" Type="http://schemas.openxmlformats.org/officeDocument/2006/relationships/image" Target="../media/image138.png"/><Relationship Id="rId4" Type="http://schemas.openxmlformats.org/officeDocument/2006/relationships/image" Target="../media/image13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14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4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5" Type="http://schemas.openxmlformats.org/officeDocument/2006/relationships/image" Target="../media/image144.png"/><Relationship Id="rId4" Type="http://schemas.openxmlformats.org/officeDocument/2006/relationships/image" Target="../media/image14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148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6" Type="http://schemas.openxmlformats.org/officeDocument/2006/relationships/image" Target="../media/image147.jpeg"/><Relationship Id="rId5" Type="http://schemas.openxmlformats.org/officeDocument/2006/relationships/image" Target="../media/image146.png"/><Relationship Id="rId4" Type="http://schemas.openxmlformats.org/officeDocument/2006/relationships/image" Target="../media/image14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1.jpeg"/><Relationship Id="rId4" Type="http://schemas.openxmlformats.org/officeDocument/2006/relationships/image" Target="../media/image150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5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15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4" Type="http://schemas.openxmlformats.org/officeDocument/2006/relationships/chart" Target="../charts/chart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4" Type="http://schemas.openxmlformats.org/officeDocument/2006/relationships/chart" Target="../charts/chart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28596" y="71420"/>
            <a:ext cx="8229600" cy="928688"/>
          </a:xfrm>
          <a:solidFill>
            <a:schemeClr val="bg1"/>
          </a:solidFill>
          <a:ln>
            <a:solidFill>
              <a:srgbClr val="C45D0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l"/>
            <a:r>
              <a:rPr lang="ru-RU" sz="1500" b="1" dirty="0" smtClean="0">
                <a:solidFill>
                  <a:srgbClr val="C00000"/>
                </a:solidFill>
              </a:rPr>
              <a:t>Институт биохимической физики им. Н.М. </a:t>
            </a:r>
            <a:r>
              <a:rPr lang="ru-RU" sz="1500" b="1" dirty="0" err="1" smtClean="0">
                <a:solidFill>
                  <a:srgbClr val="C00000"/>
                </a:solidFill>
              </a:rPr>
              <a:t>Эмануэля</a:t>
            </a:r>
            <a:r>
              <a:rPr lang="ru-RU" sz="1500" b="1" dirty="0" smtClean="0">
                <a:solidFill>
                  <a:srgbClr val="C00000"/>
                </a:solidFill>
              </a:rPr>
              <a:t> РАН (ИБХФ РАН) создан на базе Института пищевых веществ РАН, а также Отдела кинетики химических и биологических процессов,  </a:t>
            </a:r>
            <a:br>
              <a:rPr lang="ru-RU" sz="1500" b="1" dirty="0" smtClean="0">
                <a:solidFill>
                  <a:srgbClr val="C00000"/>
                </a:solidFill>
              </a:rPr>
            </a:br>
            <a:r>
              <a:rPr lang="ru-RU" sz="1500" b="1" dirty="0" smtClean="0">
                <a:solidFill>
                  <a:srgbClr val="C00000"/>
                </a:solidFill>
              </a:rPr>
              <a:t>Отдела электроники органических материалов и Центра химического материаловедения Института химической физики им. Н.Н. Семенова</a:t>
            </a:r>
            <a:endParaRPr lang="ru-RU" sz="1500" dirty="0">
              <a:solidFill>
                <a:srgbClr val="C00000"/>
              </a:solidFill>
            </a:endParaRPr>
          </a:p>
        </p:txBody>
      </p:sp>
      <p:pic>
        <p:nvPicPr>
          <p:cNvPr id="56322" name="Picture 2" descr="D:\FORMER_D\Курочкин\доклад 2019 юбилейный\постановление об учреждении.jpg"/>
          <p:cNvPicPr>
            <a:picLocks noChangeAspect="1" noChangeArrowheads="1"/>
          </p:cNvPicPr>
          <p:nvPr/>
        </p:nvPicPr>
        <p:blipFill>
          <a:blip r:embed="rId2" cstate="print"/>
          <a:srcRect r="1857"/>
          <a:stretch>
            <a:fillRect/>
          </a:stretch>
        </p:blipFill>
        <p:spPr bwMode="auto">
          <a:xfrm>
            <a:off x="285720" y="1142990"/>
            <a:ext cx="2714644" cy="385765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6323" name="Picture 3" descr="D:\FORMER_D\Курочкин\доклад 2019 юбилейный\постановление об учреждении1.jpg"/>
          <p:cNvPicPr>
            <a:picLocks noChangeAspect="1" noChangeArrowheads="1"/>
          </p:cNvPicPr>
          <p:nvPr/>
        </p:nvPicPr>
        <p:blipFill>
          <a:blip r:embed="rId3" cstate="print"/>
          <a:srcRect r="2786"/>
          <a:stretch>
            <a:fillRect/>
          </a:stretch>
        </p:blipFill>
        <p:spPr bwMode="auto">
          <a:xfrm>
            <a:off x="3286116" y="1142990"/>
            <a:ext cx="2643206" cy="385765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6324" name="Picture 4" descr="D:\FORMER_D\Курочкин\доклад 2019 юбилейный\постановление об имен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5" y="1142990"/>
            <a:ext cx="2643206" cy="385765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00510"/>
            <a:ext cx="9144000" cy="857250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8E0000"/>
                </a:solidFill>
              </a:rPr>
              <a:t>АКАДЕМИК НИКОЛАЙ МАРКОВИЧ ЭМАНУЭЛЬ </a:t>
            </a:r>
            <a:br>
              <a:rPr lang="ru-RU" sz="1600" b="1" dirty="0" smtClean="0">
                <a:solidFill>
                  <a:srgbClr val="8E0000"/>
                </a:solidFill>
              </a:rPr>
            </a:br>
            <a:r>
              <a:rPr lang="ru-RU" sz="1600" b="1" dirty="0" smtClean="0">
                <a:solidFill>
                  <a:srgbClr val="8E0000"/>
                </a:solidFill>
              </a:rPr>
              <a:t>Герой </a:t>
            </a:r>
            <a:r>
              <a:rPr lang="ru-RU" sz="1600" b="1" dirty="0">
                <a:solidFill>
                  <a:srgbClr val="8E0000"/>
                </a:solidFill>
              </a:rPr>
              <a:t>социалистического труда, лауреат </a:t>
            </a:r>
            <a:r>
              <a:rPr lang="ru-RU" sz="1600" b="1" dirty="0" smtClean="0">
                <a:solidFill>
                  <a:srgbClr val="8E0000"/>
                </a:solidFill>
              </a:rPr>
              <a:t>Государственных </a:t>
            </a:r>
            <a:r>
              <a:rPr lang="ru-RU" sz="1600" b="1" dirty="0">
                <a:solidFill>
                  <a:srgbClr val="8E0000"/>
                </a:solidFill>
              </a:rPr>
              <a:t>премий, </a:t>
            </a:r>
            <a:r>
              <a:rPr lang="ru-RU" sz="1600" b="1" dirty="0" smtClean="0">
                <a:solidFill>
                  <a:srgbClr val="8E0000"/>
                </a:solidFill>
              </a:rPr>
              <a:t/>
            </a:r>
            <a:br>
              <a:rPr lang="ru-RU" sz="1600" b="1" dirty="0" smtClean="0">
                <a:solidFill>
                  <a:srgbClr val="8E0000"/>
                </a:solidFill>
              </a:rPr>
            </a:br>
            <a:r>
              <a:rPr lang="ru-RU" sz="1600" b="1" dirty="0" smtClean="0">
                <a:solidFill>
                  <a:srgbClr val="8E0000"/>
                </a:solidFill>
              </a:rPr>
              <a:t>выдающийся ученый </a:t>
            </a:r>
            <a:r>
              <a:rPr lang="ru-RU" sz="1600" b="1" dirty="0">
                <a:solidFill>
                  <a:srgbClr val="8E0000"/>
                </a:solidFill>
              </a:rPr>
              <a:t>физико-химик, </a:t>
            </a:r>
            <a:r>
              <a:rPr lang="ru-RU" sz="1600" b="1" dirty="0" smtClean="0">
                <a:solidFill>
                  <a:srgbClr val="8E0000"/>
                </a:solidFill>
              </a:rPr>
              <a:t/>
            </a:r>
            <a:br>
              <a:rPr lang="ru-RU" sz="1600" b="1" dirty="0" smtClean="0">
                <a:solidFill>
                  <a:srgbClr val="8E0000"/>
                </a:solidFill>
              </a:rPr>
            </a:br>
            <a:r>
              <a:rPr lang="ru-RU" sz="1600" b="1" dirty="0" smtClean="0">
                <a:solidFill>
                  <a:srgbClr val="8E0000"/>
                </a:solidFill>
              </a:rPr>
              <a:t>основатель </a:t>
            </a:r>
            <a:r>
              <a:rPr lang="ru-RU" sz="1600" b="1" dirty="0">
                <a:solidFill>
                  <a:srgbClr val="8E0000"/>
                </a:solidFill>
              </a:rPr>
              <a:t>нового направления науки – физико-химической биологии, </a:t>
            </a:r>
            <a:r>
              <a:rPr lang="ru-RU" sz="1600" b="1" dirty="0" smtClean="0">
                <a:solidFill>
                  <a:srgbClr val="8E0000"/>
                </a:solidFill>
              </a:rPr>
              <a:t/>
            </a:r>
            <a:br>
              <a:rPr lang="ru-RU" sz="1600" b="1" dirty="0" smtClean="0">
                <a:solidFill>
                  <a:srgbClr val="8E0000"/>
                </a:solidFill>
              </a:rPr>
            </a:br>
            <a:r>
              <a:rPr lang="ru-RU" sz="1600" b="1" dirty="0" smtClean="0">
                <a:solidFill>
                  <a:srgbClr val="8E0000"/>
                </a:solidFill>
              </a:rPr>
              <a:t>идеолог </a:t>
            </a:r>
            <a:r>
              <a:rPr lang="ru-RU" sz="1600" b="1" dirty="0">
                <a:solidFill>
                  <a:srgbClr val="8E0000"/>
                </a:solidFill>
              </a:rPr>
              <a:t>и вдохновитель создания Института биохимической физики</a:t>
            </a:r>
          </a:p>
        </p:txBody>
      </p:sp>
      <p:pic>
        <p:nvPicPr>
          <p:cNvPr id="4" name="Содержимое 3" descr="2.4.TIF"/>
          <p:cNvPicPr>
            <a:picLocks noGrp="1" noChangeAspect="1"/>
          </p:cNvPicPr>
          <p:nvPr>
            <p:ph idx="1"/>
          </p:nvPr>
        </p:nvPicPr>
        <p:blipFill>
          <a:blip r:embed="rId2"/>
          <a:srcRect b="20139"/>
          <a:stretch>
            <a:fillRect/>
          </a:stretch>
        </p:blipFill>
        <p:spPr>
          <a:xfrm>
            <a:off x="3071801" y="160718"/>
            <a:ext cx="2786083" cy="34826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58" name="Picture 2" descr="D:\FORMER_D\Буклет Института\Буклет-2009\КНИГА СВЕРСТАННАЯ\ФОТОГРАФИИ ДЛЯ КНИГИ\1 ОБЩИЕ СВЕДЕНИЯ ФОТО\1-12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1142990"/>
            <a:ext cx="1214446" cy="157163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matte">
            <a:bevelT w="114300"/>
            <a:bevelB w="133350"/>
          </a:sp3d>
        </p:spPr>
      </p:pic>
    </p:spTree>
    <p:extLst>
      <p:ext uri="{BB962C8B-B14F-4D97-AF65-F5344CB8AC3E}">
        <p14:creationId xmlns:p14="http://schemas.microsoft.com/office/powerpoint/2010/main" val="297858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FORMER_D\Буклет Института\Буклет-2009\Институты\3а (9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964396"/>
            <a:ext cx="6643734" cy="38583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35" name="Picture 3" descr="D:\FORMER_D\Буклет Института\Буклет-2009\КНИГА СВЕРСТАННАЯ\ФОТОГРАФИИ ДЛЯ КНИГИ\2 ИСТОРИЯ ХИМБИО ФОТО\2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857238"/>
            <a:ext cx="1856754" cy="12374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437" name="AutoShape 5" descr="Картинки по запросу академика н.н. семёнова"/>
          <p:cNvSpPr>
            <a:spLocks noChangeAspect="1" noChangeArrowheads="1"/>
          </p:cNvSpPr>
          <p:nvPr/>
        </p:nvSpPr>
        <p:spPr bwMode="auto">
          <a:xfrm>
            <a:off x="155575" y="-891778"/>
            <a:ext cx="1847850" cy="1857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5" cstate="print">
            <a:lum bright="27000" contrast="50000"/>
          </a:blip>
          <a:srcRect/>
          <a:stretch>
            <a:fillRect/>
          </a:stretch>
        </p:blipFill>
        <p:spPr bwMode="auto">
          <a:xfrm>
            <a:off x="214282" y="785800"/>
            <a:ext cx="1571636" cy="20359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285734"/>
            <a:ext cx="9144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ИНСТИТУТ  ХИМИЧЕСКОЙ ФИЗИКИ им. Н.Н.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СЕМЁНОВА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5298" name="Picture 2" descr="D:\FORMER_D\Буклет Института\Буклет-2009\Семёнов\z64.jpg"/>
          <p:cNvPicPr>
            <a:picLocks noChangeAspect="1" noChangeArrowheads="1"/>
          </p:cNvPicPr>
          <p:nvPr/>
        </p:nvPicPr>
        <p:blipFill>
          <a:blip r:embed="rId6" cstate="print">
            <a:grayscl/>
            <a:lum bright="-5000" contrast="31000"/>
          </a:blip>
          <a:srcRect/>
          <a:stretch>
            <a:fillRect/>
          </a:stretch>
        </p:blipFill>
        <p:spPr bwMode="auto">
          <a:xfrm>
            <a:off x="6929454" y="3571882"/>
            <a:ext cx="1928826" cy="13407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2567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FORMER_D\Курочкин\доклад 2019 юбилейный\Презентация юбилейного доклада И.Н. Курочкина\5-3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655760"/>
            <a:ext cx="3643338" cy="22586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11" name="Picture 3" descr="D:\FORMER_D\Курочкин\доклад 2019 юбилейный\Презентация юбилейного доклада И.Н. Курочкина\строительство корпуса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14296"/>
            <a:ext cx="3357586" cy="23083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12" name="Picture 4" descr="D:\FORMER_D\Курочкин\доклад 2019 юбилейный\Презентация юбилейного доклада И.Н. Курочкина\строительство корпуса (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2357436"/>
            <a:ext cx="3875076" cy="24824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4357686" y="375031"/>
            <a:ext cx="4786314" cy="16504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50" b="1" dirty="0" smtClean="0">
                <a:solidFill>
                  <a:srgbClr val="8E0000"/>
                </a:solidFill>
              </a:rPr>
              <a:t>Строительство главного корпуса</a:t>
            </a:r>
            <a:br>
              <a:rPr lang="ru-RU" sz="2250" b="1" dirty="0" smtClean="0">
                <a:solidFill>
                  <a:srgbClr val="8E0000"/>
                </a:solidFill>
              </a:rPr>
            </a:br>
            <a:r>
              <a:rPr lang="ru-RU" sz="2250" b="1" dirty="0" smtClean="0">
                <a:solidFill>
                  <a:srgbClr val="8E0000"/>
                </a:solidFill>
              </a:rPr>
              <a:t>Института биохимической физики </a:t>
            </a:r>
            <a:br>
              <a:rPr lang="ru-RU" sz="2250" b="1" dirty="0" smtClean="0">
                <a:solidFill>
                  <a:srgbClr val="8E0000"/>
                </a:solidFill>
              </a:rPr>
            </a:br>
            <a:r>
              <a:rPr lang="ru-RU" sz="2250" b="1" dirty="0" smtClean="0">
                <a:solidFill>
                  <a:srgbClr val="8E0000"/>
                </a:solidFill>
              </a:rPr>
              <a:t>им. Н.М. </a:t>
            </a:r>
            <a:r>
              <a:rPr lang="ru-RU" sz="2250" b="1" dirty="0" err="1" smtClean="0">
                <a:solidFill>
                  <a:srgbClr val="8E0000"/>
                </a:solidFill>
              </a:rPr>
              <a:t>Эмануэля</a:t>
            </a:r>
            <a:r>
              <a:rPr lang="ru-RU" sz="2250" b="1" dirty="0" smtClean="0">
                <a:solidFill>
                  <a:srgbClr val="8E0000"/>
                </a:solidFill>
              </a:rPr>
              <a:t> РАН</a:t>
            </a:r>
            <a:endParaRPr lang="ru-RU" sz="2250" b="1" dirty="0">
              <a:solidFill>
                <a:srgbClr val="8E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2844" y="142858"/>
            <a:ext cx="885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ПЛАН-СХЕМА И МАКЕТ ИБХФ РАН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8434" name="Picture 2" descr="D:\FORMER_D\Курочкин\доклад 2019 юбилейный\Корпус ИБХ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642924"/>
            <a:ext cx="5000660" cy="2010111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435" name="Picture 3" descr="D:\FORMER_D\Курочкин\доклад 2019 юбилейный\Макет ИБХФ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857502"/>
            <a:ext cx="5072098" cy="2105755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FORMER_D\Курочкин\доклад 2019 юбилейный\Презентация юбилейного доклада И.Н. Курочкина\2.1.jpg"/>
          <p:cNvPicPr>
            <a:picLocks noChangeAspect="1" noChangeArrowheads="1"/>
          </p:cNvPicPr>
          <p:nvPr/>
        </p:nvPicPr>
        <p:blipFill>
          <a:blip r:embed="rId2"/>
          <a:srcRect t="4186" b="398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142858"/>
            <a:ext cx="621272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</a:rPr>
              <a:t>Институт биохимической физики </a:t>
            </a: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</a:rPr>
              <a:t>им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</a:rPr>
              <a:t>. Н.М. </a:t>
            </a:r>
            <a:r>
              <a:rPr lang="ru-RU" sz="3000" b="1" i="1" dirty="0" err="1">
                <a:solidFill>
                  <a:schemeClr val="accent3">
                    <a:lumMod val="50000"/>
                  </a:schemeClr>
                </a:solidFill>
              </a:rPr>
              <a:t>Эмануэля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</a:rPr>
              <a:t>Российской 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</a:rPr>
              <a:t>академии наук</a:t>
            </a:r>
            <a:endParaRPr lang="ru-RU" sz="3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04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D:\FORMER_D\Курочкин\доклад 2019 юбилейный\Презентация юбилейного доклада И.Н. Курочкина\2.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2214560"/>
            <a:ext cx="4286280" cy="2625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2" name="Picture 2" descr="D:\FORMER_D\Курочкин\доклад 2019 юбилейный\Презентация юбилейного доклада И.Н. Курочкина\2.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7" y="267874"/>
            <a:ext cx="4286279" cy="2732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5000628" y="571486"/>
            <a:ext cx="3672993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8E0000"/>
                </a:solidFill>
              </a:rPr>
              <a:t>Главный корпус </a:t>
            </a:r>
            <a:r>
              <a:rPr lang="ru-RU" b="1" dirty="0" smtClean="0">
                <a:solidFill>
                  <a:srgbClr val="8E0000"/>
                </a:solidFill>
              </a:rPr>
              <a:t/>
            </a:r>
            <a:br>
              <a:rPr lang="ru-RU" b="1" dirty="0" smtClean="0">
                <a:solidFill>
                  <a:srgbClr val="8E0000"/>
                </a:solidFill>
              </a:rPr>
            </a:br>
            <a:r>
              <a:rPr lang="ru-RU" b="1" dirty="0" smtClean="0">
                <a:solidFill>
                  <a:srgbClr val="8E0000"/>
                </a:solidFill>
              </a:rPr>
              <a:t>Института </a:t>
            </a:r>
            <a:r>
              <a:rPr lang="ru-RU" b="1" dirty="0">
                <a:solidFill>
                  <a:srgbClr val="8E0000"/>
                </a:solidFill>
              </a:rPr>
              <a:t>биохимической физики </a:t>
            </a:r>
            <a:r>
              <a:rPr lang="ru-RU" b="1" dirty="0" smtClean="0">
                <a:solidFill>
                  <a:srgbClr val="8E0000"/>
                </a:solidFill>
              </a:rPr>
              <a:t/>
            </a:r>
            <a:br>
              <a:rPr lang="ru-RU" b="1" dirty="0" smtClean="0">
                <a:solidFill>
                  <a:srgbClr val="8E0000"/>
                </a:solidFill>
              </a:rPr>
            </a:br>
            <a:r>
              <a:rPr lang="ru-RU" b="1" dirty="0" smtClean="0">
                <a:solidFill>
                  <a:srgbClr val="8E0000"/>
                </a:solidFill>
              </a:rPr>
              <a:t>им</a:t>
            </a:r>
            <a:r>
              <a:rPr lang="ru-RU" b="1" dirty="0">
                <a:solidFill>
                  <a:srgbClr val="8E0000"/>
                </a:solidFill>
              </a:rPr>
              <a:t>. </a:t>
            </a:r>
            <a:r>
              <a:rPr lang="ru-RU" b="1" dirty="0" smtClean="0">
                <a:solidFill>
                  <a:srgbClr val="8E0000"/>
                </a:solidFill>
              </a:rPr>
              <a:t>Н.М</a:t>
            </a:r>
            <a:r>
              <a:rPr lang="ru-RU" b="1" dirty="0">
                <a:solidFill>
                  <a:srgbClr val="8E0000"/>
                </a:solidFill>
              </a:rPr>
              <a:t>. </a:t>
            </a:r>
            <a:r>
              <a:rPr lang="ru-RU" b="1" dirty="0" err="1">
                <a:solidFill>
                  <a:srgbClr val="8E0000"/>
                </a:solidFill>
              </a:rPr>
              <a:t>Эмануэля</a:t>
            </a:r>
            <a:r>
              <a:rPr lang="ru-RU" b="1" dirty="0">
                <a:solidFill>
                  <a:srgbClr val="8E0000"/>
                </a:solidFill>
              </a:rPr>
              <a:t> РАН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5720" y="3357568"/>
            <a:ext cx="3672993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8E0000"/>
                </a:solidFill>
              </a:rPr>
              <a:t>Один из старейших корпусов </a:t>
            </a:r>
            <a:br>
              <a:rPr lang="ru-RU" b="1" dirty="0">
                <a:solidFill>
                  <a:srgbClr val="8E0000"/>
                </a:solidFill>
              </a:rPr>
            </a:br>
            <a:r>
              <a:rPr lang="ru-RU" b="1" dirty="0">
                <a:solidFill>
                  <a:srgbClr val="8E0000"/>
                </a:solidFill>
              </a:rPr>
              <a:t>Института биохимической физики </a:t>
            </a:r>
            <a:r>
              <a:rPr lang="ru-RU" b="1" dirty="0" smtClean="0">
                <a:solidFill>
                  <a:srgbClr val="8E0000"/>
                </a:solidFill>
              </a:rPr>
              <a:t/>
            </a:r>
            <a:br>
              <a:rPr lang="ru-RU" b="1" dirty="0" smtClean="0">
                <a:solidFill>
                  <a:srgbClr val="8E0000"/>
                </a:solidFill>
              </a:rPr>
            </a:br>
            <a:r>
              <a:rPr lang="ru-RU" b="1" dirty="0" smtClean="0">
                <a:solidFill>
                  <a:srgbClr val="8E0000"/>
                </a:solidFill>
              </a:rPr>
              <a:t>им</a:t>
            </a:r>
            <a:r>
              <a:rPr lang="ru-RU" b="1" dirty="0">
                <a:solidFill>
                  <a:srgbClr val="8E0000"/>
                </a:solidFill>
              </a:rPr>
              <a:t>. Н.М. </a:t>
            </a:r>
            <a:r>
              <a:rPr lang="ru-RU" b="1" dirty="0" err="1">
                <a:solidFill>
                  <a:srgbClr val="8E0000"/>
                </a:solidFill>
              </a:rPr>
              <a:t>Эмануэля</a:t>
            </a:r>
            <a:r>
              <a:rPr lang="ru-RU" b="1" dirty="0">
                <a:solidFill>
                  <a:srgbClr val="8E0000"/>
                </a:solidFill>
              </a:rPr>
              <a:t> РАН</a:t>
            </a:r>
          </a:p>
        </p:txBody>
      </p:sp>
    </p:spTree>
    <p:extLst>
      <p:ext uri="{BB962C8B-B14F-4D97-AF65-F5344CB8AC3E}">
        <p14:creationId xmlns:p14="http://schemas.microsoft.com/office/powerpoint/2010/main" val="216721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04056"/>
            <a:ext cx="9144000" cy="1178727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8E0000"/>
                </a:solidFill>
              </a:rPr>
              <a:t>АКАДЕМИК АЛЕКСАНДР ЕВГЕНЬЕВИЧ ШИЛОВ</a:t>
            </a:r>
            <a:r>
              <a:rPr lang="ru-RU" sz="1800" dirty="0" smtClean="0">
                <a:solidFill>
                  <a:srgbClr val="8E0000"/>
                </a:solidFill>
              </a:rPr>
              <a:t/>
            </a:r>
            <a:br>
              <a:rPr lang="ru-RU" sz="1800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директор-организатор с 1994 по 1997 год </a:t>
            </a:r>
            <a:br>
              <a:rPr lang="ru-RU" sz="1800" b="1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Института </a:t>
            </a:r>
            <a:r>
              <a:rPr lang="ru-RU" sz="1800" b="1" dirty="0">
                <a:solidFill>
                  <a:srgbClr val="8E0000"/>
                </a:solidFill>
              </a:rPr>
              <a:t>биохимической физики </a:t>
            </a:r>
            <a:r>
              <a:rPr lang="ru-RU" sz="1800" b="1" dirty="0" smtClean="0">
                <a:solidFill>
                  <a:srgbClr val="8E0000"/>
                </a:solidFill>
              </a:rPr>
              <a:t>им</a:t>
            </a:r>
            <a:r>
              <a:rPr lang="ru-RU" sz="1800" b="1" dirty="0">
                <a:solidFill>
                  <a:srgbClr val="8E0000"/>
                </a:solidFill>
              </a:rPr>
              <a:t>. Н.М. </a:t>
            </a:r>
            <a:r>
              <a:rPr lang="ru-RU" sz="1800" b="1" dirty="0" err="1">
                <a:solidFill>
                  <a:srgbClr val="8E0000"/>
                </a:solidFill>
              </a:rPr>
              <a:t>Эмануэля</a:t>
            </a:r>
            <a:r>
              <a:rPr lang="ru-RU" sz="1800" b="1" dirty="0">
                <a:solidFill>
                  <a:srgbClr val="8E0000"/>
                </a:solidFill>
              </a:rPr>
              <a:t> </a:t>
            </a:r>
            <a:r>
              <a:rPr lang="ru-RU" sz="1800" b="1" dirty="0" smtClean="0">
                <a:solidFill>
                  <a:srgbClr val="8E0000"/>
                </a:solidFill>
              </a:rPr>
              <a:t>РАН, </a:t>
            </a:r>
            <a:br>
              <a:rPr lang="ru-RU" sz="1800" b="1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директор </a:t>
            </a:r>
            <a:r>
              <a:rPr lang="ru-RU" sz="1800" b="1" dirty="0">
                <a:solidFill>
                  <a:srgbClr val="8E0000"/>
                </a:solidFill>
              </a:rPr>
              <a:t>Института </a:t>
            </a:r>
            <a:r>
              <a:rPr lang="ru-RU" sz="1800" b="1" dirty="0" smtClean="0">
                <a:solidFill>
                  <a:srgbClr val="8E0000"/>
                </a:solidFill>
              </a:rPr>
              <a:t>с </a:t>
            </a:r>
            <a:r>
              <a:rPr lang="ru-RU" sz="1800" b="1" dirty="0">
                <a:solidFill>
                  <a:srgbClr val="8E0000"/>
                </a:solidFill>
              </a:rPr>
              <a:t>1997 года по 2004 </a:t>
            </a:r>
            <a:r>
              <a:rPr lang="ru-RU" sz="1800" b="1" dirty="0" smtClean="0">
                <a:solidFill>
                  <a:srgbClr val="8E0000"/>
                </a:solidFill>
              </a:rPr>
              <a:t>год</a:t>
            </a:r>
            <a:r>
              <a:rPr lang="ru-RU" sz="1800" dirty="0" smtClean="0">
                <a:solidFill>
                  <a:srgbClr val="8E0000"/>
                </a:solidFill>
              </a:rPr>
              <a:t> </a:t>
            </a:r>
            <a:endParaRPr lang="ru-RU" sz="1800" b="1" dirty="0">
              <a:solidFill>
                <a:srgbClr val="8E0000"/>
              </a:solidFill>
            </a:endParaRPr>
          </a:p>
        </p:txBody>
      </p:sp>
      <p:pic>
        <p:nvPicPr>
          <p:cNvPr id="6" name="Picture 2" descr="D:\FORMER_D\Курочкин\доклад 2019 юбилейный\Презентация юбилейного доклада И.Н. Курочкина\2.5.jpg"/>
          <p:cNvPicPr>
            <a:picLocks noChangeAspect="1" noChangeArrowheads="1"/>
          </p:cNvPicPr>
          <p:nvPr/>
        </p:nvPicPr>
        <p:blipFill>
          <a:blip r:embed="rId2" cstate="print"/>
          <a:srcRect l="18331"/>
          <a:stretch>
            <a:fillRect/>
          </a:stretch>
        </p:blipFill>
        <p:spPr bwMode="auto">
          <a:xfrm>
            <a:off x="2714612" y="285734"/>
            <a:ext cx="4021901" cy="33535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89741"/>
            <a:ext cx="9144000" cy="1553759"/>
          </a:xfrm>
        </p:spPr>
        <p:txBody>
          <a:bodyPr>
            <a:noAutofit/>
          </a:bodyPr>
          <a:lstStyle/>
          <a:p>
            <a:r>
              <a:rPr lang="ru-RU" sz="1700" b="1" dirty="0" smtClean="0">
                <a:solidFill>
                  <a:srgbClr val="8E0000"/>
                </a:solidFill>
              </a:rPr>
              <a:t>ДОКТОР БИОЛОГИЧЕСКИХ НАУК, ПРОФЕССОР </a:t>
            </a:r>
            <a:br>
              <a:rPr lang="ru-RU" sz="1700" b="1" dirty="0" smtClean="0">
                <a:solidFill>
                  <a:srgbClr val="8E0000"/>
                </a:solidFill>
              </a:rPr>
            </a:br>
            <a:r>
              <a:rPr lang="ru-RU" sz="1700" b="1" dirty="0" smtClean="0">
                <a:solidFill>
                  <a:srgbClr val="8E0000"/>
                </a:solidFill>
              </a:rPr>
              <a:t>ЕЛЕНА БОРИСОВНА БУРЛАКОВА</a:t>
            </a:r>
            <a:r>
              <a:rPr lang="ru-RU" sz="1700" dirty="0" smtClean="0">
                <a:solidFill>
                  <a:srgbClr val="8E0000"/>
                </a:solidFill>
              </a:rPr>
              <a:t/>
            </a:r>
            <a:br>
              <a:rPr lang="ru-RU" sz="1700" dirty="0" smtClean="0">
                <a:solidFill>
                  <a:srgbClr val="8E0000"/>
                </a:solidFill>
              </a:rPr>
            </a:br>
            <a:r>
              <a:rPr lang="ru-RU" sz="1700" b="1" dirty="0" smtClean="0">
                <a:solidFill>
                  <a:srgbClr val="8E0000"/>
                </a:solidFill>
              </a:rPr>
              <a:t>заместитель </a:t>
            </a:r>
            <a:r>
              <a:rPr lang="ru-RU" sz="1700" b="1" dirty="0">
                <a:solidFill>
                  <a:srgbClr val="8E0000"/>
                </a:solidFill>
              </a:rPr>
              <a:t>директора </a:t>
            </a:r>
            <a:r>
              <a:rPr lang="ru-RU" sz="1700" b="1" dirty="0" smtClean="0">
                <a:solidFill>
                  <a:srgbClr val="8E0000"/>
                </a:solidFill>
              </a:rPr>
              <a:t/>
            </a:r>
            <a:br>
              <a:rPr lang="ru-RU" sz="1700" b="1" dirty="0" smtClean="0">
                <a:solidFill>
                  <a:srgbClr val="8E0000"/>
                </a:solidFill>
              </a:rPr>
            </a:br>
            <a:r>
              <a:rPr lang="ru-RU" sz="1700" b="1" dirty="0" smtClean="0">
                <a:solidFill>
                  <a:srgbClr val="8E0000"/>
                </a:solidFill>
              </a:rPr>
              <a:t>Института </a:t>
            </a:r>
            <a:r>
              <a:rPr lang="ru-RU" sz="1700" b="1" dirty="0">
                <a:solidFill>
                  <a:srgbClr val="8E0000"/>
                </a:solidFill>
              </a:rPr>
              <a:t>биохимической физики им. Н.М. </a:t>
            </a:r>
            <a:r>
              <a:rPr lang="ru-RU" sz="1700" b="1" dirty="0" err="1">
                <a:solidFill>
                  <a:srgbClr val="8E0000"/>
                </a:solidFill>
              </a:rPr>
              <a:t>Эмануэля</a:t>
            </a:r>
            <a:r>
              <a:rPr lang="ru-RU" sz="1700" b="1" dirty="0">
                <a:solidFill>
                  <a:srgbClr val="8E0000"/>
                </a:solidFill>
              </a:rPr>
              <a:t> РАН (</a:t>
            </a:r>
            <a:r>
              <a:rPr lang="ru-RU" sz="1700" b="1" dirty="0" smtClean="0">
                <a:solidFill>
                  <a:srgbClr val="8E0000"/>
                </a:solidFill>
              </a:rPr>
              <a:t>1994-2014 г.), </a:t>
            </a:r>
            <a:br>
              <a:rPr lang="ru-RU" sz="1700" b="1" dirty="0" smtClean="0">
                <a:solidFill>
                  <a:srgbClr val="8E0000"/>
                </a:solidFill>
              </a:rPr>
            </a:br>
            <a:r>
              <a:rPr lang="ru-RU" sz="1700" b="1" dirty="0" smtClean="0">
                <a:solidFill>
                  <a:srgbClr val="8E0000"/>
                </a:solidFill>
              </a:rPr>
              <a:t>руководитель </a:t>
            </a:r>
            <a:r>
              <a:rPr lang="ru-RU" sz="1700" b="1" dirty="0">
                <a:solidFill>
                  <a:srgbClr val="8E0000"/>
                </a:solidFill>
              </a:rPr>
              <a:t>отдела кинетики химических и биологических </a:t>
            </a:r>
            <a:r>
              <a:rPr lang="ru-RU" sz="1700" b="1" dirty="0" smtClean="0">
                <a:solidFill>
                  <a:srgbClr val="8E0000"/>
                </a:solidFill>
              </a:rPr>
              <a:t>процессов </a:t>
            </a:r>
            <a:endParaRPr lang="ru-RU" sz="1700" b="1" dirty="0">
              <a:solidFill>
                <a:srgbClr val="8E0000"/>
              </a:solidFill>
            </a:endParaRPr>
          </a:p>
        </p:txBody>
      </p:sp>
      <p:pic>
        <p:nvPicPr>
          <p:cNvPr id="4098" name="Picture 2" descr="D:\FORMER_D\Курочкин\доклад 2019 юбилейный\Презентация юбилейного доклада И.Н. Курочкина\2.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142858"/>
            <a:ext cx="2542550" cy="34826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89741"/>
            <a:ext cx="9144000" cy="1553759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8E0000"/>
                </a:solidFill>
              </a:rPr>
              <a:t>ЧЛЕН-КОРРЕСПОНДЕНТ РАН </a:t>
            </a:r>
            <a:br>
              <a:rPr lang="ru-RU" sz="1800" b="1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АЛЕКСАНДР АНАТОЛЬЕВИЧ ОВЧИННИКОВ</a:t>
            </a:r>
            <a:br>
              <a:rPr lang="ru-RU" sz="1800" b="1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создатель </a:t>
            </a:r>
            <a:r>
              <a:rPr lang="ru-RU" sz="1800" b="1" dirty="0">
                <a:solidFill>
                  <a:srgbClr val="8E0000"/>
                </a:solidFill>
              </a:rPr>
              <a:t>отдела электроники органических материалов, </a:t>
            </a:r>
            <a:r>
              <a:rPr lang="ru-RU" sz="1800" b="1" dirty="0" smtClean="0">
                <a:solidFill>
                  <a:srgbClr val="8E0000"/>
                </a:solidFill>
              </a:rPr>
              <a:t/>
            </a:r>
            <a:br>
              <a:rPr lang="ru-RU" sz="1800" b="1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выдающийся </a:t>
            </a:r>
            <a:r>
              <a:rPr lang="ru-RU" sz="1800" b="1" dirty="0">
                <a:solidFill>
                  <a:srgbClr val="8E0000"/>
                </a:solidFill>
              </a:rPr>
              <a:t>ученый в области химической </a:t>
            </a:r>
            <a:r>
              <a:rPr lang="ru-RU" sz="1800" b="1" dirty="0" smtClean="0">
                <a:solidFill>
                  <a:srgbClr val="8E0000"/>
                </a:solidFill>
              </a:rPr>
              <a:t>физики </a:t>
            </a:r>
            <a:endParaRPr lang="ru-RU" sz="1800" b="1" dirty="0">
              <a:solidFill>
                <a:srgbClr val="8E0000"/>
              </a:solidFill>
            </a:endParaRPr>
          </a:p>
        </p:txBody>
      </p:sp>
      <p:pic>
        <p:nvPicPr>
          <p:cNvPr id="6146" name="Picture 2" descr="D:\FORMER_D\Курочкин\доклад 2019 юбилейный\Презентация юбилейного доклада И.Н. Курочкина\2.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357172"/>
            <a:ext cx="3681303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lum bright="6000" contrast="40000"/>
          </a:blip>
          <a:srcRect/>
          <a:stretch>
            <a:fillRect/>
          </a:stretch>
        </p:blipFill>
        <p:spPr bwMode="auto">
          <a:xfrm>
            <a:off x="2071670" y="785800"/>
            <a:ext cx="5095793" cy="3375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437" name="AutoShape 5" descr="Картинки по запросу академика н.н. семёнова"/>
          <p:cNvSpPr>
            <a:spLocks noChangeAspect="1" noChangeArrowheads="1"/>
          </p:cNvSpPr>
          <p:nvPr/>
        </p:nvSpPr>
        <p:spPr bwMode="auto">
          <a:xfrm>
            <a:off x="155575" y="-891778"/>
            <a:ext cx="1847850" cy="1857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267875"/>
            <a:ext cx="9144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 smtClean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ИНСТИТУТ ПИЩЕВЫХ ВЕЩЕСТВ РАН 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>
            <a:lum contrast="7000"/>
          </a:blip>
          <a:srcRect b="1880"/>
          <a:stretch>
            <a:fillRect/>
          </a:stretch>
        </p:blipFill>
        <p:spPr bwMode="auto">
          <a:xfrm>
            <a:off x="6858016" y="3429006"/>
            <a:ext cx="2012369" cy="13522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>
            <a:lum bright="6000"/>
          </a:blip>
          <a:srcRect/>
          <a:stretch>
            <a:fillRect/>
          </a:stretch>
        </p:blipFill>
        <p:spPr bwMode="auto">
          <a:xfrm>
            <a:off x="285721" y="1660916"/>
            <a:ext cx="1571636" cy="15001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482584"/>
            <a:ext cx="9144000" cy="1553759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8E0000"/>
                </a:solidFill>
              </a:rPr>
              <a:t>ДОКТОР ХИМИЧЕСКИХ НАУК, ПРОФЕССОР </a:t>
            </a:r>
            <a:br>
              <a:rPr lang="ru-RU" sz="1800" b="1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МИХАИЛ НИКОЛАЕВИЧ МАНАКОВ </a:t>
            </a:r>
            <a:br>
              <a:rPr lang="ru-RU" sz="1800" b="1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создатель </a:t>
            </a:r>
            <a:r>
              <a:rPr lang="ru-RU" sz="1800" b="1" dirty="0">
                <a:solidFill>
                  <a:srgbClr val="8E0000"/>
                </a:solidFill>
              </a:rPr>
              <a:t>и директор института пищевых веществ РАН с 1991 по 1994 </a:t>
            </a:r>
            <a:r>
              <a:rPr lang="ru-RU" sz="1800" b="1" dirty="0" smtClean="0">
                <a:solidFill>
                  <a:srgbClr val="8E0000"/>
                </a:solidFill>
              </a:rPr>
              <a:t>год. </a:t>
            </a:r>
            <a:br>
              <a:rPr lang="ru-RU" sz="1800" b="1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С </a:t>
            </a:r>
            <a:r>
              <a:rPr lang="ru-RU" sz="1800" b="1" dirty="0">
                <a:solidFill>
                  <a:srgbClr val="8E0000"/>
                </a:solidFill>
              </a:rPr>
              <a:t>1994 года – заместитель </a:t>
            </a:r>
            <a:r>
              <a:rPr lang="ru-RU" sz="1800" b="1" dirty="0" smtClean="0">
                <a:solidFill>
                  <a:srgbClr val="8E0000"/>
                </a:solidFill>
              </a:rPr>
              <a:t>директора</a:t>
            </a:r>
            <a:br>
              <a:rPr lang="ru-RU" sz="1800" b="1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 </a:t>
            </a:r>
            <a:r>
              <a:rPr lang="ru-RU" sz="1800" b="1" dirty="0">
                <a:solidFill>
                  <a:srgbClr val="8E0000"/>
                </a:solidFill>
              </a:rPr>
              <a:t>Института биохимической физики им. Н.М. </a:t>
            </a:r>
            <a:r>
              <a:rPr lang="ru-RU" sz="1800" b="1" dirty="0" err="1">
                <a:solidFill>
                  <a:srgbClr val="8E0000"/>
                </a:solidFill>
              </a:rPr>
              <a:t>Эмануэля</a:t>
            </a:r>
            <a:r>
              <a:rPr lang="ru-RU" sz="1800" b="1" dirty="0">
                <a:solidFill>
                  <a:srgbClr val="8E0000"/>
                </a:solidFill>
              </a:rPr>
              <a:t> </a:t>
            </a:r>
            <a:r>
              <a:rPr lang="ru-RU" sz="1800" b="1" dirty="0" smtClean="0">
                <a:solidFill>
                  <a:srgbClr val="8E0000"/>
                </a:solidFill>
              </a:rPr>
              <a:t>РАН</a:t>
            </a:r>
            <a:endParaRPr lang="ru-RU" sz="1800" b="1" dirty="0">
              <a:solidFill>
                <a:srgbClr val="8E0000"/>
              </a:solidFill>
            </a:endParaRPr>
          </a:p>
        </p:txBody>
      </p:sp>
      <p:pic>
        <p:nvPicPr>
          <p:cNvPr id="5122" name="Picture 2" descr="D:\FORMER_D\Курочкин\доклад 2019 юбилейный\Презентация юбилейного доклада И.Н. Курочкина\2.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21453"/>
            <a:ext cx="3857652" cy="30070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482584"/>
            <a:ext cx="9144000" cy="1553759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8E0000"/>
                </a:solidFill>
              </a:rPr>
              <a:t>ЧЛЕН-КОРРЕСПОНДЕНТ РАН </a:t>
            </a:r>
            <a:br>
              <a:rPr lang="ru-RU" sz="1800" b="1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СЕРГЕЙ ДМИТРИЕВИЧ ВАРФОЛОМЕЕВ</a:t>
            </a:r>
            <a:r>
              <a:rPr lang="ru-RU" sz="1800" dirty="0" smtClean="0">
                <a:solidFill>
                  <a:srgbClr val="8E0000"/>
                </a:solidFill>
              </a:rPr>
              <a:t/>
            </a:r>
            <a:br>
              <a:rPr lang="ru-RU" sz="1800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в</a:t>
            </a:r>
            <a:r>
              <a:rPr lang="ru-RU" sz="1800" dirty="0" smtClean="0">
                <a:solidFill>
                  <a:srgbClr val="8E0000"/>
                </a:solidFill>
              </a:rPr>
              <a:t> </a:t>
            </a:r>
            <a:r>
              <a:rPr lang="ru-RU" sz="1800" b="1" dirty="0" smtClean="0">
                <a:solidFill>
                  <a:srgbClr val="8E0000"/>
                </a:solidFill>
              </a:rPr>
              <a:t>2004-2015 г. директор Института биохимической физики им. Н.М. </a:t>
            </a:r>
            <a:r>
              <a:rPr lang="ru-RU" sz="1800" b="1" dirty="0" err="1" smtClean="0">
                <a:solidFill>
                  <a:srgbClr val="8E0000"/>
                </a:solidFill>
              </a:rPr>
              <a:t>Эмануэля</a:t>
            </a:r>
            <a:r>
              <a:rPr lang="ru-RU" sz="1800" b="1" dirty="0" smtClean="0">
                <a:solidFill>
                  <a:srgbClr val="8E0000"/>
                </a:solidFill>
              </a:rPr>
              <a:t> РАН,  </a:t>
            </a:r>
            <a:br>
              <a:rPr lang="ru-RU" sz="1800" b="1" dirty="0" smtClean="0">
                <a:solidFill>
                  <a:srgbClr val="8E0000"/>
                </a:solidFill>
              </a:rPr>
            </a:br>
            <a:r>
              <a:rPr lang="ru-RU" sz="1800" b="1" dirty="0" smtClean="0">
                <a:solidFill>
                  <a:srgbClr val="8E0000"/>
                </a:solidFill>
              </a:rPr>
              <a:t>с 2015 года по настоящее время научный </a:t>
            </a:r>
            <a:r>
              <a:rPr lang="ru-RU" sz="1800" b="1" dirty="0">
                <a:solidFill>
                  <a:srgbClr val="8E0000"/>
                </a:solidFill>
              </a:rPr>
              <a:t>руководитель ИБХФ </a:t>
            </a:r>
            <a:r>
              <a:rPr lang="ru-RU" sz="1800" b="1" dirty="0" smtClean="0">
                <a:solidFill>
                  <a:srgbClr val="8E0000"/>
                </a:solidFill>
              </a:rPr>
              <a:t>РАН </a:t>
            </a:r>
            <a:endParaRPr lang="ru-RU" sz="1800" b="1" dirty="0">
              <a:solidFill>
                <a:srgbClr val="8E0000"/>
              </a:solidFill>
            </a:endParaRPr>
          </a:p>
        </p:txBody>
      </p:sp>
      <p:pic>
        <p:nvPicPr>
          <p:cNvPr id="7170" name="Picture 2" descr="D:\FORMER_D\Курочкин\доклад 2019 юбилейный\Презентация юбилейного доклада И.Н. Курочкина\2.9.JPG"/>
          <p:cNvPicPr>
            <a:picLocks noChangeAspect="1" noChangeArrowheads="1"/>
          </p:cNvPicPr>
          <p:nvPr/>
        </p:nvPicPr>
        <p:blipFill>
          <a:blip r:embed="rId3" cstate="print"/>
          <a:srcRect l="6023"/>
          <a:stretch>
            <a:fillRect/>
          </a:stretch>
        </p:blipFill>
        <p:spPr bwMode="auto">
          <a:xfrm>
            <a:off x="2285984" y="214296"/>
            <a:ext cx="4643470" cy="3303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357290" y="357172"/>
            <a:ext cx="5857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 Институте создан мемориальный кабинет-библиотека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академика Николая Марковича </a:t>
            </a:r>
            <a:r>
              <a:rPr lang="ru-RU" b="1" dirty="0" err="1" smtClean="0">
                <a:solidFill>
                  <a:srgbClr val="C00000"/>
                </a:solidFill>
              </a:rPr>
              <a:t>Эмануэля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6869" name="Picture 5" descr="D:\FORMER_D\Буклет Института\Буклет-2009\КНИГА СВЕРСТАННАЯ\ФОТОГРАФИИ ДЛЯ КНИГИ\2 ИСТОРИЯ ХИМБИО ФОТО\2-59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357304"/>
            <a:ext cx="4308446" cy="3000396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6870" name="Picture 6" descr="D:\FORMER_D\Буклет Института\Буклет-2009\КНИГА СВЕРСТАННАЯ\ФОТОГРАФИИ ДЛЯ КНИГИ\2 ИСТОРИЯ ХИМБИО ФОТО\2-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357304"/>
            <a:ext cx="4000528" cy="3000396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lum bright="-7000" contrast="5000"/>
          </a:blip>
          <a:srcRect r="7496"/>
          <a:stretch>
            <a:fillRect/>
          </a:stretch>
        </p:blipFill>
        <p:spPr bwMode="auto">
          <a:xfrm>
            <a:off x="1428728" y="642924"/>
            <a:ext cx="1214446" cy="1489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5286380" y="642924"/>
            <a:ext cx="3643370" cy="440120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300" dirty="0" err="1" smtClean="0"/>
              <a:t>Эмануэлевские</a:t>
            </a:r>
            <a:r>
              <a:rPr lang="ru-RU" sz="1300" dirty="0" smtClean="0"/>
              <a:t> чтения приурочены ко дню рождения академика Николая Марковича </a:t>
            </a:r>
            <a:r>
              <a:rPr lang="ru-RU" sz="1300" dirty="0" err="1" smtClean="0"/>
              <a:t>Эмануэля</a:t>
            </a:r>
            <a:r>
              <a:rPr lang="ru-RU" sz="1300" dirty="0" smtClean="0"/>
              <a:t> и проводятся ежегодно, начиная с 2007 года.  </a:t>
            </a:r>
          </a:p>
          <a:p>
            <a:pPr>
              <a:spcAft>
                <a:spcPts val="600"/>
              </a:spcAft>
            </a:pPr>
            <a:r>
              <a:rPr lang="ru-RU" sz="1300" dirty="0" smtClean="0"/>
              <a:t>В ходе чтений производится награждение м</a:t>
            </a:r>
            <a:r>
              <a:rPr lang="ru-RU" sz="1300" dirty="0" smtClean="0">
                <a:cs typeface="Times New Roman" pitchFamily="18" charset="0"/>
              </a:rPr>
              <a:t>едалью «Памяти академика Н.М. </a:t>
            </a:r>
            <a:r>
              <a:rPr lang="ru-RU" sz="1300" dirty="0" err="1" smtClean="0">
                <a:cs typeface="Times New Roman" pitchFamily="18" charset="0"/>
              </a:rPr>
              <a:t>Эмануэля</a:t>
            </a:r>
            <a:r>
              <a:rPr lang="ru-RU" sz="1300" dirty="0" smtClean="0">
                <a:cs typeface="Times New Roman" pitchFamily="18" charset="0"/>
              </a:rPr>
              <a:t>», </a:t>
            </a:r>
            <a:br>
              <a:rPr lang="ru-RU" sz="1300" dirty="0" smtClean="0">
                <a:cs typeface="Times New Roman" pitchFamily="18" charset="0"/>
              </a:rPr>
            </a:br>
            <a:r>
              <a:rPr lang="ru-RU" sz="1300" dirty="0" smtClean="0">
                <a:cs typeface="Times New Roman" pitchFamily="18" charset="0"/>
              </a:rPr>
              <a:t>которая присуждается отечественным</a:t>
            </a:r>
            <a:br>
              <a:rPr lang="ru-RU" sz="1300" dirty="0" smtClean="0">
                <a:cs typeface="Times New Roman" pitchFamily="18" charset="0"/>
              </a:rPr>
            </a:br>
            <a:r>
              <a:rPr lang="ru-RU" sz="1300" dirty="0" smtClean="0">
                <a:cs typeface="Times New Roman" pitchFamily="18" charset="0"/>
              </a:rPr>
              <a:t> и зарубежным ученым за достижения в области физико-химической биологии, химической кинетики, биотехнологии и биохимической физики. Медаль </a:t>
            </a:r>
            <a:r>
              <a:rPr lang="ru-RU" sz="1300" dirty="0">
                <a:cs typeface="Times New Roman" pitchFamily="18" charset="0"/>
              </a:rPr>
              <a:t>учреждена Российской академией наук, Московским государственным университетом </a:t>
            </a:r>
            <a:r>
              <a:rPr lang="ru-RU" sz="1300" dirty="0" smtClean="0">
                <a:cs typeface="Times New Roman" pitchFamily="18" charset="0"/>
              </a:rPr>
              <a:t> им</a:t>
            </a:r>
            <a:r>
              <a:rPr lang="ru-RU" sz="1300" dirty="0">
                <a:cs typeface="Times New Roman" pitchFamily="18" charset="0"/>
              </a:rPr>
              <a:t>. М.В. Ломоносова и Международным фондом «Научное партнерство</a:t>
            </a:r>
            <a:r>
              <a:rPr lang="ru-RU" sz="1300" dirty="0" smtClean="0">
                <a:cs typeface="Times New Roman" pitchFamily="18" charset="0"/>
              </a:rPr>
              <a:t>» .  </a:t>
            </a:r>
          </a:p>
          <a:p>
            <a:pPr>
              <a:spcAft>
                <a:spcPts val="1200"/>
              </a:spcAft>
            </a:pPr>
            <a:r>
              <a:rPr lang="ru-RU" sz="1300" dirty="0" smtClean="0">
                <a:cs typeface="Times New Roman" pitchFamily="18" charset="0"/>
              </a:rPr>
              <a:t>Первым лауреатом медали «Памяти академика Н.М. </a:t>
            </a:r>
            <a:r>
              <a:rPr lang="ru-RU" sz="1300" dirty="0" err="1" smtClean="0">
                <a:cs typeface="Times New Roman" pitchFamily="18" charset="0"/>
              </a:rPr>
              <a:t>Эмануэля</a:t>
            </a:r>
            <a:r>
              <a:rPr lang="ru-RU" sz="1300" dirty="0" smtClean="0">
                <a:cs typeface="Times New Roman" pitchFamily="18" charset="0"/>
              </a:rPr>
              <a:t>» была Елена Борисовна </a:t>
            </a:r>
            <a:r>
              <a:rPr lang="ru-RU" sz="1300" dirty="0" err="1" smtClean="0">
                <a:cs typeface="Times New Roman" pitchFamily="18" charset="0"/>
              </a:rPr>
              <a:t>Бурлакова</a:t>
            </a:r>
            <a:r>
              <a:rPr lang="ru-RU" sz="1300" dirty="0" smtClean="0">
                <a:cs typeface="Times New Roman" pitchFamily="18" charset="0"/>
              </a:rPr>
              <a:t>. </a:t>
            </a:r>
          </a:p>
          <a:p>
            <a:pPr>
              <a:spcAft>
                <a:spcPts val="1200"/>
              </a:spcAft>
            </a:pPr>
            <a:r>
              <a:rPr lang="ru-RU" sz="1300" dirty="0" smtClean="0">
                <a:cs typeface="Times New Roman" pitchFamily="18" charset="0"/>
              </a:rPr>
              <a:t>С 2007 по 2019 г. медалью было награждено 49 ученых, из них 12 иностранных.</a:t>
            </a:r>
            <a:endParaRPr lang="ru-RU" sz="1300" dirty="0"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50"/>
          </a:xfrm>
        </p:spPr>
        <p:txBody>
          <a:bodyPr>
            <a:no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rgbClr val="C00000"/>
                </a:solidFill>
              </a:rPr>
              <a:t>МЕДАЛЬ «ПАМЯТИ АКАДЕМИКА Н.М. ЭМАНУЭЛЯ»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820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714362"/>
            <a:ext cx="810593" cy="114300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5" name="Picture 5" descr="D:\FORMER_D\Курочкин\доклад 2019 юбилейный\Презентация Курочкина (фото АУПа)\Эмануэлевские чтения\100-летие Эмануэля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642924"/>
            <a:ext cx="2000264" cy="153030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2" descr="2018 год (3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214560"/>
            <a:ext cx="2357454" cy="16255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Picture 1" descr="D:\FORMER_D\Курочкин\доклад 2019 юбилейный\Презентация Курочкина (фото АУПа)\Эмануэлевские чтения\2018 год 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86050" y="2285998"/>
            <a:ext cx="2357454" cy="139304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2" descr="D:\FORMER_D\Курочкин\доклад 2019 юбилейный\Презентация Курочкина (фото АУПа)\Эмануэлевские чтения\2012 год (1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4" y="3714758"/>
            <a:ext cx="1928826" cy="132067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4" descr="D:\FORMER_D\Курочкин\доклад 2019 юбилейный\Презентация Курочкина (фото АУПа)\Эмануэлевские чтения\2016 год (5).JPG"/>
          <p:cNvPicPr>
            <a:picLocks noChangeAspect="1" noChangeArrowheads="1"/>
          </p:cNvPicPr>
          <p:nvPr/>
        </p:nvPicPr>
        <p:blipFill>
          <a:blip r:embed="rId9" cstate="print"/>
          <a:srcRect l="8633" r="11510"/>
          <a:stretch>
            <a:fillRect/>
          </a:stretch>
        </p:blipFill>
        <p:spPr bwMode="auto">
          <a:xfrm>
            <a:off x="928662" y="3929072"/>
            <a:ext cx="1162798" cy="11125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7422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E:\конкурсы\Конкурс научных работ 18.03.2014г\P11308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518172"/>
            <a:ext cx="1500198" cy="10537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9940" name="Picture 4" descr="E:\конкурсы\DSC_00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2071684"/>
            <a:ext cx="1714512" cy="131805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338" name="Picture 2" descr="D:\FORMER_D\Курочкин\доклад 2019 юбилейный\Презентация юбилейного доклада И.Н. Курочкина\2.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786196"/>
            <a:ext cx="1828813" cy="1143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0" y="214296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КОНКУРС НАУЧНЫХ РАБОТ им. ЕЛЕНЫ БОРИСОВНЫ БУРЛАКОВОЙ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 l="4396" r="34072"/>
          <a:stretch>
            <a:fillRect/>
          </a:stretch>
        </p:blipFill>
        <p:spPr bwMode="auto">
          <a:xfrm>
            <a:off x="285720" y="714362"/>
            <a:ext cx="1206508" cy="1357322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51000"/>
              </a:srgbClr>
            </a:outerShdw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print"/>
          <a:srcRect b="1924"/>
          <a:stretch>
            <a:fillRect/>
          </a:stretch>
        </p:blipFill>
        <p:spPr bwMode="auto">
          <a:xfrm>
            <a:off x="7858148" y="696503"/>
            <a:ext cx="928694" cy="1137573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49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1571604" y="785800"/>
            <a:ext cx="4357718" cy="160043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400" dirty="0" smtClean="0"/>
              <a:t>Ежегодно проводятся конкурсы научных работ сотрудников, а с 2015 года Ученым советом Института учрежден конкурс научных работ </a:t>
            </a:r>
            <a:br>
              <a:rPr lang="ru-RU" sz="1400" dirty="0" smtClean="0"/>
            </a:br>
            <a:r>
              <a:rPr lang="ru-RU" sz="1400" dirty="0" smtClean="0"/>
              <a:t>им. Елены Борисовны </a:t>
            </a:r>
            <a:r>
              <a:rPr lang="ru-RU" sz="1400" dirty="0" err="1" smtClean="0"/>
              <a:t>Бурлаковой</a:t>
            </a:r>
            <a:r>
              <a:rPr lang="ru-RU" sz="1400" dirty="0" smtClean="0"/>
              <a:t>.</a:t>
            </a:r>
          </a:p>
          <a:p>
            <a:r>
              <a:rPr lang="ru-RU" sz="1400" dirty="0" smtClean="0"/>
              <a:t>Среди призеров конкурса много молодых сотрудников и аспирантов Института, награждаемых в номинации «Перспективные молодые ученые».</a:t>
            </a:r>
            <a:endParaRPr lang="ru-RU" sz="1400" dirty="0"/>
          </a:p>
        </p:txBody>
      </p:sp>
      <p:pic>
        <p:nvPicPr>
          <p:cNvPr id="39937" name="Picture 1" descr="E:\конкурсы\Конкурс научных работ 18.03.2014г\P113084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3643321"/>
            <a:ext cx="1872158" cy="127255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9938" name="Picture 2" descr="E:\конкурсы\Конкурс научных работ 18.03.2014г\P113082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43636" y="714362"/>
            <a:ext cx="1571636" cy="112522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9941" name="Picture 5" descr="E:\конкурсы\DSC_004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67423" y="2500312"/>
            <a:ext cx="1904511" cy="114754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9942" name="Picture 6" descr="E:\41. УЧЕНЫЕ СОВЕТЫ, КОНКУРСЫ, КОНФЕРЕНЦИИ\41.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1999" y="2500312"/>
            <a:ext cx="1894189" cy="12501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9943" name="Picture 7" descr="E:\41. УЧЕНЫЕ СОВЕТЫ, КОНКУРСЫ, КОНФЕРЕНЦИИ\41.7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786050" y="3786196"/>
            <a:ext cx="2052741" cy="11834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9944" name="Picture 8" descr="E:\конкурсы\DSC_0036.JPG"/>
          <p:cNvPicPr>
            <a:picLocks noChangeAspect="1" noChangeArrowheads="1"/>
          </p:cNvPicPr>
          <p:nvPr/>
        </p:nvPicPr>
        <p:blipFill>
          <a:blip r:embed="rId12" cstate="print"/>
          <a:srcRect t="13670" r="55822"/>
          <a:stretch>
            <a:fillRect/>
          </a:stretch>
        </p:blipFill>
        <p:spPr bwMode="auto">
          <a:xfrm>
            <a:off x="5500694" y="3786196"/>
            <a:ext cx="1000132" cy="123373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785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71802" y="142858"/>
            <a:ext cx="3304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ИНСТИТУТ СЕГОДНЯ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1406" y="1214428"/>
          <a:ext cx="3857652" cy="27076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1816"/>
                <a:gridCol w="925836"/>
              </a:tblGrid>
              <a:tr h="2857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Общая численность ИБХФ  РАН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449 чел.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76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Научные работники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382 чел.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581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Научные сотрудники до 39 лет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118 чел.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8606">
                <a:tc>
                  <a:txBody>
                    <a:bodyPr/>
                    <a:lstStyle/>
                    <a:p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19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Академики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2 чел.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809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Члены-корреспонденты РАН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2 чел.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Доктора наук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64 чел.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06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Кандидаты наук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173 чел.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14810" y="500048"/>
            <a:ext cx="4929190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spcAft>
                <a:spcPts val="600"/>
              </a:spcAft>
            </a:pPr>
            <a:r>
              <a:rPr lang="ru-RU" sz="1600" b="1" dirty="0" smtClean="0"/>
              <a:t>Структура ИБХФ РАН включает в себя: 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dirty="0" smtClean="0"/>
              <a:t>24 научные лаборатории, , в том числе 3 лаборатории Отдела электрофизики органических материалов и </a:t>
            </a:r>
            <a:r>
              <a:rPr lang="ru-RU" sz="1600" dirty="0" err="1" smtClean="0"/>
              <a:t>наноструктур</a:t>
            </a:r>
            <a:endParaRPr lang="ru-RU" sz="1600" dirty="0" smtClean="0"/>
          </a:p>
          <a:p>
            <a:pPr lvl="0">
              <a:lnSpc>
                <a:spcPct val="130000"/>
              </a:lnSpc>
              <a:buFont typeface="Wingdings" pitchFamily="2" charset="2"/>
              <a:buChar char="v"/>
            </a:pPr>
            <a:r>
              <a:rPr lang="ru-RU" sz="1600" dirty="0" smtClean="0"/>
              <a:t>Центр магнитной спектроскопии </a:t>
            </a:r>
          </a:p>
          <a:p>
            <a:pPr lvl="0">
              <a:lnSpc>
                <a:spcPct val="130000"/>
              </a:lnSpc>
              <a:buFont typeface="Wingdings" pitchFamily="2" charset="2"/>
              <a:buChar char="v"/>
            </a:pPr>
            <a:r>
              <a:rPr lang="ru-RU" sz="1600" dirty="0" smtClean="0"/>
              <a:t>Центр </a:t>
            </a:r>
            <a:r>
              <a:rPr lang="ru-RU" sz="1600" dirty="0" err="1" smtClean="0"/>
              <a:t>рентгенодифракционного</a:t>
            </a:r>
            <a:r>
              <a:rPr lang="ru-RU" sz="1600" dirty="0" smtClean="0"/>
              <a:t> анализа </a:t>
            </a:r>
          </a:p>
          <a:p>
            <a:pPr lvl="0">
              <a:lnSpc>
                <a:spcPct val="130000"/>
              </a:lnSpc>
              <a:buFont typeface="Wingdings" pitchFamily="2" charset="2"/>
              <a:buChar char="v"/>
            </a:pPr>
            <a:r>
              <a:rPr lang="ru-RU" sz="1600" dirty="0" smtClean="0"/>
              <a:t>Центр коллективного пользования «Новые материалы и технологии»</a:t>
            </a:r>
          </a:p>
          <a:p>
            <a:pPr lvl="0">
              <a:lnSpc>
                <a:spcPct val="130000"/>
              </a:lnSpc>
              <a:buFont typeface="Wingdings" pitchFamily="2" charset="2"/>
              <a:buChar char="v"/>
            </a:pPr>
            <a:r>
              <a:rPr lang="ru-RU" sz="1600" dirty="0" smtClean="0"/>
              <a:t>Центр масс-спектрометрии РАН</a:t>
            </a:r>
          </a:p>
          <a:p>
            <a:pPr lvl="0">
              <a:lnSpc>
                <a:spcPct val="130000"/>
              </a:lnSpc>
              <a:buFont typeface="Wingdings" pitchFamily="2" charset="2"/>
              <a:buChar char="v"/>
            </a:pPr>
            <a:r>
              <a:rPr lang="ru-RU" sz="1600" dirty="0" smtClean="0"/>
              <a:t>Научно-организационные подразделения</a:t>
            </a:r>
          </a:p>
          <a:p>
            <a:pPr lvl="0">
              <a:lnSpc>
                <a:spcPct val="130000"/>
              </a:lnSpc>
              <a:buFont typeface="Wingdings" pitchFamily="2" charset="2"/>
              <a:buChar char="v"/>
            </a:pPr>
            <a:r>
              <a:rPr lang="ru-RU" sz="1600" dirty="0" smtClean="0"/>
              <a:t>Диссертационный совет</a:t>
            </a:r>
          </a:p>
          <a:p>
            <a:pPr lvl="0">
              <a:lnSpc>
                <a:spcPct val="130000"/>
              </a:lnSpc>
              <a:buFont typeface="Wingdings" pitchFamily="2" charset="2"/>
              <a:buChar char="v"/>
            </a:pPr>
            <a:r>
              <a:rPr lang="ru-RU" sz="1600" dirty="0" smtClean="0"/>
              <a:t>Отдел по подготовке кадров</a:t>
            </a:r>
          </a:p>
          <a:p>
            <a:pPr lvl="0">
              <a:lnSpc>
                <a:spcPct val="130000"/>
              </a:lnSpc>
              <a:buFont typeface="Wingdings" pitchFamily="2" charset="2"/>
              <a:buChar char="v"/>
            </a:pPr>
            <a:r>
              <a:rPr lang="ru-RU" sz="1600" dirty="0" smtClean="0"/>
              <a:t>Административные подразделения</a:t>
            </a:r>
          </a:p>
          <a:p>
            <a:pPr lvl="0">
              <a:lnSpc>
                <a:spcPct val="130000"/>
              </a:lnSpc>
              <a:buFont typeface="Wingdings" pitchFamily="2" charset="2"/>
              <a:buChar char="v"/>
            </a:pPr>
            <a:r>
              <a:rPr lang="ru-RU" sz="1600" dirty="0" smtClean="0"/>
              <a:t>Вспомогательные подразделения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3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8E0000"/>
                </a:solidFill>
              </a:rPr>
              <a:t>УЧЕНЫЙ СОВЕТ </a:t>
            </a:r>
            <a:br>
              <a:rPr lang="ru-RU" sz="2000" b="1" dirty="0" smtClean="0">
                <a:solidFill>
                  <a:srgbClr val="8E0000"/>
                </a:solidFill>
              </a:rPr>
            </a:br>
            <a:r>
              <a:rPr lang="ru-RU" sz="2000" b="1" dirty="0" smtClean="0">
                <a:solidFill>
                  <a:srgbClr val="8E0000"/>
                </a:solidFill>
              </a:rPr>
              <a:t>ИНСТИТУТА БИОХИМИЧЕСКОЙ ФИЗИКИ им</a:t>
            </a:r>
            <a:r>
              <a:rPr lang="ru-RU" sz="2000" b="1" dirty="0">
                <a:solidFill>
                  <a:srgbClr val="8E0000"/>
                </a:solidFill>
              </a:rPr>
              <a:t>. Н.М. </a:t>
            </a:r>
            <a:r>
              <a:rPr lang="ru-RU" sz="2000" b="1" dirty="0" smtClean="0">
                <a:solidFill>
                  <a:srgbClr val="8E0000"/>
                </a:solidFill>
              </a:rPr>
              <a:t>ЭМАНУЭЛЯ РАН, 2015 год</a:t>
            </a:r>
            <a:endParaRPr lang="ru-RU" sz="2000" b="1" dirty="0">
              <a:solidFill>
                <a:srgbClr val="8E0000"/>
              </a:solidFill>
            </a:endParaRPr>
          </a:p>
        </p:txBody>
      </p:sp>
      <p:pic>
        <p:nvPicPr>
          <p:cNvPr id="9218" name="Picture 2" descr="D:\FORMER_D\Курочкин\доклад 2019 юбилейный\Презентация юбилейного доклада И.Н. Курочкина\2.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1748" y="928676"/>
            <a:ext cx="7325642" cy="38576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58378" name="Picture 10" descr="E:\P11207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3786196"/>
            <a:ext cx="1595452" cy="117870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8379" name="Picture 11" descr="E:\41. УЧЕНЫЕ СОВЕТЫ, КОНКУРСЫ, КОНФЕРЕНЦИИ\41.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786196"/>
            <a:ext cx="2000264" cy="11933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3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8E0000"/>
                </a:solidFill>
              </a:rPr>
              <a:t>ДИССЕРТАЦИОННЫЙ СОВЕТ </a:t>
            </a:r>
            <a:br>
              <a:rPr lang="ru-RU" sz="2000" b="1" dirty="0" smtClean="0">
                <a:solidFill>
                  <a:srgbClr val="8E0000"/>
                </a:solidFill>
              </a:rPr>
            </a:br>
            <a:r>
              <a:rPr lang="ru-RU" sz="2000" b="1" dirty="0" smtClean="0">
                <a:solidFill>
                  <a:srgbClr val="8E0000"/>
                </a:solidFill>
              </a:rPr>
              <a:t>ИНСТИТУТА БИОХИМИЧЕСКОЙ ФИЗИКИ им</a:t>
            </a:r>
            <a:r>
              <a:rPr lang="ru-RU" sz="2000" b="1" dirty="0">
                <a:solidFill>
                  <a:srgbClr val="8E0000"/>
                </a:solidFill>
              </a:rPr>
              <a:t>. Н.М. </a:t>
            </a:r>
            <a:r>
              <a:rPr lang="ru-RU" sz="2000" b="1" dirty="0" smtClean="0">
                <a:solidFill>
                  <a:srgbClr val="8E0000"/>
                </a:solidFill>
              </a:rPr>
              <a:t>ЭМАНУЭЛЯ РАН</a:t>
            </a:r>
            <a:endParaRPr lang="ru-RU" sz="2000" b="1" dirty="0">
              <a:solidFill>
                <a:srgbClr val="8E0000"/>
              </a:solidFill>
            </a:endParaRPr>
          </a:p>
        </p:txBody>
      </p:sp>
      <p:pic>
        <p:nvPicPr>
          <p:cNvPr id="58370" name="Рисунок 0" descr="2018 год (26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19" y="750081"/>
            <a:ext cx="1285885" cy="1553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8371" name="Рисунок 2" descr="DSC_0032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750081"/>
            <a:ext cx="1214446" cy="1531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8372" name="Рисунок 3" descr="защита (2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4" y="750081"/>
            <a:ext cx="1285884" cy="154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3500430" y="2285998"/>
            <a:ext cx="20002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Председатель  совета -  </a:t>
            </a:r>
            <a:b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</a:b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д.х.н. А.В. Трофимов</a:t>
            </a:r>
            <a:endParaRPr kumimoji="0" lang="ru-RU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285720" y="2285998"/>
            <a:ext cx="23074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Зам. Председателя совета –</a:t>
            </a:r>
            <a:endParaRPr kumimoji="0" lang="ru-RU" sz="1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д.х.н. </a:t>
            </a:r>
            <a:r>
              <a:rPr kumimoji="0" lang="ru-RU" sz="14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М.Г. Семенова</a:t>
            </a:r>
            <a:r>
              <a:rPr kumimoji="0" lang="ru-RU" sz="1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 </a:t>
            </a:r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6429388" y="2285998"/>
            <a:ext cx="21580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Ученый секретарь совета,</a:t>
            </a:r>
            <a:endParaRPr kumimoji="0" lang="ru-RU" sz="1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к.х.н. Л.И. </a:t>
            </a:r>
            <a:r>
              <a:rPr kumimoji="0" lang="ru-RU" sz="1400" b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Мазалецкая</a:t>
            </a:r>
            <a:r>
              <a:rPr kumimoji="0" lang="ru-RU" sz="1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 </a:t>
            </a:r>
          </a:p>
        </p:txBody>
      </p:sp>
      <p:pic>
        <p:nvPicPr>
          <p:cNvPr id="58376" name="Picture 8" descr="E:\DSC_0002.JPG"/>
          <p:cNvPicPr>
            <a:picLocks noChangeAspect="1" noChangeArrowheads="1"/>
          </p:cNvPicPr>
          <p:nvPr/>
        </p:nvPicPr>
        <p:blipFill>
          <a:blip r:embed="rId8" cstate="print"/>
          <a:srcRect t="14340" r="14388"/>
          <a:stretch>
            <a:fillRect/>
          </a:stretch>
        </p:blipFill>
        <p:spPr bwMode="auto">
          <a:xfrm>
            <a:off x="2143108" y="2784240"/>
            <a:ext cx="1857388" cy="1126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8377" name="Picture 9" descr="E:\DSC_0001.JPG"/>
          <p:cNvPicPr>
            <a:picLocks noChangeAspect="1" noChangeArrowheads="1"/>
          </p:cNvPicPr>
          <p:nvPr/>
        </p:nvPicPr>
        <p:blipFill>
          <a:blip r:embed="rId9" cstate="print"/>
          <a:srcRect l="6110" r="3055"/>
          <a:stretch>
            <a:fillRect/>
          </a:stretch>
        </p:blipFill>
        <p:spPr bwMode="auto">
          <a:xfrm>
            <a:off x="5286380" y="2786064"/>
            <a:ext cx="1714512" cy="111896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8380" name="Picture 12"/>
          <p:cNvPicPr>
            <a:picLocks noChangeAspect="1" noChangeArrowheads="1"/>
          </p:cNvPicPr>
          <p:nvPr/>
        </p:nvPicPr>
        <p:blipFill>
          <a:blip r:embed="rId10" cstate="print"/>
          <a:srcRect t="12847"/>
          <a:stretch>
            <a:fillRect/>
          </a:stretch>
        </p:blipFill>
        <p:spPr bwMode="auto">
          <a:xfrm>
            <a:off x="3786182" y="3885311"/>
            <a:ext cx="1785950" cy="1094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28728" y="142858"/>
            <a:ext cx="6500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ЦКП «НОВЫЕ МАТЕРИАЛЫ И ТЕХНОЛОГИИ»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143386"/>
            <a:ext cx="8858312" cy="83099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200" b="1" dirty="0" smtClean="0"/>
              <a:t>Оборудование ЦКП предназначено для исследования динамики химических и биологических процессов современными физико-химическими методами, в том числе с использованием белковой </a:t>
            </a:r>
            <a:r>
              <a:rPr lang="ru-RU" sz="1200" b="1" dirty="0" err="1" smtClean="0"/>
              <a:t>хромато-масс-спектрометрии</a:t>
            </a:r>
            <a:r>
              <a:rPr lang="ru-RU" sz="1200" b="1" dirty="0" smtClean="0"/>
              <a:t> высокого разрешения, ЯМР- и </a:t>
            </a:r>
            <a:r>
              <a:rPr lang="ru-RU" sz="1200" b="1" dirty="0" err="1" smtClean="0"/>
              <a:t>ЭПР-спектроскопии</a:t>
            </a:r>
            <a:r>
              <a:rPr lang="ru-RU" sz="1200" b="1" dirty="0" smtClean="0"/>
              <a:t>, конфокальной микроскопии, оптической микроскопии, ИК-, </a:t>
            </a:r>
            <a:r>
              <a:rPr lang="ru-RU" sz="1200" b="1" dirty="0" err="1" smtClean="0"/>
              <a:t>УФ-и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КР-спектрометрии</a:t>
            </a:r>
            <a:r>
              <a:rPr lang="ru-RU" sz="1200" b="1" dirty="0" smtClean="0"/>
              <a:t>, лазерного светорассеяния и др. Институт обладает сертифицированным виварием.</a:t>
            </a:r>
            <a:endParaRPr lang="ru-RU" sz="12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214428"/>
            <a:ext cx="176127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2643188"/>
            <a:ext cx="733855" cy="1071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86776" y="2643188"/>
            <a:ext cx="737447" cy="1089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44" y="2357436"/>
            <a:ext cx="1739751" cy="128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14810" y="627119"/>
            <a:ext cx="1285884" cy="1570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14546" y="571486"/>
            <a:ext cx="189286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71934" y="2428874"/>
            <a:ext cx="1757367" cy="1318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715008" y="2714626"/>
            <a:ext cx="1714512" cy="1289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572132" y="1000114"/>
            <a:ext cx="1853902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928794" y="2786064"/>
            <a:ext cx="1947281" cy="1257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142923" y="642924"/>
            <a:ext cx="1856861" cy="138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8435" name="Picture 3" descr="E:\Презентация Курочкина (фото АУПа)\31.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42910" y="714362"/>
            <a:ext cx="2560338" cy="171451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436" name="Picture 4" descr="E:\Презентация Курочкина (фото АУПа)\32.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642924"/>
            <a:ext cx="1547823" cy="185738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437" name="Picture 5" descr="E:\Презентация Курочкина (фото АУПа)\33.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642924"/>
            <a:ext cx="1571636" cy="187734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438" name="Picture 6" descr="E:\Презентация Курочкина (фото АУПа)\34 - 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05312" y="3071816"/>
            <a:ext cx="1905014" cy="14287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86578" y="3143254"/>
            <a:ext cx="1986756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714348" y="142858"/>
            <a:ext cx="2436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УЧЕНЫЙ СЕКРЕТАРИАТ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47952" y="142858"/>
            <a:ext cx="4996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НАУЧНО-ОРГАНИЗАЦИОННЫЕ ПОДРАЗДЕЛЕНИЯ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000496" y="2500312"/>
            <a:ext cx="271462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Начальник отдела интеллектуальной</a:t>
            </a:r>
          </a:p>
          <a:p>
            <a:pPr algn="ctr"/>
            <a:r>
              <a:rPr lang="ru-RU" sz="1100" b="1" i="1" dirty="0" smtClean="0"/>
              <a:t>собственности и инноваций</a:t>
            </a:r>
          </a:p>
          <a:p>
            <a:pPr algn="ctr"/>
            <a:r>
              <a:rPr lang="ru-RU" sz="1100" b="1" i="1" dirty="0" smtClean="0"/>
              <a:t>Т.Е. </a:t>
            </a:r>
            <a:r>
              <a:rPr lang="ru-RU" sz="1100" b="1" i="1" dirty="0" err="1" smtClean="0"/>
              <a:t>Кузьменко</a:t>
            </a:r>
            <a:endParaRPr lang="ru-RU" sz="1100" b="1" i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357950" y="2500312"/>
            <a:ext cx="278605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Начальник</a:t>
            </a:r>
          </a:p>
          <a:p>
            <a:pPr algn="ctr"/>
            <a:r>
              <a:rPr lang="ru-RU" sz="1100" b="1" i="1" dirty="0" smtClean="0"/>
              <a:t>информационно-аналитического отдела</a:t>
            </a:r>
          </a:p>
          <a:p>
            <a:pPr algn="ctr"/>
            <a:r>
              <a:rPr lang="ru-RU" sz="1100" b="1" i="1" dirty="0" smtClean="0"/>
              <a:t>к.х.н. Л.П. Крылова</a:t>
            </a:r>
            <a:endParaRPr lang="ru-RU" sz="1100" b="1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000496" y="4572014"/>
            <a:ext cx="257176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Начальник международного отдела</a:t>
            </a:r>
          </a:p>
          <a:p>
            <a:pPr algn="ctr"/>
            <a:r>
              <a:rPr lang="ru-RU" sz="1100" b="1" i="1" dirty="0" smtClean="0"/>
              <a:t>Л.А. Лушникова</a:t>
            </a:r>
            <a:endParaRPr lang="ru-RU" sz="1100" b="1" i="1" dirty="0"/>
          </a:p>
        </p:txBody>
      </p:sp>
      <p:pic>
        <p:nvPicPr>
          <p:cNvPr id="18441" name="Picture 9" descr="D:\FORMER_D\Буклет Института\Буклет-2009\КНИГА СВЕРСТАННАЯ\ФОТОГРАФИИ ДЛЯ КНИГИ\1 ОБЩИЕ СВЕДЕНИЯ ФОТО\1-9а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28728" y="2928940"/>
            <a:ext cx="1385046" cy="157163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Прямоугольник 18"/>
          <p:cNvSpPr/>
          <p:nvPr/>
        </p:nvSpPr>
        <p:spPr>
          <a:xfrm>
            <a:off x="6357950" y="4543336"/>
            <a:ext cx="278605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i="1" dirty="0" smtClean="0"/>
              <a:t>Начальник отдела по подготовке научных кадров к.х.н. Л.В. Недоспасова и зам. начальника отдела </a:t>
            </a:r>
            <a:r>
              <a:rPr lang="ru-RU" sz="1000" b="1" i="1" dirty="0" err="1" smtClean="0"/>
              <a:t>к.ф-м.н</a:t>
            </a:r>
            <a:r>
              <a:rPr lang="ru-RU" sz="1000" b="1" i="1" dirty="0" smtClean="0"/>
              <a:t>. Е.Н. Тимохина</a:t>
            </a:r>
            <a:endParaRPr lang="ru-RU" sz="1000" i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214282" y="2500312"/>
            <a:ext cx="35719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Ученый секретарь института к.б.н. С.И. </a:t>
            </a:r>
            <a:r>
              <a:rPr lang="ru-RU" sz="1100" b="1" i="1" dirty="0" err="1" smtClean="0"/>
              <a:t>Скалацкая</a:t>
            </a:r>
            <a:r>
              <a:rPr lang="ru-RU" sz="1100" b="1" i="1" dirty="0" smtClean="0"/>
              <a:t> </a:t>
            </a:r>
            <a:br>
              <a:rPr lang="ru-RU" sz="1100" b="1" i="1" dirty="0" smtClean="0"/>
            </a:br>
            <a:r>
              <a:rPr lang="ru-RU" sz="1100" b="1" i="1" dirty="0" smtClean="0"/>
              <a:t>и д.б.н. Л.Б. Дудник</a:t>
            </a:r>
            <a:endParaRPr lang="ru-RU" sz="11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28596" y="4543336"/>
            <a:ext cx="35719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Ученый секретарь ИБХФ РАН </a:t>
            </a:r>
            <a:br>
              <a:rPr lang="ru-RU" sz="1100" b="1" i="1" dirty="0" smtClean="0"/>
            </a:br>
            <a:r>
              <a:rPr lang="ru-RU" sz="1100" b="1" i="1" dirty="0" smtClean="0"/>
              <a:t>с момента образования института по 2015 г. </a:t>
            </a:r>
            <a:br>
              <a:rPr lang="ru-RU" sz="1100" b="1" i="1" dirty="0" smtClean="0"/>
            </a:br>
            <a:r>
              <a:rPr lang="ru-RU" sz="1100" b="1" i="1" dirty="0" smtClean="0"/>
              <a:t>к.х.н. М.М. Долгая</a:t>
            </a:r>
            <a:endParaRPr lang="ru-RU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329789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ОТДЕЛ ПО ПОДГОТОВКЕ НАУЧНЫХ КАДРОВ. АСПИРАНТУРА</a:t>
            </a: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71486"/>
            <a:ext cx="1571636" cy="162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-285784" y="2285998"/>
            <a:ext cx="32860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Начальник отдела </a:t>
            </a:r>
            <a:br>
              <a:rPr lang="ru-RU" sz="1200" dirty="0" smtClean="0"/>
            </a:br>
            <a:r>
              <a:rPr lang="ru-RU" sz="1200" dirty="0" smtClean="0"/>
              <a:t>к.х.н. Л.В.Недоспасова и её заместитель</a:t>
            </a:r>
            <a:br>
              <a:rPr lang="ru-RU" sz="1200" dirty="0" smtClean="0"/>
            </a:br>
            <a:r>
              <a:rPr lang="ru-RU" sz="1200" dirty="0" smtClean="0"/>
              <a:t> </a:t>
            </a:r>
            <a:r>
              <a:rPr lang="ru-RU" sz="1200" dirty="0" err="1" smtClean="0"/>
              <a:t>к.ф-м.н</a:t>
            </a:r>
            <a:r>
              <a:rPr lang="ru-RU" sz="1200" dirty="0" smtClean="0"/>
              <a:t>. Е.Н Тимохина</a:t>
            </a:r>
            <a:endParaRPr lang="ru-RU" sz="1200" dirty="0"/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2428860" y="642924"/>
            <a:ext cx="6572264" cy="160043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MinionPro-Regular"/>
              </a:rPr>
              <a:t>За последние 10 лет подготовку в аспирантуре ИБХФ РАН прошли 209 аспирантов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MinionPro-Regular"/>
              </a:rPr>
              <a:t>Институт принимает на стажировку по линии международного обмена (IAESTE).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Большое значение для выявления талантливых молодых ученых имеет Ежегодная международная молодежная конференция ИБХФ РАН – ВУЗы «Биохимическая физика».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itchFamily="34" charset="0"/>
              <a:cs typeface="MinionPro-Regular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MinionPro-Regular"/>
              </a:rPr>
              <a:t>В рамках школы «Современные проблемы биохимической физики» проходят образовательные мероприятия с участием ведущих ученых.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 </a:t>
            </a:r>
          </a:p>
        </p:txBody>
      </p:sp>
      <p:pic>
        <p:nvPicPr>
          <p:cNvPr id="60421" name="Picture 5" descr="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3786196"/>
            <a:ext cx="2000264" cy="1151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22" name="Picture 6" descr="Гулин"/>
          <p:cNvPicPr>
            <a:picLocks noChangeAspect="1" noChangeArrowheads="1"/>
          </p:cNvPicPr>
          <p:nvPr/>
        </p:nvPicPr>
        <p:blipFill>
          <a:blip r:embed="rId5" cstate="print"/>
          <a:srcRect l="15637" r="24257"/>
          <a:stretch>
            <a:fillRect/>
          </a:stretch>
        </p:blipFill>
        <p:spPr bwMode="auto">
          <a:xfrm>
            <a:off x="428596" y="3143254"/>
            <a:ext cx="1143007" cy="1285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23" name="Picture 7" descr="2017 год (4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0826" y="3714758"/>
            <a:ext cx="2214578" cy="1205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24" name="Picture 8" descr="DSC_02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2264" y="2357436"/>
            <a:ext cx="2214578" cy="1232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25" name="Picture 9" descr="Рис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57356" y="3214692"/>
            <a:ext cx="2071702" cy="1253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26" name="Picture 10" descr="2011 год (3)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14811" y="2428874"/>
            <a:ext cx="1928825" cy="1232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cap="all" dirty="0" smtClean="0">
                <a:solidFill>
                  <a:srgbClr val="C00000"/>
                </a:solidFill>
              </a:rPr>
              <a:t>ЕЖЕГОДНАЯ МОЛОДЕЖНАЯ КОНФЕРЕНЦИЯ </a:t>
            </a:r>
            <a:br>
              <a:rPr lang="ru-RU" sz="2000" b="1" cap="all" dirty="0" smtClean="0">
                <a:solidFill>
                  <a:srgbClr val="C00000"/>
                </a:solidFill>
              </a:rPr>
            </a:br>
            <a:r>
              <a:rPr lang="ru-RU" sz="2000" b="1" cap="all" dirty="0" smtClean="0">
                <a:solidFill>
                  <a:srgbClr val="C00000"/>
                </a:solidFill>
              </a:rPr>
              <a:t>C МЕЖДУНАРОДНЫМ УЧАСТИЕМ ИБХФ РАН-ВУЗЫ</a:t>
            </a:r>
            <a:br>
              <a:rPr lang="ru-RU" sz="2000" b="1" cap="all" dirty="0" smtClean="0">
                <a:solidFill>
                  <a:srgbClr val="C00000"/>
                </a:solidFill>
              </a:rPr>
            </a:br>
            <a:r>
              <a:rPr lang="ru-RU" sz="2000" b="1" cap="all" dirty="0" smtClean="0">
                <a:solidFill>
                  <a:srgbClr val="C00000"/>
                </a:solidFill>
              </a:rPr>
              <a:t>«БИОХИМИЧЕСКАЯ ФИЗИКА»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D:\анин\Логотип конференци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142858"/>
            <a:ext cx="1000101" cy="80370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6357950" y="3143254"/>
            <a:ext cx="2643206" cy="1892826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1300" b="1" cap="all" dirty="0" smtClean="0">
                <a:solidFill>
                  <a:srgbClr val="C00000"/>
                </a:solidFill>
              </a:rPr>
              <a:t>2019 год</a:t>
            </a:r>
          </a:p>
          <a:p>
            <a:r>
              <a:rPr lang="ru-RU" sz="1300" dirty="0" smtClean="0"/>
              <a:t>Заслушано 7 пленарных докладов, </a:t>
            </a:r>
            <a:br>
              <a:rPr lang="ru-RU" sz="1300" dirty="0" smtClean="0"/>
            </a:br>
            <a:r>
              <a:rPr lang="ru-RU" sz="1300" dirty="0" smtClean="0"/>
              <a:t>38 устных докладов,</a:t>
            </a:r>
          </a:p>
          <a:p>
            <a:r>
              <a:rPr lang="ru-RU" sz="1300" dirty="0" smtClean="0"/>
              <a:t>69 стендовых сообщений</a:t>
            </a:r>
          </a:p>
          <a:p>
            <a:r>
              <a:rPr lang="ru-RU" sz="1300" dirty="0" smtClean="0"/>
              <a:t>293 человека</a:t>
            </a:r>
          </a:p>
          <a:p>
            <a:r>
              <a:rPr lang="ru-RU" sz="1300" dirty="0" smtClean="0"/>
              <a:t>19 ВУЗов</a:t>
            </a:r>
          </a:p>
          <a:p>
            <a:r>
              <a:rPr lang="ru-RU" sz="1300" dirty="0" smtClean="0"/>
              <a:t>15 Учреждений РАН</a:t>
            </a:r>
          </a:p>
          <a:p>
            <a:r>
              <a:rPr lang="ru-RU" sz="1300" dirty="0" smtClean="0"/>
              <a:t>8 других организаций</a:t>
            </a:r>
          </a:p>
          <a:p>
            <a:r>
              <a:rPr lang="ru-RU" sz="1300" dirty="0" smtClean="0"/>
              <a:t>3 школы </a:t>
            </a:r>
            <a:endParaRPr lang="ru-RU" sz="13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785800"/>
            <a:ext cx="2214578" cy="160043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b="1" cap="all" dirty="0" smtClean="0">
                <a:solidFill>
                  <a:srgbClr val="C00000"/>
                </a:solidFill>
              </a:rPr>
              <a:t>2001 год</a:t>
            </a:r>
          </a:p>
          <a:p>
            <a:r>
              <a:rPr lang="ru-RU" sz="1400" i="1" cap="all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</a:rPr>
              <a:t> </a:t>
            </a:r>
            <a:r>
              <a:rPr lang="ru-RU" sz="1400" dirty="0" smtClean="0"/>
              <a:t>28 устных докладов</a:t>
            </a:r>
          </a:p>
          <a:p>
            <a:r>
              <a:rPr lang="ru-RU" sz="1400" dirty="0" smtClean="0"/>
              <a:t>ИБХФ РАН, МГУ, МГАТХТ,</a:t>
            </a:r>
            <a:br>
              <a:rPr lang="ru-RU" sz="1400" dirty="0" smtClean="0"/>
            </a:br>
            <a:r>
              <a:rPr lang="ru-RU" sz="1400" dirty="0" smtClean="0"/>
              <a:t> РХТУ, Московская Медицинская академия, </a:t>
            </a:r>
            <a:br>
              <a:rPr lang="ru-RU" sz="1400" dirty="0" smtClean="0"/>
            </a:br>
            <a:r>
              <a:rPr lang="ru-RU" sz="1400" dirty="0" smtClean="0"/>
              <a:t>Сельскохозяйственная академия</a:t>
            </a:r>
            <a:endParaRPr lang="ru-RU" sz="1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42844" y="3143254"/>
            <a:ext cx="2571768" cy="1892826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1300" b="1" cap="all" dirty="0" smtClean="0">
                <a:solidFill>
                  <a:srgbClr val="C00000"/>
                </a:solidFill>
              </a:rPr>
              <a:t>2010 год</a:t>
            </a:r>
          </a:p>
          <a:p>
            <a:r>
              <a:rPr lang="ru-RU" sz="1300" dirty="0" smtClean="0"/>
              <a:t>6 пленарных докладов, 50 устных докладов,  61 стендовое сообщение</a:t>
            </a:r>
          </a:p>
          <a:p>
            <a:r>
              <a:rPr lang="en-US" sz="1300" dirty="0" smtClean="0"/>
              <a:t>212 </a:t>
            </a:r>
            <a:r>
              <a:rPr lang="ru-RU" sz="1300" dirty="0" smtClean="0"/>
              <a:t>человек</a:t>
            </a:r>
          </a:p>
          <a:p>
            <a:r>
              <a:rPr lang="en-US" sz="1300" dirty="0" smtClean="0"/>
              <a:t>12 </a:t>
            </a:r>
            <a:r>
              <a:rPr lang="ru-RU" sz="1300" dirty="0" smtClean="0"/>
              <a:t>ВУЗов</a:t>
            </a:r>
          </a:p>
          <a:p>
            <a:r>
              <a:rPr lang="en-US" sz="1300" dirty="0" smtClean="0"/>
              <a:t>11 </a:t>
            </a:r>
            <a:r>
              <a:rPr lang="ru-RU" sz="1300" dirty="0" smtClean="0"/>
              <a:t>Учреждений РАН</a:t>
            </a:r>
          </a:p>
          <a:p>
            <a:r>
              <a:rPr lang="en-US" sz="1300" dirty="0" smtClean="0"/>
              <a:t>1 </a:t>
            </a:r>
            <a:r>
              <a:rPr lang="ru-RU" sz="1300" dirty="0" smtClean="0"/>
              <a:t>Учреждение РАМН</a:t>
            </a:r>
          </a:p>
          <a:p>
            <a:r>
              <a:rPr lang="en-US" sz="1300" dirty="0" smtClean="0"/>
              <a:t>15 </a:t>
            </a:r>
            <a:r>
              <a:rPr lang="ru-RU" sz="1300" dirty="0" smtClean="0"/>
              <a:t>других организаций</a:t>
            </a:r>
            <a:endParaRPr lang="ru-RU" sz="13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572264" y="1017974"/>
            <a:ext cx="2428892" cy="169277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1300" b="1" cap="all" dirty="0" smtClean="0">
                <a:solidFill>
                  <a:srgbClr val="C00000"/>
                </a:solidFill>
              </a:rPr>
              <a:t>2015 год</a:t>
            </a:r>
          </a:p>
          <a:p>
            <a:r>
              <a:rPr lang="ru-RU" sz="1300" dirty="0" smtClean="0"/>
              <a:t>5 пленарных докладов, 40 устных  докладов,</a:t>
            </a:r>
          </a:p>
          <a:p>
            <a:r>
              <a:rPr lang="ru-RU" sz="1300" dirty="0" smtClean="0"/>
              <a:t>44 стендовых сообщений</a:t>
            </a:r>
          </a:p>
          <a:p>
            <a:r>
              <a:rPr lang="ru-RU" sz="1300" dirty="0" smtClean="0"/>
              <a:t>224 человека</a:t>
            </a:r>
          </a:p>
          <a:p>
            <a:r>
              <a:rPr lang="ru-RU" sz="1300" dirty="0" smtClean="0"/>
              <a:t>12 ВУЗов</a:t>
            </a:r>
          </a:p>
          <a:p>
            <a:r>
              <a:rPr lang="ru-RU" sz="1300" dirty="0" smtClean="0"/>
              <a:t>9 Учреждений РАН</a:t>
            </a:r>
          </a:p>
          <a:p>
            <a:r>
              <a:rPr lang="ru-RU" sz="1300" dirty="0" smtClean="0"/>
              <a:t>10 других организаций </a:t>
            </a:r>
            <a:endParaRPr lang="ru-RU" sz="1300" dirty="0"/>
          </a:p>
        </p:txBody>
      </p:sp>
      <p:pic>
        <p:nvPicPr>
          <p:cNvPr id="14" name="Рисунок 13" descr="7 конференция 113.jpg"/>
          <p:cNvPicPr>
            <a:picLocks noChangeAspect="1"/>
          </p:cNvPicPr>
          <p:nvPr/>
        </p:nvPicPr>
        <p:blipFill>
          <a:blip r:embed="rId4" cstate="print">
            <a:lum bright="22000" contrast="33000"/>
          </a:blip>
          <a:srcRect l="26100" t="11513" r="32690" b="12927"/>
          <a:stretch>
            <a:fillRect/>
          </a:stretch>
        </p:blipFill>
        <p:spPr>
          <a:xfrm rot="460100">
            <a:off x="1415571" y="2261005"/>
            <a:ext cx="758068" cy="9243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Рисунок 14" descr="ХI молодежная конференция 077_copy.jpg"/>
          <p:cNvPicPr>
            <a:picLocks noChangeAspect="1"/>
          </p:cNvPicPr>
          <p:nvPr/>
        </p:nvPicPr>
        <p:blipFill>
          <a:blip r:embed="rId5" cstate="print"/>
          <a:srcRect l="11184" t="2278" r="10526" b="2050"/>
          <a:stretch>
            <a:fillRect/>
          </a:stretch>
        </p:blipFill>
        <p:spPr>
          <a:xfrm rot="279576">
            <a:off x="4935423" y="1019829"/>
            <a:ext cx="1410869" cy="1436663"/>
          </a:xfrm>
          <a:prstGeom prst="rect">
            <a:avLst/>
          </a:prstGeom>
        </p:spPr>
      </p:pic>
      <p:pic>
        <p:nvPicPr>
          <p:cNvPr id="18" name="Рисунок 17" descr="DSC0980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055733">
            <a:off x="2580326" y="1069127"/>
            <a:ext cx="1874018" cy="11638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Рисунок 18" descr="DSC_0002.JPG"/>
          <p:cNvPicPr>
            <a:picLocks noChangeAspect="1"/>
          </p:cNvPicPr>
          <p:nvPr/>
        </p:nvPicPr>
        <p:blipFill>
          <a:blip r:embed="rId7" cstate="print"/>
          <a:srcRect l="1800"/>
          <a:stretch>
            <a:fillRect/>
          </a:stretch>
        </p:blipFill>
        <p:spPr>
          <a:xfrm>
            <a:off x="2928926" y="2143122"/>
            <a:ext cx="3000396" cy="13433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Рисунок 15" descr="DSC_0060.JPG"/>
          <p:cNvPicPr>
            <a:picLocks noChangeAspect="1"/>
          </p:cNvPicPr>
          <p:nvPr/>
        </p:nvPicPr>
        <p:blipFill>
          <a:blip r:embed="rId8" cstate="print"/>
          <a:srcRect l="23964" t="47740" r="43364" b="8847"/>
          <a:stretch>
            <a:fillRect/>
          </a:stretch>
        </p:blipFill>
        <p:spPr>
          <a:xfrm rot="20890448">
            <a:off x="8054247" y="2506132"/>
            <a:ext cx="960313" cy="75535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" name="Рисунок 20" descr="DSC09887.JPG"/>
          <p:cNvPicPr>
            <a:picLocks noChangeAspect="1"/>
          </p:cNvPicPr>
          <p:nvPr/>
        </p:nvPicPr>
        <p:blipFill>
          <a:blip r:embed="rId9" cstate="print"/>
          <a:srcRect t="5682" r="16614"/>
          <a:stretch>
            <a:fillRect/>
          </a:stretch>
        </p:blipFill>
        <p:spPr>
          <a:xfrm>
            <a:off x="3929058" y="3571882"/>
            <a:ext cx="857256" cy="102851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Рисунок 10" descr="5 конференцмя 3 00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507558">
            <a:off x="4852705" y="3895383"/>
            <a:ext cx="1559745" cy="10179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Рисунок 16" descr="DSC0985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20857831">
            <a:off x="2889972" y="3802453"/>
            <a:ext cx="934884" cy="10715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Рисунок 12" descr="7 конференция 081.jpg"/>
          <p:cNvPicPr>
            <a:picLocks noChangeAspect="1"/>
          </p:cNvPicPr>
          <p:nvPr/>
        </p:nvPicPr>
        <p:blipFill>
          <a:blip r:embed="rId12" cstate="print"/>
          <a:srcRect l="24418" t="17815" r="19768"/>
          <a:stretch>
            <a:fillRect/>
          </a:stretch>
        </p:blipFill>
        <p:spPr>
          <a:xfrm rot="20193224">
            <a:off x="768974" y="2199928"/>
            <a:ext cx="811037" cy="8019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Рисунок 19" descr="XII мол конф фото 087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491807">
            <a:off x="5837035" y="2572801"/>
            <a:ext cx="1073216" cy="7865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59394" name="Picture 2" descr="E:\Презентация Курочкина (фото АУПа)\Организаторы нашей жизни\36.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1455" r="2910"/>
          <a:stretch>
            <a:fillRect/>
          </a:stretch>
        </p:blipFill>
        <p:spPr bwMode="auto">
          <a:xfrm>
            <a:off x="571473" y="500048"/>
            <a:ext cx="1928826" cy="139304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9395" name="Picture 3" descr="E:\Презентация Курочкина (фото АУПа)\Организаторы нашей жизни\36.2.JPG"/>
          <p:cNvPicPr>
            <a:picLocks noChangeAspect="1" noChangeArrowheads="1"/>
          </p:cNvPicPr>
          <p:nvPr/>
        </p:nvPicPr>
        <p:blipFill>
          <a:blip r:embed="rId5" cstate="print"/>
          <a:srcRect l="2542" r="5085"/>
          <a:stretch>
            <a:fillRect/>
          </a:stretch>
        </p:blipFill>
        <p:spPr bwMode="auto">
          <a:xfrm>
            <a:off x="3571867" y="428610"/>
            <a:ext cx="2025981" cy="148969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9396" name="Picture 4" descr="E:\Презентация Курочкина (фото АУПа)\Организаторы нашей жизни\36.3.JPG"/>
          <p:cNvPicPr>
            <a:picLocks noChangeAspect="1" noChangeArrowheads="1"/>
          </p:cNvPicPr>
          <p:nvPr/>
        </p:nvPicPr>
        <p:blipFill>
          <a:blip r:embed="rId6" cstate="print"/>
          <a:srcRect r="2789"/>
          <a:stretch>
            <a:fillRect/>
          </a:stretch>
        </p:blipFill>
        <p:spPr bwMode="auto">
          <a:xfrm>
            <a:off x="6500826" y="500048"/>
            <a:ext cx="2214578" cy="138265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9398" name="Picture 6" descr="E:\Презентация Курочкина (фото АУПа)\Организаторы нашей жизни\36.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7" y="2357436"/>
            <a:ext cx="1728605" cy="107157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7" descr="E:\Презентация Курочкина (фото АУПа)\Организаторы нашей жизни\36.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2736" y="3857634"/>
            <a:ext cx="1708223" cy="114300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4" descr="E:\Презентация Курочкина (фото АУПа)\Организаторы нашей жизни\36.1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43306" y="3929072"/>
            <a:ext cx="785818" cy="104291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8" descr="E:\Презентация Курочкина (фото АУПа)\Организаторы нашей жизни\36.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57223" y="2264149"/>
            <a:ext cx="1357323" cy="94218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9" descr="E:\Презентация Курочкина (фото АУПа)\Организаторы нашей жизни\36.1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72396" y="2357436"/>
            <a:ext cx="1285884" cy="1084965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2928926" y="0"/>
            <a:ext cx="37507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ОРГАНИЗАТОРЫ НАШЕЙ ЖИЗНИ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71472" y="1857370"/>
            <a:ext cx="183896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100" b="1" i="1" dirty="0" smtClean="0"/>
              <a:t>Отдел кадров, начальник </a:t>
            </a:r>
            <a:br>
              <a:rPr lang="ru-RU" sz="1100" b="1" i="1" dirty="0" smtClean="0"/>
            </a:br>
            <a:r>
              <a:rPr lang="ru-RU" sz="1100" b="1" i="1" dirty="0" smtClean="0"/>
              <a:t>отдела – С.В. </a:t>
            </a:r>
            <a:r>
              <a:rPr lang="ru-RU" sz="1100" b="1" i="1" dirty="0" err="1" smtClean="0"/>
              <a:t>Каланцова</a:t>
            </a:r>
            <a:endParaRPr lang="ru-RU" sz="1100" b="1" i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214678" y="1928808"/>
            <a:ext cx="28575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Планово-финансовый отдел, начальник отдела – О.Н. </a:t>
            </a:r>
            <a:r>
              <a:rPr lang="ru-RU" sz="1100" b="1" i="1" dirty="0" err="1" smtClean="0"/>
              <a:t>Криушкина</a:t>
            </a:r>
            <a:endParaRPr lang="ru-RU" sz="1100" b="1" i="1" dirty="0"/>
          </a:p>
        </p:txBody>
      </p:sp>
      <p:sp>
        <p:nvSpPr>
          <p:cNvPr id="22" name="TextBox 21"/>
          <p:cNvSpPr txBox="1"/>
          <p:nvPr/>
        </p:nvSpPr>
        <p:spPr>
          <a:xfrm>
            <a:off x="6357950" y="1857370"/>
            <a:ext cx="26260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100" b="1" i="1" dirty="0" smtClean="0"/>
              <a:t>Бухгалтерия, </a:t>
            </a:r>
            <a:br>
              <a:rPr lang="ru-RU" sz="1100" b="1" i="1" dirty="0" smtClean="0"/>
            </a:br>
            <a:r>
              <a:rPr lang="ru-RU" sz="1100" b="1" i="1" dirty="0" smtClean="0"/>
              <a:t>гл. бухгалтер – Н.В. </a:t>
            </a:r>
            <a:r>
              <a:rPr lang="ru-RU" sz="1100" b="1" i="1" dirty="0" err="1" smtClean="0"/>
              <a:t>Краснослободцева</a:t>
            </a:r>
            <a:endParaRPr lang="ru-RU" sz="1100" b="1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0" y="4712613"/>
            <a:ext cx="51435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Группа сетевого обеспечения - П.Г. Воронов, </a:t>
            </a:r>
            <a:br>
              <a:rPr lang="ru-RU" sz="1100" b="1" i="1" dirty="0" smtClean="0"/>
            </a:br>
            <a:r>
              <a:rPr lang="ru-RU" sz="1100" b="1" i="1" dirty="0" smtClean="0"/>
              <a:t>В.В. </a:t>
            </a:r>
            <a:r>
              <a:rPr lang="ru-RU" sz="1100" b="1" i="1" dirty="0" err="1" smtClean="0"/>
              <a:t>Снимщиков</a:t>
            </a:r>
            <a:r>
              <a:rPr lang="ru-RU" sz="1100" b="1" i="1" dirty="0" smtClean="0"/>
              <a:t>, И.М.Мартьянов, П.Ю. Павлов, Л.В.Ясин </a:t>
            </a:r>
            <a:endParaRPr lang="ru-RU" sz="11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5286380" y="3429006"/>
            <a:ext cx="173477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100" b="1" i="1" dirty="0" smtClean="0"/>
              <a:t>Канцелярия, </a:t>
            </a:r>
            <a:br>
              <a:rPr lang="ru-RU" sz="1100" b="1" i="1" dirty="0" smtClean="0"/>
            </a:br>
            <a:r>
              <a:rPr lang="ru-RU" sz="1100" b="1" i="1" dirty="0" smtClean="0"/>
              <a:t>начальник – З.У. Бекоева</a:t>
            </a:r>
            <a:endParaRPr lang="ru-RU" sz="1100" b="1" i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571472" y="3214692"/>
            <a:ext cx="221457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i="1" dirty="0" smtClean="0"/>
              <a:t>Главный инженер Н.Г. Артемов</a:t>
            </a:r>
            <a:endParaRPr lang="ru-RU" sz="1100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7215158" y="3429006"/>
            <a:ext cx="192884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Заведующая хозяйством</a:t>
            </a:r>
            <a:br>
              <a:rPr lang="ru-RU" sz="1100" b="1" i="1" dirty="0" smtClean="0"/>
            </a:br>
            <a:r>
              <a:rPr lang="ru-RU" sz="1100" b="1" i="1" dirty="0" smtClean="0"/>
              <a:t> Т.В. </a:t>
            </a:r>
            <a:r>
              <a:rPr lang="ru-RU" sz="1100" b="1" i="1" dirty="0" err="1" smtClean="0"/>
              <a:t>Трущенкова</a:t>
            </a:r>
            <a:endParaRPr lang="ru-RU" sz="1100" b="1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4500562" y="3929072"/>
            <a:ext cx="11430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i="1" dirty="0" smtClean="0"/>
              <a:t>Начальник отдела</a:t>
            </a:r>
            <a:br>
              <a:rPr lang="ru-RU" sz="1100" b="1" i="1" dirty="0" smtClean="0"/>
            </a:br>
            <a:r>
              <a:rPr lang="ru-RU" sz="1100" b="1" i="1" dirty="0" smtClean="0"/>
              <a:t> охраны труда Е.В. Майоров</a:t>
            </a:r>
            <a:endParaRPr lang="ru-RU" sz="1100" b="1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2714612" y="3500444"/>
            <a:ext cx="24288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Сотрудники отдела закупочной деятельности</a:t>
            </a:r>
            <a:endParaRPr lang="ru-RU" sz="1100" b="1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7643786" y="4000510"/>
            <a:ext cx="15002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i="1" dirty="0" smtClean="0"/>
              <a:t>Зав. складом и архивариус </a:t>
            </a:r>
            <a:r>
              <a:rPr lang="ru-RU" sz="1100" b="1" i="1" dirty="0" err="1" smtClean="0"/>
              <a:t>Л.Д.Эрнестсон</a:t>
            </a:r>
            <a:r>
              <a:rPr lang="ru-RU" sz="1100" b="1" i="1" dirty="0" smtClean="0"/>
              <a:t> и</a:t>
            </a:r>
            <a:br>
              <a:rPr lang="ru-RU" sz="1100" b="1" i="1" dirty="0" smtClean="0"/>
            </a:br>
            <a:r>
              <a:rPr lang="ru-RU" sz="1100" b="1" i="1" dirty="0" smtClean="0"/>
              <a:t> </a:t>
            </a:r>
            <a:r>
              <a:rPr lang="ru-RU" sz="1100" b="1" i="1" dirty="0" err="1" smtClean="0"/>
              <a:t>инж</a:t>
            </a:r>
            <a:r>
              <a:rPr lang="ru-RU" sz="1100" b="1" i="1" dirty="0" smtClean="0"/>
              <a:t>. Н.М. Горюнова</a:t>
            </a:r>
            <a:endParaRPr lang="ru-RU" sz="1100" b="1" dirty="0"/>
          </a:p>
        </p:txBody>
      </p:sp>
      <p:pic>
        <p:nvPicPr>
          <p:cNvPr id="1029" name="Picture 5" descr="D:\FORMER_D\Курочкин\доклад 2019 юбилейный\IMG_20191224_16510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43108" y="4071948"/>
            <a:ext cx="571504" cy="69937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9402" name="Picture 10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00100" y="3571882"/>
            <a:ext cx="1214446" cy="86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8" name="Picture 4" descr="Картинки по запросу компьютер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-183423" y="3286130"/>
            <a:ext cx="1650797" cy="1285884"/>
          </a:xfrm>
          <a:prstGeom prst="rect">
            <a:avLst/>
          </a:prstGeom>
          <a:noFill/>
        </p:spPr>
      </p:pic>
      <p:pic>
        <p:nvPicPr>
          <p:cNvPr id="14" name="Picture 5" descr="E:\Презентация Курочкина (фото АУПа)\Организаторы нашей жизни\36.6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428992" y="2500312"/>
            <a:ext cx="1714511" cy="10385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/>
          <a:srcRect t="10951" r="17285"/>
          <a:stretch>
            <a:fillRect/>
          </a:stretch>
        </p:blipFill>
        <p:spPr bwMode="auto">
          <a:xfrm>
            <a:off x="2846093" y="2357436"/>
            <a:ext cx="624086" cy="742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9471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60418" name="Picture 2" descr="E:\Презентация Курочкина (фото АУПа)\Организаторы нашей жизни\36.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928676"/>
            <a:ext cx="1143008" cy="140835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19" name="Picture 3" descr="E:\Презентация Курочкина (фото АУПа)\Организаторы нашей жизни\36.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928676"/>
            <a:ext cx="1071570" cy="140771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21" name="Picture 5" descr="E:\Презентация Курочкина (фото АУПа)\Организаторы нашей жизни\36.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857238"/>
            <a:ext cx="1071570" cy="139645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22" name="Picture 6" descr="E:\Презентация Курочкина (фото АУПа)\Организаторы нашей жизни\36.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68" y="928676"/>
            <a:ext cx="1071570" cy="144662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23" name="Picture 7" descr="E:\Презентация Курочкина (фото АУПа)\Организаторы нашей жизни\36.1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48" y="3500444"/>
            <a:ext cx="1857388" cy="123806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24" name="Picture 8" descr="E:\Презентация Курочкина (фото АУПа)\Организаторы нашей жизни\36.1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14942" y="3500444"/>
            <a:ext cx="1714512" cy="119817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25" name="Picture 9" descr="E:\Презентация Курочкина (фото АУПа)\Организаторы нашей жизни\36.1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2" y="3571882"/>
            <a:ext cx="1714512" cy="114859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0426" name="Picture 10" descr="E:\Презентация Курочкина (фото АУПа)\Организаторы нашей жизни\36.1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00892" y="3500444"/>
            <a:ext cx="833455" cy="10001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Прямоугольник 16"/>
          <p:cNvSpPr/>
          <p:nvPr/>
        </p:nvSpPr>
        <p:spPr>
          <a:xfrm>
            <a:off x="3000364" y="142858"/>
            <a:ext cx="37507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ОРГАНИЗАТОРЫ НАШЕЙ ЖИЗНИ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286248" y="2285998"/>
            <a:ext cx="235743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Вед. специалист по противопожарной безопасности М.Н. </a:t>
            </a:r>
            <a:r>
              <a:rPr lang="ru-RU" sz="1100" b="1" i="1" dirty="0" err="1" smtClean="0"/>
              <a:t>Юдаков</a:t>
            </a:r>
            <a:endParaRPr lang="ru-RU" sz="11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715140" y="2428874"/>
            <a:ext cx="207170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Начальник охраны </a:t>
            </a:r>
            <a:br>
              <a:rPr lang="ru-RU" sz="1100" b="1" i="1" dirty="0" smtClean="0"/>
            </a:br>
            <a:r>
              <a:rPr lang="ru-RU" sz="1100" b="1" i="1" dirty="0" smtClean="0"/>
              <a:t>Г.Г. </a:t>
            </a:r>
            <a:r>
              <a:rPr lang="ru-RU" sz="1100" b="1" i="1" dirty="0" err="1" smtClean="0"/>
              <a:t>Молодинашвили</a:t>
            </a:r>
            <a:endParaRPr lang="ru-RU" sz="11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2571736" y="2428874"/>
            <a:ext cx="178593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i="1" dirty="0" smtClean="0"/>
              <a:t>Гл.механик В.Н. Соловых</a:t>
            </a:r>
            <a:endParaRPr lang="ru-RU" sz="11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14282" y="2357436"/>
            <a:ext cx="221457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Гл. энергетик</a:t>
            </a:r>
            <a:br>
              <a:rPr lang="ru-RU" sz="1100" b="1" i="1" dirty="0" smtClean="0"/>
            </a:br>
            <a:r>
              <a:rPr lang="ru-RU" sz="1100" b="1" i="1" dirty="0" smtClean="0"/>
              <a:t> В.П. Богославский</a:t>
            </a:r>
            <a:endParaRPr lang="ru-RU" sz="11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6715140" y="4572014"/>
            <a:ext cx="121444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Водитель </a:t>
            </a:r>
            <a:br>
              <a:rPr lang="ru-RU" sz="1100" b="1" i="1" dirty="0" smtClean="0"/>
            </a:br>
            <a:r>
              <a:rPr lang="ru-RU" sz="1100" b="1" i="1" dirty="0" smtClean="0"/>
              <a:t>В.С. Гусейнов</a:t>
            </a:r>
            <a:endParaRPr lang="ru-RU" sz="1100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428728" y="2928940"/>
            <a:ext cx="4666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/>
              <a:t>Сотрудники охраны и технической службы</a:t>
            </a:r>
            <a:endParaRPr lang="ru-RU" b="1" dirty="0"/>
          </a:p>
        </p:txBody>
      </p:sp>
      <p:pic>
        <p:nvPicPr>
          <p:cNvPr id="30721" name="Picture 1" descr="D:\FORMER_D\Курочкин\доклад 2019 юбилейный\IMG_20191224_16512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29587" y="3497620"/>
            <a:ext cx="857256" cy="100295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Прямоугольник 25"/>
          <p:cNvSpPr/>
          <p:nvPr/>
        </p:nvSpPr>
        <p:spPr>
          <a:xfrm>
            <a:off x="7643834" y="4572014"/>
            <a:ext cx="157264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Подсобный рабочий А.Ю. Барсуков</a:t>
            </a:r>
            <a:endParaRPr lang="ru-RU" sz="11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500166" y="142858"/>
            <a:ext cx="557280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</a:rPr>
              <a:t>ПЕРВИЧНАЯ ПРОФСОЮЗНАЯ ОРГАНИЗАЦИЯ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714494"/>
            <a:ext cx="1785950" cy="1723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500034" y="3643320"/>
            <a:ext cx="207168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/>
              <a:t>Председатель первичной профсоюзной организации д.х.н., проф. Л.Н. Шишкина</a:t>
            </a:r>
            <a:endParaRPr lang="ru-RU" sz="1100" b="1" dirty="0"/>
          </a:p>
        </p:txBody>
      </p:sp>
      <p:pic>
        <p:nvPicPr>
          <p:cNvPr id="74756" name="Picture 4" descr="E:\35 Первичная профсоюзная организация\35.2.JPG"/>
          <p:cNvPicPr>
            <a:picLocks noChangeAspect="1" noChangeArrowheads="1"/>
          </p:cNvPicPr>
          <p:nvPr/>
        </p:nvPicPr>
        <p:blipFill>
          <a:blip r:embed="rId4" cstate="print"/>
          <a:srcRect r="9400"/>
          <a:stretch>
            <a:fillRect/>
          </a:stretch>
        </p:blipFill>
        <p:spPr bwMode="auto">
          <a:xfrm>
            <a:off x="2786050" y="1071552"/>
            <a:ext cx="2571768" cy="190095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3000364" y="3071816"/>
            <a:ext cx="208903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i="1" dirty="0" smtClean="0"/>
              <a:t>Члены Профкома Института</a:t>
            </a:r>
            <a:endParaRPr lang="ru-RU" sz="1100" b="1" dirty="0"/>
          </a:p>
        </p:txBody>
      </p:sp>
      <p:pic>
        <p:nvPicPr>
          <p:cNvPr id="74757" name="Picture 5" descr="P102095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2643188"/>
            <a:ext cx="2786082" cy="1882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4929190" y="4572014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100" b="1" i="1" dirty="0" smtClean="0"/>
              <a:t>Ветераны Института после торжественного собрания, посвященного Дню Победы </a:t>
            </a:r>
            <a:endParaRPr lang="ru-RU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160718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</a:rPr>
              <a:t>МЕХАНИЗМ ФОТОИНДУЦИРОВАННОГО ПЕРЕНОСА </a:t>
            </a:r>
            <a:br>
              <a:rPr lang="ru-RU" sz="2200" b="1" dirty="0" smtClean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C00000"/>
                </a:solidFill>
              </a:rPr>
              <a:t>ПРОТОНА В 1,2-ДИГИДРОХИНОЛИНАХ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125130"/>
            <a:ext cx="3714776" cy="305397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42844" y="4429138"/>
            <a:ext cx="90011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i="1" dirty="0" smtClean="0"/>
              <a:t>T. D. </a:t>
            </a:r>
            <a:r>
              <a:rPr lang="en-US" sz="1200" b="1" i="1" dirty="0" err="1" smtClean="0"/>
              <a:t>Nekipelova</a:t>
            </a:r>
            <a:r>
              <a:rPr lang="en-US" sz="1200" b="1" i="1" dirty="0" smtClean="0"/>
              <a:t>,</a:t>
            </a:r>
            <a:r>
              <a:rPr lang="en-US" sz="1200" i="1" dirty="0" smtClean="0"/>
              <a:t> I. S. </a:t>
            </a:r>
            <a:r>
              <a:rPr lang="en-US" sz="1200" i="1" dirty="0" err="1" smtClean="0"/>
              <a:t>Shelaev</a:t>
            </a:r>
            <a:r>
              <a:rPr lang="en-US" sz="1200" i="1" dirty="0" smtClean="0"/>
              <a:t>, F. E. </a:t>
            </a:r>
            <a:r>
              <a:rPr lang="en-US" sz="1200" i="1" dirty="0" err="1" smtClean="0"/>
              <a:t>Gostev</a:t>
            </a:r>
            <a:r>
              <a:rPr lang="en-US" sz="1200" i="1" dirty="0" smtClean="0"/>
              <a:t>, V. A. </a:t>
            </a:r>
            <a:r>
              <a:rPr lang="en-US" sz="1200" i="1" dirty="0" err="1" smtClean="0"/>
              <a:t>Nadtochenko</a:t>
            </a:r>
            <a:r>
              <a:rPr lang="en-US" sz="1200" i="1" dirty="0" smtClean="0"/>
              <a:t>, </a:t>
            </a:r>
            <a:r>
              <a:rPr lang="en-US" sz="1200" b="1" i="1" dirty="0" smtClean="0"/>
              <a:t>V. A. </a:t>
            </a:r>
            <a:r>
              <a:rPr lang="en-US" sz="1200" b="1" i="1" dirty="0" err="1" smtClean="0"/>
              <a:t>Kuzmin</a:t>
            </a:r>
            <a:r>
              <a:rPr lang="en-US" sz="1200" i="1" dirty="0" smtClean="0"/>
              <a:t>, Stepwise versus Concerted Mechanism of </a:t>
            </a:r>
            <a:r>
              <a:rPr lang="en-US" sz="1200" i="1" dirty="0" err="1" smtClean="0"/>
              <a:t>Photoinduced</a:t>
            </a:r>
            <a:r>
              <a:rPr lang="en-US" sz="1200" i="1" dirty="0" smtClean="0"/>
              <a:t> Proton Transfer in sec-1,2-Dihydroquinolines: Effect of Excitation Wavelength and Solvent Composition, J. Phys. Chem. B, 2015, 119, 2490–2497</a:t>
            </a:r>
            <a:endParaRPr lang="ru-RU" sz="12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143372" y="1071552"/>
            <a:ext cx="4857784" cy="309315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300" dirty="0" smtClean="0"/>
              <a:t>Удаленный перенос протона происходит с участием молекул протонного растворителя и является </a:t>
            </a:r>
            <a:r>
              <a:rPr lang="ru-RU" sz="1300" dirty="0" err="1" smtClean="0"/>
              <a:t>неадиабатическим</a:t>
            </a:r>
            <a:r>
              <a:rPr lang="ru-RU" sz="1300" dirty="0" smtClean="0"/>
              <a:t> процессом, в котором из </a:t>
            </a:r>
            <a:r>
              <a:rPr lang="ru-RU" sz="1300" dirty="0" err="1" smtClean="0"/>
              <a:t>синглетно</a:t>
            </a:r>
            <a:r>
              <a:rPr lang="ru-RU" sz="1300" dirty="0" smtClean="0"/>
              <a:t> возбужденного состояния 1,2-ДГХ образуется 2,3-ДГХ в основном состоянии. В результате исследования реакции методом лазерного </a:t>
            </a:r>
            <a:r>
              <a:rPr lang="ru-RU" sz="1300" dirty="0" err="1" smtClean="0"/>
              <a:t>фемтосекундного</a:t>
            </a:r>
            <a:r>
              <a:rPr lang="ru-RU" sz="1300" dirty="0" smtClean="0"/>
              <a:t> фотолиза при </a:t>
            </a:r>
            <a:r>
              <a:rPr lang="ru-RU" sz="1300" dirty="0" err="1" smtClean="0"/>
              <a:t>фотовозбуждении</a:t>
            </a:r>
            <a:r>
              <a:rPr lang="ru-RU" sz="1300" dirty="0" smtClean="0"/>
              <a:t> 350 нм в смесях </a:t>
            </a:r>
            <a:r>
              <a:rPr lang="ru-RU" sz="1300" dirty="0" err="1" smtClean="0"/>
              <a:t>МеОН</a:t>
            </a:r>
            <a:r>
              <a:rPr lang="ru-RU" sz="1300" dirty="0" smtClean="0"/>
              <a:t> с неполярным пентаном и полярным </a:t>
            </a:r>
            <a:r>
              <a:rPr lang="ru-RU" sz="1300" dirty="0" err="1" smtClean="0"/>
              <a:t>ацетонитрилом</a:t>
            </a:r>
            <a:r>
              <a:rPr lang="ru-RU" sz="1300" dirty="0" smtClean="0"/>
              <a:t> установлен </a:t>
            </a:r>
            <a:r>
              <a:rPr lang="ru-RU" sz="1300" dirty="0" err="1" smtClean="0"/>
              <a:t>двухстадийный</a:t>
            </a:r>
            <a:r>
              <a:rPr lang="ru-RU" sz="1300" dirty="0" smtClean="0"/>
              <a:t> механизм процесса. Первая стадия – перенос протона от молекулы </a:t>
            </a:r>
            <a:r>
              <a:rPr lang="en-US" sz="1300" dirty="0" err="1" smtClean="0"/>
              <a:t>MeOH</a:t>
            </a:r>
            <a:r>
              <a:rPr lang="ru-RU" sz="1300" dirty="0" smtClean="0"/>
              <a:t> к атому </a:t>
            </a:r>
            <a:r>
              <a:rPr lang="en-US" sz="1300" dirty="0" smtClean="0"/>
              <a:t>C</a:t>
            </a:r>
            <a:r>
              <a:rPr lang="ru-RU" sz="1300" dirty="0" smtClean="0"/>
              <a:t>(3) </a:t>
            </a:r>
            <a:r>
              <a:rPr lang="ru-RU" sz="1300" dirty="0" err="1" smtClean="0"/>
              <a:t>гетероцикла</a:t>
            </a:r>
            <a:r>
              <a:rPr lang="ru-RU" sz="1300" dirty="0" smtClean="0"/>
              <a:t> с образованием колебательно-возбужденного </a:t>
            </a:r>
            <a:r>
              <a:rPr lang="ru-RU" sz="1300" dirty="0" err="1" smtClean="0"/>
              <a:t>карбокатиноидного</a:t>
            </a:r>
            <a:r>
              <a:rPr lang="ru-RU" sz="1300" dirty="0" smtClean="0"/>
              <a:t> </a:t>
            </a:r>
            <a:r>
              <a:rPr lang="ru-RU" sz="1300" dirty="0" err="1" smtClean="0"/>
              <a:t>интермедиата</a:t>
            </a:r>
            <a:r>
              <a:rPr lang="ru-RU" sz="1300" dirty="0" smtClean="0"/>
              <a:t> в основном состоянии и </a:t>
            </a:r>
            <a:r>
              <a:rPr lang="ru-RU" sz="1300" dirty="0" err="1" smtClean="0"/>
              <a:t>метоксильного</a:t>
            </a:r>
            <a:r>
              <a:rPr lang="ru-RU" sz="1300" dirty="0" smtClean="0"/>
              <a:t> аниона. Эта стадия является сверхбыстрой (200 </a:t>
            </a:r>
            <a:r>
              <a:rPr lang="ru-RU" sz="1300" dirty="0" err="1" smtClean="0"/>
              <a:t>фс</a:t>
            </a:r>
            <a:r>
              <a:rPr lang="ru-RU" sz="1300" dirty="0" smtClean="0"/>
              <a:t>) и происходит в комплексе (1,2-ДГХ)(</a:t>
            </a:r>
            <a:r>
              <a:rPr lang="ru-RU" sz="1300" dirty="0" err="1" smtClean="0"/>
              <a:t>МеОН</a:t>
            </a:r>
            <a:r>
              <a:rPr lang="ru-RU" sz="1300" dirty="0" smtClean="0"/>
              <a:t>)</a:t>
            </a:r>
            <a:r>
              <a:rPr lang="en-US" sz="1300" baseline="-25000" dirty="0" smtClean="0"/>
              <a:t>n</a:t>
            </a:r>
            <a:r>
              <a:rPr lang="ru-RU" sz="1300" dirty="0" smtClean="0"/>
              <a:t>, образованном в основном состоянии. Во второй стадии происходит перенос протона от связи </a:t>
            </a:r>
            <a:r>
              <a:rPr lang="en-US" sz="1300" dirty="0" smtClean="0"/>
              <a:t>N</a:t>
            </a:r>
            <a:r>
              <a:rPr lang="ru-RU" sz="1300" dirty="0" smtClean="0"/>
              <a:t>–</a:t>
            </a:r>
            <a:r>
              <a:rPr lang="en-US" sz="1300" dirty="0" smtClean="0"/>
              <a:t>H</a:t>
            </a:r>
            <a:r>
              <a:rPr lang="ru-RU" sz="1300" dirty="0" smtClean="0"/>
              <a:t> к </a:t>
            </a:r>
            <a:r>
              <a:rPr lang="ru-RU" sz="1300" dirty="0" err="1" smtClean="0"/>
              <a:t>метоксильному</a:t>
            </a:r>
            <a:r>
              <a:rPr lang="ru-RU" sz="1300" dirty="0" smtClean="0"/>
              <a:t> аниону с образованием 2,3-</a:t>
            </a:r>
            <a:r>
              <a:rPr lang="en-US" sz="1300" dirty="0" smtClean="0"/>
              <a:t>DHQ</a:t>
            </a:r>
            <a:r>
              <a:rPr lang="ru-RU" sz="1300" dirty="0" smtClean="0"/>
              <a:t>. </a:t>
            </a:r>
            <a:endParaRPr lang="ru-RU" sz="1300" dirty="0"/>
          </a:p>
        </p:txBody>
      </p:sp>
      <p:sp>
        <p:nvSpPr>
          <p:cNvPr id="8" name="TextBox 7"/>
          <p:cNvSpPr txBox="1"/>
          <p:nvPr/>
        </p:nvSpPr>
        <p:spPr>
          <a:xfrm>
            <a:off x="8358215" y="160718"/>
            <a:ext cx="652743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2015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4661312"/>
            <a:ext cx="9144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1" i="1" dirty="0" smtClean="0"/>
              <a:t>T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B. Feldman, O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A. </a:t>
            </a:r>
            <a:r>
              <a:rPr lang="en-US" sz="1100" b="1" i="1" dirty="0" err="1" smtClean="0"/>
              <a:t>Smitienko</a:t>
            </a:r>
            <a:r>
              <a:rPr lang="en-US" sz="1100" i="1" dirty="0" smtClean="0"/>
              <a:t>, I</a:t>
            </a:r>
            <a:r>
              <a:rPr lang="ru-RU" sz="1100" i="1" dirty="0" smtClean="0"/>
              <a:t>.</a:t>
            </a:r>
            <a:r>
              <a:rPr lang="en-US" sz="1100" i="1" dirty="0" smtClean="0"/>
              <a:t>V. </a:t>
            </a:r>
            <a:r>
              <a:rPr lang="en-US" sz="1100" i="1" dirty="0" err="1" smtClean="0"/>
              <a:t>Shelaev</a:t>
            </a:r>
            <a:r>
              <a:rPr lang="en-US" sz="1100" i="1" dirty="0" smtClean="0"/>
              <a:t>, F</a:t>
            </a:r>
            <a:r>
              <a:rPr lang="ru-RU" sz="1100" i="1" dirty="0" smtClean="0"/>
              <a:t>.</a:t>
            </a:r>
            <a:r>
              <a:rPr lang="en-US" sz="1100" i="1" dirty="0" smtClean="0"/>
              <a:t>E. </a:t>
            </a:r>
            <a:r>
              <a:rPr lang="en-US" sz="1100" i="1" dirty="0" err="1" smtClean="0"/>
              <a:t>Gostev</a:t>
            </a:r>
            <a:r>
              <a:rPr lang="en-US" sz="1100" i="1" dirty="0" smtClean="0"/>
              <a:t>, O</a:t>
            </a:r>
            <a:r>
              <a:rPr lang="ru-RU" sz="1100" i="1" dirty="0" smtClean="0"/>
              <a:t>.</a:t>
            </a:r>
            <a:r>
              <a:rPr lang="en-US" sz="1100" i="1" dirty="0" smtClean="0"/>
              <a:t>V. </a:t>
            </a:r>
            <a:r>
              <a:rPr lang="en-US" sz="1100" i="1" dirty="0" err="1" smtClean="0"/>
              <a:t>Nekrasova</a:t>
            </a:r>
            <a:r>
              <a:rPr lang="en-US" sz="1100" i="1" dirty="0" smtClean="0"/>
              <a:t>,</a:t>
            </a:r>
            <a:r>
              <a:rPr lang="ru-RU" sz="1100" i="1" dirty="0" smtClean="0"/>
              <a:t> </a:t>
            </a:r>
            <a:r>
              <a:rPr lang="en-US" sz="1100" i="1" dirty="0" smtClean="0"/>
              <a:t>D</a:t>
            </a:r>
            <a:r>
              <a:rPr lang="ru-RU" sz="1100" i="1" dirty="0" smtClean="0"/>
              <a:t>.</a:t>
            </a:r>
            <a:r>
              <a:rPr lang="en-US" sz="1100" i="1" dirty="0" smtClean="0"/>
              <a:t>A. </a:t>
            </a:r>
            <a:r>
              <a:rPr lang="en-US" sz="1100" i="1" dirty="0" err="1" smtClean="0"/>
              <a:t>Dolgikh</a:t>
            </a:r>
            <a:r>
              <a:rPr lang="en-US" sz="1100" i="1" dirty="0" smtClean="0"/>
              <a:t>, V</a:t>
            </a:r>
            <a:r>
              <a:rPr lang="ru-RU" sz="1100" i="1" dirty="0" smtClean="0"/>
              <a:t>.</a:t>
            </a:r>
            <a:r>
              <a:rPr lang="en-US" sz="1100" i="1" dirty="0" smtClean="0"/>
              <a:t>A. </a:t>
            </a:r>
            <a:r>
              <a:rPr lang="en-US" sz="1100" i="1" dirty="0" err="1" smtClean="0"/>
              <a:t>Nadtochenko</a:t>
            </a:r>
            <a:r>
              <a:rPr lang="en-US" sz="1100" i="1" dirty="0" smtClean="0"/>
              <a:t>, M</a:t>
            </a:r>
            <a:r>
              <a:rPr lang="ru-RU" sz="1100" i="1" dirty="0" smtClean="0"/>
              <a:t>.</a:t>
            </a:r>
            <a:r>
              <a:rPr lang="en-US" sz="1100" i="1" dirty="0" smtClean="0"/>
              <a:t>P. </a:t>
            </a:r>
            <a:r>
              <a:rPr lang="en-US" sz="1100" i="1" dirty="0" err="1" smtClean="0"/>
              <a:t>Kirpichnikov</a:t>
            </a:r>
            <a:r>
              <a:rPr lang="en-US" sz="1100" i="1" dirty="0" smtClean="0"/>
              <a:t>, </a:t>
            </a:r>
            <a:r>
              <a:rPr lang="en-US" sz="1100" b="1" i="1" dirty="0" smtClean="0"/>
              <a:t>M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A. </a:t>
            </a:r>
            <a:r>
              <a:rPr lang="en-US" sz="1100" b="1" i="1" dirty="0" err="1" smtClean="0"/>
              <a:t>Ostrovsky</a:t>
            </a:r>
            <a:r>
              <a:rPr lang="ru-RU" sz="1100" i="1" dirty="0" smtClean="0"/>
              <a:t>.</a:t>
            </a:r>
            <a:r>
              <a:rPr lang="en-US" sz="1100" i="1" dirty="0" smtClean="0"/>
              <a:t> </a:t>
            </a:r>
            <a:r>
              <a:rPr lang="en-US" sz="1100" i="1" dirty="0" err="1" smtClean="0"/>
              <a:t>Femtosecond</a:t>
            </a:r>
            <a:r>
              <a:rPr lang="en-US" sz="1100" i="1" dirty="0" smtClean="0"/>
              <a:t> spectroscopic study of </a:t>
            </a:r>
            <a:r>
              <a:rPr lang="en-US" sz="1100" i="1" dirty="0" err="1" smtClean="0"/>
              <a:t>photochromic</a:t>
            </a:r>
            <a:r>
              <a:rPr lang="en-US" sz="1100" i="1" dirty="0" smtClean="0"/>
              <a:t> </a:t>
            </a:r>
            <a:r>
              <a:rPr lang="ru-RU" sz="1100" i="1" dirty="0" smtClean="0"/>
              <a:t> </a:t>
            </a:r>
            <a:r>
              <a:rPr lang="en-US" sz="1100" i="1" dirty="0" smtClean="0"/>
              <a:t>reactions of</a:t>
            </a:r>
            <a:r>
              <a:rPr lang="ru-RU" sz="1100" i="1" dirty="0" smtClean="0"/>
              <a:t> </a:t>
            </a:r>
            <a:r>
              <a:rPr lang="en-US" sz="1100" i="1" dirty="0" err="1" smtClean="0"/>
              <a:t>bacteriorhodopsin</a:t>
            </a:r>
            <a:r>
              <a:rPr lang="en-US" sz="1100" i="1" dirty="0" smtClean="0"/>
              <a:t> and visual </a:t>
            </a:r>
            <a:r>
              <a:rPr lang="en-US" sz="1100" i="1" dirty="0" err="1" smtClean="0"/>
              <a:t>rhodopsin</a:t>
            </a:r>
            <a:r>
              <a:rPr lang="ru-RU" sz="1100" i="1" dirty="0" smtClean="0"/>
              <a:t>. </a:t>
            </a:r>
            <a:r>
              <a:rPr lang="en-US" sz="1100" i="1" dirty="0" smtClean="0"/>
              <a:t>J</a:t>
            </a:r>
            <a:r>
              <a:rPr lang="ru-RU" sz="1100" i="1" dirty="0" smtClean="0"/>
              <a:t>. </a:t>
            </a:r>
            <a:r>
              <a:rPr lang="en-US" sz="1100" i="1" dirty="0" err="1" smtClean="0"/>
              <a:t>Photochem</a:t>
            </a:r>
            <a:r>
              <a:rPr lang="ru-RU" sz="1100" i="1" dirty="0" smtClean="0"/>
              <a:t>.</a:t>
            </a:r>
            <a:r>
              <a:rPr lang="en-US" sz="1100" i="1" dirty="0" smtClean="0"/>
              <a:t> </a:t>
            </a:r>
            <a:r>
              <a:rPr lang="en-US" sz="1100" i="1" dirty="0" err="1" smtClean="0"/>
              <a:t>Photobiol</a:t>
            </a:r>
            <a:r>
              <a:rPr lang="ru-RU" sz="1100" i="1" dirty="0" smtClean="0"/>
              <a:t>.</a:t>
            </a:r>
            <a:r>
              <a:rPr lang="en-US" sz="1100" i="1" dirty="0" smtClean="0"/>
              <a:t> B</a:t>
            </a:r>
            <a:r>
              <a:rPr lang="ru-RU" sz="1100" i="1" dirty="0" smtClean="0"/>
              <a:t>,164 (2016) 296–305</a:t>
            </a:r>
            <a:endParaRPr lang="en-US" sz="1100" i="1" dirty="0"/>
          </a:p>
        </p:txBody>
      </p:sp>
      <p:sp>
        <p:nvSpPr>
          <p:cNvPr id="33" name="TextBox 32"/>
          <p:cNvSpPr txBox="1"/>
          <p:nvPr/>
        </p:nvSpPr>
        <p:spPr>
          <a:xfrm>
            <a:off x="6357950" y="857238"/>
            <a:ext cx="2374817" cy="169277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rgbClr val="8E0000"/>
                </a:solidFill>
              </a:rPr>
              <a:t>Бактериородопсин </a:t>
            </a:r>
          </a:p>
          <a:p>
            <a:pPr algn="ctr"/>
            <a:r>
              <a:rPr lang="ru-RU" sz="1300" b="1" i="1" dirty="0" smtClean="0">
                <a:solidFill>
                  <a:srgbClr val="8E0000"/>
                </a:solidFill>
              </a:rPr>
              <a:t>(хромофор транс-ретиналь)</a:t>
            </a:r>
          </a:p>
          <a:p>
            <a:r>
              <a:rPr lang="ru-RU" sz="1300" dirty="0" smtClean="0">
                <a:solidFill>
                  <a:srgbClr val="8E0000"/>
                </a:solidFill>
              </a:rPr>
              <a:t>Квантовый выход </a:t>
            </a:r>
            <a:r>
              <a:rPr lang="ru-RU" sz="1300" dirty="0">
                <a:solidFill>
                  <a:srgbClr val="8E0000"/>
                </a:solidFill>
              </a:rPr>
              <a:t>прямой реакции </a:t>
            </a:r>
            <a:r>
              <a:rPr lang="ru-RU" sz="1300" dirty="0" smtClean="0">
                <a:solidFill>
                  <a:srgbClr val="8E0000"/>
                </a:solidFill>
              </a:rPr>
              <a:t>(</a:t>
            </a:r>
            <a:r>
              <a:rPr lang="ru-RU" sz="1300" i="1" dirty="0">
                <a:solidFill>
                  <a:srgbClr val="8E0000"/>
                </a:solidFill>
              </a:rPr>
              <a:t>транс</a:t>
            </a:r>
            <a:r>
              <a:rPr lang="en-US" sz="1300" dirty="0" smtClean="0">
                <a:solidFill>
                  <a:srgbClr val="8E0000"/>
                </a:solidFill>
              </a:rPr>
              <a:t>→</a:t>
            </a:r>
            <a:r>
              <a:rPr lang="en-US" sz="1300" dirty="0">
                <a:solidFill>
                  <a:srgbClr val="8E0000"/>
                </a:solidFill>
              </a:rPr>
              <a:t>13-</a:t>
            </a:r>
            <a:r>
              <a:rPr lang="ru-RU" sz="1300" i="1" dirty="0" err="1" smtClean="0">
                <a:solidFill>
                  <a:srgbClr val="8E0000"/>
                </a:solidFill>
              </a:rPr>
              <a:t>цис</a:t>
            </a:r>
            <a:r>
              <a:rPr lang="ru-RU" sz="1300" dirty="0" smtClean="0">
                <a:solidFill>
                  <a:srgbClr val="8E0000"/>
                </a:solidFill>
              </a:rPr>
              <a:t>) равен </a:t>
            </a:r>
            <a:r>
              <a:rPr lang="el-GR" sz="1300" i="1" dirty="0" smtClean="0">
                <a:solidFill>
                  <a:srgbClr val="8E0000"/>
                </a:solidFill>
              </a:rPr>
              <a:t>φ</a:t>
            </a:r>
            <a:r>
              <a:rPr lang="ru-RU" sz="1300" i="1" dirty="0" smtClean="0">
                <a:solidFill>
                  <a:srgbClr val="8E0000"/>
                </a:solidFill>
              </a:rPr>
              <a:t>=</a:t>
            </a:r>
            <a:r>
              <a:rPr lang="ru-RU" sz="1300" dirty="0" smtClean="0">
                <a:solidFill>
                  <a:srgbClr val="8E0000"/>
                </a:solidFill>
              </a:rPr>
              <a:t>0.64.</a:t>
            </a:r>
            <a:endParaRPr lang="ru-RU" sz="1300" dirty="0">
              <a:solidFill>
                <a:srgbClr val="8E0000"/>
              </a:solidFill>
            </a:endParaRPr>
          </a:p>
          <a:p>
            <a:r>
              <a:rPr lang="ru-RU" sz="1300" dirty="0" smtClean="0">
                <a:solidFill>
                  <a:srgbClr val="8E0000"/>
                </a:solidFill>
              </a:rPr>
              <a:t>Квантовый выход </a:t>
            </a:r>
          </a:p>
          <a:p>
            <a:r>
              <a:rPr lang="ru-RU" sz="1300" dirty="0" smtClean="0">
                <a:solidFill>
                  <a:srgbClr val="8E0000"/>
                </a:solidFill>
              </a:rPr>
              <a:t>обратной реакции</a:t>
            </a:r>
          </a:p>
          <a:p>
            <a:r>
              <a:rPr lang="ru-RU" sz="1300" dirty="0" smtClean="0">
                <a:solidFill>
                  <a:srgbClr val="8E0000"/>
                </a:solidFill>
              </a:rPr>
              <a:t>(</a:t>
            </a:r>
            <a:r>
              <a:rPr lang="en-US" sz="1300" dirty="0" smtClean="0">
                <a:solidFill>
                  <a:srgbClr val="8E0000"/>
                </a:solidFill>
              </a:rPr>
              <a:t>13-</a:t>
            </a:r>
            <a:r>
              <a:rPr lang="ru-RU" sz="1300" i="1" dirty="0" err="1" smtClean="0">
                <a:solidFill>
                  <a:srgbClr val="8E0000"/>
                </a:solidFill>
              </a:rPr>
              <a:t>цис</a:t>
            </a:r>
            <a:r>
              <a:rPr lang="en-US" sz="1300" dirty="0" smtClean="0">
                <a:solidFill>
                  <a:srgbClr val="8E0000"/>
                </a:solidFill>
              </a:rPr>
              <a:t>→</a:t>
            </a:r>
            <a:r>
              <a:rPr lang="ru-RU" sz="1300" i="1" dirty="0" smtClean="0">
                <a:solidFill>
                  <a:srgbClr val="8E0000"/>
                </a:solidFill>
              </a:rPr>
              <a:t>транс</a:t>
            </a:r>
            <a:r>
              <a:rPr lang="ru-RU" sz="1300" dirty="0" smtClean="0">
                <a:solidFill>
                  <a:srgbClr val="8E0000"/>
                </a:solidFill>
              </a:rPr>
              <a:t>) равен </a:t>
            </a:r>
            <a:r>
              <a:rPr lang="el-GR" sz="1300" i="1" dirty="0" smtClean="0">
                <a:solidFill>
                  <a:srgbClr val="8E0000"/>
                </a:solidFill>
              </a:rPr>
              <a:t>φ</a:t>
            </a:r>
            <a:r>
              <a:rPr lang="ru-RU" sz="1300" i="1" dirty="0" smtClean="0">
                <a:solidFill>
                  <a:srgbClr val="8E0000"/>
                </a:solidFill>
              </a:rPr>
              <a:t>=</a:t>
            </a:r>
            <a:r>
              <a:rPr lang="ru-RU" sz="1300" dirty="0" smtClean="0">
                <a:solidFill>
                  <a:srgbClr val="8E0000"/>
                </a:solidFill>
              </a:rPr>
              <a:t>0.81</a:t>
            </a:r>
            <a:endParaRPr lang="ru-RU" sz="1300" dirty="0">
              <a:solidFill>
                <a:srgbClr val="8E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429388" y="2714626"/>
            <a:ext cx="2376000" cy="193899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rgbClr val="8E0000"/>
                </a:solidFill>
              </a:rPr>
              <a:t>Зрительный родопсин </a:t>
            </a:r>
          </a:p>
          <a:p>
            <a:pPr algn="ctr"/>
            <a:r>
              <a:rPr lang="ru-RU" sz="1300" b="1" i="1" dirty="0" smtClean="0">
                <a:solidFill>
                  <a:srgbClr val="8E0000"/>
                </a:solidFill>
              </a:rPr>
              <a:t>(хромофор 11-цис </a:t>
            </a:r>
            <a:r>
              <a:rPr lang="ru-RU" sz="1300" b="1" i="1" dirty="0" err="1" smtClean="0">
                <a:solidFill>
                  <a:srgbClr val="8E0000"/>
                </a:solidFill>
              </a:rPr>
              <a:t>ретиналь</a:t>
            </a:r>
            <a:r>
              <a:rPr lang="ru-RU" sz="1300" b="1" i="1" dirty="0" smtClean="0">
                <a:solidFill>
                  <a:srgbClr val="8E0000"/>
                </a:solidFill>
              </a:rPr>
              <a:t>)</a:t>
            </a:r>
          </a:p>
          <a:p>
            <a:r>
              <a:rPr lang="ru-RU" sz="1300" dirty="0">
                <a:solidFill>
                  <a:srgbClr val="8E0000"/>
                </a:solidFill>
              </a:rPr>
              <a:t>Квантовый выход </a:t>
            </a:r>
          </a:p>
          <a:p>
            <a:r>
              <a:rPr lang="ru-RU" sz="1300" dirty="0" smtClean="0">
                <a:solidFill>
                  <a:srgbClr val="8E0000"/>
                </a:solidFill>
              </a:rPr>
              <a:t>прямой реакции</a:t>
            </a:r>
            <a:endParaRPr lang="ru-RU" sz="1300" dirty="0">
              <a:solidFill>
                <a:srgbClr val="8E0000"/>
              </a:solidFill>
            </a:endParaRPr>
          </a:p>
          <a:p>
            <a:r>
              <a:rPr lang="ru-RU" sz="1300" dirty="0" smtClean="0">
                <a:solidFill>
                  <a:srgbClr val="8E0000"/>
                </a:solidFill>
              </a:rPr>
              <a:t>(</a:t>
            </a:r>
            <a:r>
              <a:rPr lang="en-US" sz="1300" dirty="0">
                <a:solidFill>
                  <a:srgbClr val="8E0000"/>
                </a:solidFill>
              </a:rPr>
              <a:t>1</a:t>
            </a:r>
            <a:r>
              <a:rPr lang="ru-RU" sz="1300" dirty="0">
                <a:solidFill>
                  <a:srgbClr val="8E0000"/>
                </a:solidFill>
              </a:rPr>
              <a:t>1</a:t>
            </a:r>
            <a:r>
              <a:rPr lang="en-US" sz="1300" dirty="0">
                <a:solidFill>
                  <a:srgbClr val="8E0000"/>
                </a:solidFill>
              </a:rPr>
              <a:t>-</a:t>
            </a:r>
            <a:r>
              <a:rPr lang="ru-RU" sz="1300" i="1" dirty="0" err="1" smtClean="0">
                <a:solidFill>
                  <a:srgbClr val="8E0000"/>
                </a:solidFill>
              </a:rPr>
              <a:t>цис</a:t>
            </a:r>
            <a:r>
              <a:rPr lang="ru-RU" sz="1300" i="1" dirty="0" smtClean="0">
                <a:solidFill>
                  <a:srgbClr val="8E0000"/>
                </a:solidFill>
              </a:rPr>
              <a:t> </a:t>
            </a:r>
            <a:r>
              <a:rPr lang="en-US" sz="1300" dirty="0" smtClean="0">
                <a:solidFill>
                  <a:srgbClr val="8E0000"/>
                </a:solidFill>
              </a:rPr>
              <a:t>→</a:t>
            </a:r>
            <a:r>
              <a:rPr lang="ru-RU" sz="1300" i="1" dirty="0">
                <a:solidFill>
                  <a:srgbClr val="8E0000"/>
                </a:solidFill>
              </a:rPr>
              <a:t>транс</a:t>
            </a:r>
            <a:r>
              <a:rPr lang="ru-RU" sz="1300" dirty="0" smtClean="0">
                <a:solidFill>
                  <a:srgbClr val="8E0000"/>
                </a:solidFill>
              </a:rPr>
              <a:t>) равен </a:t>
            </a:r>
            <a:r>
              <a:rPr lang="el-GR" sz="1300" i="1" dirty="0" smtClean="0">
                <a:solidFill>
                  <a:srgbClr val="8E0000"/>
                </a:solidFill>
              </a:rPr>
              <a:t>φ</a:t>
            </a:r>
            <a:r>
              <a:rPr lang="ru-RU" sz="1300" i="1" dirty="0" smtClean="0">
                <a:solidFill>
                  <a:srgbClr val="8E0000"/>
                </a:solidFill>
              </a:rPr>
              <a:t>=</a:t>
            </a:r>
            <a:r>
              <a:rPr lang="ru-RU" sz="1300" dirty="0" smtClean="0">
                <a:solidFill>
                  <a:srgbClr val="8E0000"/>
                </a:solidFill>
              </a:rPr>
              <a:t>0.65.</a:t>
            </a:r>
          </a:p>
          <a:p>
            <a:r>
              <a:rPr lang="ru-RU" sz="1300" dirty="0" smtClean="0">
                <a:solidFill>
                  <a:srgbClr val="8E0000"/>
                </a:solidFill>
              </a:rPr>
              <a:t>Квантовый выход </a:t>
            </a:r>
          </a:p>
          <a:p>
            <a:r>
              <a:rPr lang="ru-RU" sz="1300" dirty="0" smtClean="0">
                <a:solidFill>
                  <a:srgbClr val="8E0000"/>
                </a:solidFill>
              </a:rPr>
              <a:t>обратной реакции</a:t>
            </a:r>
          </a:p>
          <a:p>
            <a:r>
              <a:rPr lang="ru-RU" sz="1300" dirty="0" smtClean="0">
                <a:solidFill>
                  <a:srgbClr val="8E0000"/>
                </a:solidFill>
              </a:rPr>
              <a:t>(</a:t>
            </a:r>
            <a:r>
              <a:rPr lang="ru-RU" sz="1300" i="1" dirty="0" smtClean="0">
                <a:solidFill>
                  <a:srgbClr val="8E0000"/>
                </a:solidFill>
              </a:rPr>
              <a:t>транс</a:t>
            </a:r>
            <a:r>
              <a:rPr lang="en-US" sz="1300" dirty="0" smtClean="0">
                <a:solidFill>
                  <a:srgbClr val="8E0000"/>
                </a:solidFill>
              </a:rPr>
              <a:t>→1</a:t>
            </a:r>
            <a:r>
              <a:rPr lang="ru-RU" sz="1300" dirty="0" smtClean="0">
                <a:solidFill>
                  <a:srgbClr val="8E0000"/>
                </a:solidFill>
              </a:rPr>
              <a:t>1</a:t>
            </a:r>
            <a:r>
              <a:rPr lang="en-US" sz="1300" dirty="0" smtClean="0">
                <a:solidFill>
                  <a:srgbClr val="8E0000"/>
                </a:solidFill>
              </a:rPr>
              <a:t>-</a:t>
            </a:r>
            <a:r>
              <a:rPr lang="ru-RU" sz="1300" i="1" dirty="0" err="1" smtClean="0">
                <a:solidFill>
                  <a:srgbClr val="8E0000"/>
                </a:solidFill>
              </a:rPr>
              <a:t>цис</a:t>
            </a:r>
            <a:r>
              <a:rPr lang="ru-RU" sz="1300" dirty="0" smtClean="0">
                <a:solidFill>
                  <a:srgbClr val="8E0000"/>
                </a:solidFill>
              </a:rPr>
              <a:t>) равен </a:t>
            </a:r>
            <a:r>
              <a:rPr lang="el-GR" sz="1300" i="1" dirty="0" smtClean="0">
                <a:solidFill>
                  <a:srgbClr val="8E0000"/>
                </a:solidFill>
              </a:rPr>
              <a:t>φ</a:t>
            </a:r>
            <a:r>
              <a:rPr lang="ru-RU" sz="1300" i="1" dirty="0" smtClean="0">
                <a:solidFill>
                  <a:srgbClr val="8E0000"/>
                </a:solidFill>
              </a:rPr>
              <a:t>=</a:t>
            </a:r>
            <a:r>
              <a:rPr lang="ru-RU" sz="1300" dirty="0" smtClean="0">
                <a:solidFill>
                  <a:srgbClr val="8E0000"/>
                </a:solidFill>
              </a:rPr>
              <a:t>0.15</a:t>
            </a:r>
            <a:endParaRPr lang="ru-RU" sz="1300" dirty="0">
              <a:solidFill>
                <a:srgbClr val="8E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54000"/>
            <a:ext cx="8501090" cy="67710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900" b="1" dirty="0" smtClean="0">
                <a:solidFill>
                  <a:srgbClr val="C00000"/>
                </a:solidFill>
              </a:rPr>
              <a:t>ИССЛЕДОВАНИЕ ФОТОХРОМНЫХ РЕАКЦИЙ ЗРИТЕЛЬНОГО РОДОПСИНА </a:t>
            </a:r>
            <a:br>
              <a:rPr lang="ru-RU" sz="1900" b="1" dirty="0" smtClean="0">
                <a:solidFill>
                  <a:srgbClr val="C00000"/>
                </a:solidFill>
              </a:rPr>
            </a:br>
            <a:r>
              <a:rPr lang="ru-RU" sz="1900" b="1" dirty="0" smtClean="0">
                <a:solidFill>
                  <a:srgbClr val="C00000"/>
                </a:solidFill>
              </a:rPr>
              <a:t>И БАКТЕРИОРОДОПСИНА МЕТОДОМ ФЕМТОСЕКУНДНОЙ СПЕКТРОСКОПИИ</a:t>
            </a:r>
            <a:endParaRPr lang="ru-RU" sz="1900" dirty="0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58215" y="107139"/>
            <a:ext cx="652743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2016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750358"/>
            <a:ext cx="4700586" cy="3821504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666697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160718"/>
            <a:ext cx="8358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ПОЛУПРОВОДНИКОВЫЕ НАНОСЕТКИ ИЗ НИТРИДА БОРА - ГРАФЕНА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822048"/>
            <a:ext cx="892971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/>
              <a:t>Л</a:t>
            </a:r>
            <a:r>
              <a:rPr lang="en-US" sz="1200" b="1" i="1" dirty="0" smtClean="0"/>
              <a:t>.</a:t>
            </a:r>
            <a:r>
              <a:rPr lang="ru-RU" sz="1200" b="1" i="1" dirty="0" smtClean="0"/>
              <a:t>А</a:t>
            </a:r>
            <a:r>
              <a:rPr lang="en-US" sz="1200" b="1" i="1" dirty="0" smtClean="0"/>
              <a:t>. </a:t>
            </a:r>
            <a:r>
              <a:rPr lang="ru-RU" sz="1200" b="1" i="1" dirty="0" err="1" smtClean="0"/>
              <a:t>Чернозатонский</a:t>
            </a:r>
            <a:r>
              <a:rPr lang="en-US" sz="1200" b="1" i="1" dirty="0" smtClean="0"/>
              <a:t>, </a:t>
            </a:r>
            <a:r>
              <a:rPr lang="ru-RU" sz="1200" b="1" i="1" dirty="0" smtClean="0"/>
              <a:t>В</a:t>
            </a:r>
            <a:r>
              <a:rPr lang="en-US" sz="1200" b="1" i="1" dirty="0" smtClean="0"/>
              <a:t>.</a:t>
            </a:r>
            <a:r>
              <a:rPr lang="ru-RU" sz="1200" b="1" i="1" dirty="0" smtClean="0"/>
              <a:t>А</a:t>
            </a:r>
            <a:r>
              <a:rPr lang="en-US" sz="1200" b="1" i="1" dirty="0" smtClean="0"/>
              <a:t>. </a:t>
            </a:r>
            <a:r>
              <a:rPr lang="ru-RU" sz="1200" b="1" i="1" dirty="0" smtClean="0"/>
              <a:t>Демин</a:t>
            </a:r>
            <a:r>
              <a:rPr lang="en-US" sz="1200" b="1" i="1" dirty="0" smtClean="0"/>
              <a:t>, </a:t>
            </a:r>
            <a:r>
              <a:rPr lang="ru-RU" sz="1200" b="1" i="1" dirty="0" smtClean="0"/>
              <a:t>А</a:t>
            </a:r>
            <a:r>
              <a:rPr lang="en-US" sz="1200" b="1" i="1" dirty="0" smtClean="0"/>
              <a:t>.</a:t>
            </a:r>
            <a:r>
              <a:rPr lang="ru-RU" sz="1200" b="1" i="1" dirty="0" smtClean="0"/>
              <a:t>А</a:t>
            </a:r>
            <a:r>
              <a:rPr lang="en-US" sz="1200" b="1" i="1" dirty="0" smtClean="0"/>
              <a:t>. </a:t>
            </a:r>
            <a:r>
              <a:rPr lang="ru-RU" sz="1200" b="1" i="1" dirty="0" err="1" smtClean="0"/>
              <a:t>Артюх</a:t>
            </a:r>
            <a:r>
              <a:rPr lang="ru-RU" sz="1200" i="1" dirty="0" smtClean="0"/>
              <a:t>,</a:t>
            </a:r>
            <a:r>
              <a:rPr lang="en-US" sz="1200" i="1" dirty="0" smtClean="0"/>
              <a:t> </a:t>
            </a:r>
            <a:r>
              <a:rPr lang="ru-RU" sz="1200" i="1" dirty="0" smtClean="0"/>
              <a:t>Письма</a:t>
            </a:r>
            <a:r>
              <a:rPr lang="en-US" sz="1200" i="1" dirty="0" smtClean="0"/>
              <a:t> </a:t>
            </a:r>
            <a:r>
              <a:rPr lang="ru-RU" sz="1200" i="1" dirty="0" smtClean="0"/>
              <a:t>в</a:t>
            </a:r>
            <a:r>
              <a:rPr lang="en-US" sz="1200" i="1" dirty="0" smtClean="0"/>
              <a:t> </a:t>
            </a:r>
            <a:r>
              <a:rPr lang="ru-RU" sz="1200" i="1" dirty="0" smtClean="0"/>
              <a:t>ЖЭТФ</a:t>
            </a:r>
            <a:r>
              <a:rPr lang="en-US" sz="1200" i="1" dirty="0" smtClean="0"/>
              <a:t>, 104, 38-43, 2016; Scientific Reports 6, 38029, 2016</a:t>
            </a:r>
            <a:endParaRPr lang="en-US" sz="1200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571472" y="589346"/>
            <a:ext cx="4429156" cy="4179124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5357818" y="785800"/>
            <a:ext cx="3429024" cy="361637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 dirty="0" smtClean="0"/>
              <a:t>Теоретически предсказано формирование нового класса двумерных полупроводников на основе </a:t>
            </a:r>
            <a:r>
              <a:rPr lang="ru-RU" sz="1400" dirty="0" err="1" smtClean="0"/>
              <a:t>графен</a:t>
            </a:r>
            <a:r>
              <a:rPr lang="ru-RU" sz="1400" dirty="0" smtClean="0"/>
              <a:t>/</a:t>
            </a:r>
            <a:r>
              <a:rPr lang="ru-RU" sz="1400" i="1" dirty="0" err="1" smtClean="0"/>
              <a:t>h</a:t>
            </a:r>
            <a:r>
              <a:rPr lang="ru-RU" sz="1400" dirty="0" err="1" smtClean="0"/>
              <a:t>-BN</a:t>
            </a:r>
            <a:r>
              <a:rPr lang="ru-RU" sz="1400" dirty="0" smtClean="0"/>
              <a:t> </a:t>
            </a:r>
            <a:r>
              <a:rPr lang="ru-RU" sz="1400" dirty="0" err="1" smtClean="0"/>
              <a:t>бислойных</a:t>
            </a:r>
            <a:r>
              <a:rPr lang="ru-RU" sz="1400" dirty="0" smtClean="0"/>
              <a:t> соединений; проанализирована структура и свойства таких соединений.</a:t>
            </a:r>
          </a:p>
          <a:p>
            <a:r>
              <a:rPr lang="ru-RU" sz="1400" dirty="0" smtClean="0"/>
              <a:t>Предсказано сильное отличие электронных, оптических и механических свойств BN/G </a:t>
            </a:r>
            <a:r>
              <a:rPr lang="ru-RU" sz="1400" dirty="0" err="1" smtClean="0"/>
              <a:t>бислойных</a:t>
            </a:r>
            <a:r>
              <a:rPr lang="ru-RU" sz="1400" dirty="0" smtClean="0"/>
              <a:t> систем от плоских однослойных </a:t>
            </a:r>
            <a:r>
              <a:rPr lang="ru-RU" sz="1400" dirty="0" err="1" smtClean="0"/>
              <a:t>графеновых</a:t>
            </a:r>
            <a:r>
              <a:rPr lang="ru-RU" sz="1400" dirty="0" smtClean="0"/>
              <a:t> и BN сеток с той же геометрией формы и расположения отверстий. В частности, из-за разрушения симметрии </a:t>
            </a:r>
            <a:r>
              <a:rPr lang="ru-RU" sz="1400" dirty="0" err="1" smtClean="0"/>
              <a:t>графенового</a:t>
            </a:r>
            <a:r>
              <a:rPr lang="ru-RU" sz="1400" dirty="0" smtClean="0"/>
              <a:t> листа такие сетки оказываются полупроводниками в отличие от </a:t>
            </a:r>
            <a:r>
              <a:rPr lang="ru-RU" sz="1400" dirty="0" err="1" smtClean="0"/>
              <a:t>графеновых</a:t>
            </a:r>
            <a:r>
              <a:rPr lang="ru-RU" sz="1400" dirty="0" smtClean="0"/>
              <a:t> сеток – полуметаллов.</a:t>
            </a:r>
            <a:endParaRPr lang="ru-RU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8358215" y="160718"/>
            <a:ext cx="652743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2016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85720" y="107139"/>
            <a:ext cx="8072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</a:rPr>
              <a:t>КОМПЬЮТЕРНОЕ МОДЕЛИРОВАНИЕ </a:t>
            </a:r>
            <a:br>
              <a:rPr lang="ru-RU" sz="2200" b="1" dirty="0" smtClean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C00000"/>
                </a:solidFill>
              </a:rPr>
              <a:t>ПОЛНОГО КАТАЛИТИЧЕСКОГО ЦИКЛА АСПАРТОАЦИЛАЗЫ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4714890"/>
            <a:ext cx="8858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i="1" dirty="0" err="1" smtClean="0"/>
              <a:t>Kots</a:t>
            </a:r>
            <a:r>
              <a:rPr lang="en-US" sz="1200" b="1" i="1" dirty="0" smtClean="0"/>
              <a:t>, E. D.; </a:t>
            </a:r>
            <a:r>
              <a:rPr lang="en-US" sz="1200" b="1" i="1" dirty="0" err="1" smtClean="0"/>
              <a:t>Khrenova</a:t>
            </a:r>
            <a:r>
              <a:rPr lang="en-US" sz="1200" b="1" i="1" dirty="0" smtClean="0"/>
              <a:t>, M. G.; </a:t>
            </a:r>
            <a:r>
              <a:rPr lang="en-US" sz="1200" b="1" i="1" dirty="0" err="1" smtClean="0"/>
              <a:t>Lushchekina</a:t>
            </a:r>
            <a:r>
              <a:rPr lang="en-US" sz="1200" b="1" i="1" dirty="0" smtClean="0"/>
              <a:t>, S. V.; </a:t>
            </a:r>
            <a:r>
              <a:rPr lang="en-US" sz="1200" b="1" i="1" dirty="0" err="1" smtClean="0"/>
              <a:t>Varfolomeev</a:t>
            </a:r>
            <a:r>
              <a:rPr lang="en-US" sz="1200" b="1" i="1" dirty="0" smtClean="0"/>
              <a:t>, SD; </a:t>
            </a:r>
            <a:r>
              <a:rPr lang="en-US" sz="1200" b="1" i="1" dirty="0" err="1" smtClean="0"/>
              <a:t>Grigorenko</a:t>
            </a:r>
            <a:r>
              <a:rPr lang="en-US" sz="1200" b="1" i="1" dirty="0" smtClean="0"/>
              <a:t>, BL; </a:t>
            </a:r>
            <a:r>
              <a:rPr lang="en-US" sz="1200" b="1" i="1" dirty="0" err="1" smtClean="0"/>
              <a:t>Nemukhin</a:t>
            </a:r>
            <a:r>
              <a:rPr lang="en-US" sz="1200" b="1" i="1" dirty="0" smtClean="0"/>
              <a:t>, AV</a:t>
            </a:r>
            <a:r>
              <a:rPr lang="ru-RU" sz="1200" b="1" i="1" dirty="0" smtClean="0"/>
              <a:t>.</a:t>
            </a:r>
            <a:r>
              <a:rPr lang="ru-RU" sz="1200" i="1" dirty="0" smtClean="0"/>
              <a:t> </a:t>
            </a:r>
            <a:r>
              <a:rPr lang="en-US" sz="1200" i="1" dirty="0" smtClean="0"/>
              <a:t>Modeling the Complete Catalytic Cycle of </a:t>
            </a:r>
            <a:r>
              <a:rPr lang="en-US" sz="1200" i="1" dirty="0" err="1" smtClean="0"/>
              <a:t>Aspartoacylase</a:t>
            </a:r>
            <a:r>
              <a:rPr lang="en-US" sz="1200" i="1" dirty="0" smtClean="0"/>
              <a:t>.</a:t>
            </a:r>
            <a:r>
              <a:rPr lang="ru-RU" sz="1200" i="1" dirty="0" smtClean="0"/>
              <a:t> </a:t>
            </a:r>
            <a:r>
              <a:rPr lang="en-US" sz="1200" i="1" dirty="0" smtClean="0"/>
              <a:t>JOURNAL OF PHYSICAL CHEMISTRY B</a:t>
            </a:r>
            <a:r>
              <a:rPr lang="ru-RU" sz="1200" i="1" dirty="0" smtClean="0"/>
              <a:t>. 2016. </a:t>
            </a:r>
            <a:r>
              <a:rPr lang="en-US" sz="1200" i="1" dirty="0" smtClean="0"/>
              <a:t>V. 120</a:t>
            </a:r>
            <a:r>
              <a:rPr lang="ru-RU" sz="1200" i="1" dirty="0" smtClean="0"/>
              <a:t>. № 18. </a:t>
            </a:r>
            <a:r>
              <a:rPr lang="en-US" sz="1200" i="1" dirty="0" smtClean="0"/>
              <a:t>P. 4221-4231 </a:t>
            </a:r>
            <a:endParaRPr lang="ru-RU" sz="12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lum bright="-4000" contrast="6000"/>
          </a:blip>
          <a:srcRect/>
          <a:stretch>
            <a:fillRect/>
          </a:stretch>
        </p:blipFill>
        <p:spPr bwMode="auto">
          <a:xfrm>
            <a:off x="785786" y="857238"/>
            <a:ext cx="3714776" cy="3857652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4714876" y="928676"/>
            <a:ext cx="3929058" cy="375487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400" dirty="0" smtClean="0"/>
              <a:t>Построена полная кинетическая схема многостадийного процесса, объясняющая экспериментальные исследования реакции. Полностью описаны все стадии каталитического цикла </a:t>
            </a:r>
            <a:r>
              <a:rPr lang="ru-RU" sz="1400" dirty="0" err="1" smtClean="0"/>
              <a:t>аспартоацилазы</a:t>
            </a:r>
            <a:r>
              <a:rPr lang="ru-RU" sz="1400" dirty="0" smtClean="0"/>
              <a:t> (ASPA) — одного из ключевых ферментов центральной нервной системы. </a:t>
            </a:r>
          </a:p>
          <a:p>
            <a:r>
              <a:rPr lang="ru-RU" sz="1400" dirty="0" smtClean="0"/>
              <a:t>Структурные вариации фермента, отражающиеся на каталитической активности связаны с рядом </a:t>
            </a:r>
            <a:r>
              <a:rPr lang="ru-RU" sz="1400" dirty="0" err="1" smtClean="0"/>
              <a:t>нейропатологий</a:t>
            </a:r>
            <a:r>
              <a:rPr lang="ru-RU" sz="1400" dirty="0" smtClean="0"/>
              <a:t>, прежде всего болезнью </a:t>
            </a:r>
            <a:r>
              <a:rPr lang="ru-RU" sz="1400" dirty="0" err="1" smtClean="0"/>
              <a:t>Канаван</a:t>
            </a:r>
            <a:r>
              <a:rPr lang="ru-RU" sz="1400" dirty="0" smtClean="0"/>
              <a:t>. Построен энергетический профиль всего процесса, включая связывания субстрата с ферментом, и выхода продуктов в раствор. Получена детальная структурная информация, недоступная экспериментальным методам.</a:t>
            </a:r>
            <a:endParaRPr lang="ru-RU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8358215" y="160718"/>
            <a:ext cx="652743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2016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4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512" y="706844"/>
            <a:ext cx="5896320" cy="3833635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20892"/>
            <a:ext cx="9144000" cy="660648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rgbClr val="C00000"/>
                </a:solidFill>
              </a:rPr>
              <a:t>АНАЛИТИЧЕСКИЕ ПРИМЕНЕНИЯ МЕТОДА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ГИГАНТСКОГО КОМБИНАЦИОННОГО РАССЕЯНИЯ (ГКР)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05463" y="43439"/>
            <a:ext cx="1008112" cy="30777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2016-2017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4572014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1" i="1" dirty="0" err="1" smtClean="0"/>
              <a:t>Durmanov</a:t>
            </a:r>
            <a:r>
              <a:rPr lang="en-US" sz="1100" b="1" i="1" dirty="0" smtClean="0"/>
              <a:t>, N.N., </a:t>
            </a:r>
            <a:r>
              <a:rPr lang="en-US" sz="1100" b="1" i="1" dirty="0" err="1" smtClean="0"/>
              <a:t>Guliev</a:t>
            </a:r>
            <a:r>
              <a:rPr lang="en-US" sz="1100" b="1" i="1" dirty="0" smtClean="0"/>
              <a:t>, R.R., </a:t>
            </a:r>
            <a:r>
              <a:rPr lang="en-US" sz="1100" b="1" i="1" dirty="0" err="1" smtClean="0"/>
              <a:t>Eremenko</a:t>
            </a:r>
            <a:r>
              <a:rPr lang="en-US" sz="1100" b="1" i="1" dirty="0" smtClean="0"/>
              <a:t>, </a:t>
            </a:r>
            <a:r>
              <a:rPr lang="en-US" sz="1100" i="1" dirty="0" smtClean="0"/>
              <a:t>A.V., </a:t>
            </a:r>
            <a:r>
              <a:rPr lang="en-US" sz="1100" i="1" dirty="0" err="1" smtClean="0"/>
              <a:t>Boginskaya</a:t>
            </a:r>
            <a:r>
              <a:rPr lang="en-US" sz="1100" i="1" dirty="0" smtClean="0"/>
              <a:t>, I.A., </a:t>
            </a:r>
            <a:r>
              <a:rPr lang="en-US" sz="1100" i="1" dirty="0" err="1" smtClean="0"/>
              <a:t>Ryzhikov</a:t>
            </a:r>
            <a:r>
              <a:rPr lang="en-US" sz="1100" i="1" dirty="0" smtClean="0"/>
              <a:t>, I.A., </a:t>
            </a:r>
            <a:r>
              <a:rPr lang="en-US" sz="1100" i="1" dirty="0" err="1" smtClean="0"/>
              <a:t>Trifonova</a:t>
            </a:r>
            <a:r>
              <a:rPr lang="en-US" sz="1100" i="1" dirty="0" smtClean="0"/>
              <a:t>, E.A., </a:t>
            </a:r>
            <a:r>
              <a:rPr lang="en-US" sz="1100" i="1" dirty="0" err="1" smtClean="0"/>
              <a:t>Putlyaev</a:t>
            </a:r>
            <a:r>
              <a:rPr lang="en-US" sz="1100" i="1" dirty="0" smtClean="0"/>
              <a:t>, E.V., </a:t>
            </a:r>
            <a:r>
              <a:rPr lang="en-US" sz="1100" i="1" dirty="0" err="1" smtClean="0"/>
              <a:t>Mukhin</a:t>
            </a:r>
            <a:r>
              <a:rPr lang="en-US" sz="1100" i="1" dirty="0" smtClean="0"/>
              <a:t>, A.N., </a:t>
            </a:r>
            <a:r>
              <a:rPr lang="en-US" sz="1100" i="1" dirty="0" err="1" smtClean="0"/>
              <a:t>Kalnov</a:t>
            </a:r>
            <a:r>
              <a:rPr lang="en-US" sz="1100" i="1" dirty="0" smtClean="0"/>
              <a:t>, S.L., </a:t>
            </a:r>
            <a:r>
              <a:rPr lang="en-US" sz="1100" i="1" dirty="0" err="1" smtClean="0"/>
              <a:t>Balandina</a:t>
            </a:r>
            <a:r>
              <a:rPr lang="en-US" sz="1100" i="1" dirty="0" smtClean="0"/>
              <a:t>, M.V., </a:t>
            </a:r>
            <a:r>
              <a:rPr lang="en-US" sz="1100" i="1" dirty="0" err="1" smtClean="0"/>
              <a:t>Tkachuk</a:t>
            </a:r>
            <a:r>
              <a:rPr lang="en-US" sz="1100" i="1" dirty="0" smtClean="0"/>
              <a:t>, A.P., </a:t>
            </a:r>
            <a:r>
              <a:rPr lang="en-US" sz="1100" i="1" dirty="0" err="1" smtClean="0"/>
              <a:t>Gushchin</a:t>
            </a:r>
            <a:r>
              <a:rPr lang="en-US" sz="1100" i="1" dirty="0" smtClean="0"/>
              <a:t>, V.A., </a:t>
            </a:r>
            <a:r>
              <a:rPr lang="en-US" sz="1100" i="1" dirty="0" err="1" smtClean="0"/>
              <a:t>Sarychev</a:t>
            </a:r>
            <a:r>
              <a:rPr lang="en-US" sz="1100" i="1" dirty="0" smtClean="0"/>
              <a:t>, A.K., </a:t>
            </a:r>
            <a:r>
              <a:rPr lang="en-US" sz="1100" i="1" dirty="0" err="1" smtClean="0"/>
              <a:t>Lagarkov</a:t>
            </a:r>
            <a:r>
              <a:rPr lang="en-US" sz="1100" i="1" dirty="0" smtClean="0"/>
              <a:t>, A.N., </a:t>
            </a:r>
            <a:r>
              <a:rPr lang="en-US" sz="1100" i="1" dirty="0" err="1" smtClean="0"/>
              <a:t>Rodionov</a:t>
            </a:r>
            <a:r>
              <a:rPr lang="en-US" sz="1100" i="1" dirty="0" smtClean="0"/>
              <a:t>, I.A., </a:t>
            </a:r>
            <a:r>
              <a:rPr lang="en-US" sz="1100" i="1" dirty="0" err="1" smtClean="0"/>
              <a:t>Gabidullin</a:t>
            </a:r>
            <a:r>
              <a:rPr lang="en-US" sz="1100" i="1" dirty="0" smtClean="0"/>
              <a:t>, A.R., </a:t>
            </a:r>
            <a:r>
              <a:rPr lang="en-US" sz="1100" b="1" i="1" dirty="0" err="1" smtClean="0"/>
              <a:t>Kurochkin</a:t>
            </a:r>
            <a:r>
              <a:rPr lang="en-US" sz="1100" b="1" i="1" dirty="0" smtClean="0"/>
              <a:t>, I.N.</a:t>
            </a:r>
            <a:r>
              <a:rPr lang="ru-RU" sz="1100" b="1" i="1" dirty="0" smtClean="0"/>
              <a:t> </a:t>
            </a:r>
            <a:r>
              <a:rPr lang="en-US" sz="1100" i="1" dirty="0" smtClean="0"/>
              <a:t>Sensors and Actuators, B: Chemical. — 2018. – 257, 37-47</a:t>
            </a:r>
            <a:endParaRPr lang="ru-RU" sz="1100" i="1" dirty="0" smtClean="0"/>
          </a:p>
          <a:p>
            <a:endParaRPr lang="ru-RU" sz="11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5344" y="702432"/>
            <a:ext cx="2723390" cy="3838047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500048"/>
            <a:ext cx="6245193" cy="4357718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179511" y="87474"/>
            <a:ext cx="8107265" cy="380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85000"/>
              </a:lnSpc>
            </a:pPr>
            <a:r>
              <a:rPr lang="ru-RU" sz="22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ИССЛЕДОВАНИЯ ОКИСЛИТЕЛЬНОЙ МОДИФИКАЦИИ БЕЛКОВ</a:t>
            </a:r>
            <a:endParaRPr lang="ru-RU" sz="22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58215" y="107139"/>
            <a:ext cx="652743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2017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5720" y="4866502"/>
            <a:ext cx="58896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i="1" dirty="0" smtClean="0"/>
              <a:t>M. Rosenfeld, A. </a:t>
            </a:r>
            <a:r>
              <a:rPr lang="en-US" sz="1200" b="1" i="1" dirty="0" err="1" smtClean="0"/>
              <a:t>Vasilyeva</a:t>
            </a:r>
            <a:r>
              <a:rPr lang="en-US" sz="1200" b="1" i="1" dirty="0" smtClean="0"/>
              <a:t>, L. </a:t>
            </a:r>
            <a:r>
              <a:rPr lang="en-US" sz="1200" b="1" i="1" dirty="0" err="1" smtClean="0"/>
              <a:t>Yurina</a:t>
            </a:r>
            <a:r>
              <a:rPr lang="en-US" sz="1200" b="1" i="1" dirty="0" smtClean="0"/>
              <a:t>, A. </a:t>
            </a:r>
            <a:r>
              <a:rPr lang="en-US" sz="1200" b="1" i="1" dirty="0" err="1" smtClean="0"/>
              <a:t>Bychkova</a:t>
            </a:r>
            <a:r>
              <a:rPr lang="ru-RU" sz="1200" i="1" dirty="0" smtClean="0"/>
              <a:t>. </a:t>
            </a:r>
            <a:r>
              <a:rPr lang="en-US" sz="1200" i="1" dirty="0" smtClean="0"/>
              <a:t>Free Radical Research, 52 (2018), 14-38</a:t>
            </a:r>
            <a:endParaRPr lang="ru-RU" sz="1200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160718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</a:rPr>
              <a:t>АНОМАЛЬНЫЙ ЭФФЕКТ ВОЗДЕЙСТВИЯ </a:t>
            </a:r>
            <a:br>
              <a:rPr lang="ru-RU" sz="2200" b="1" dirty="0" smtClean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C00000"/>
                </a:solidFill>
              </a:rPr>
              <a:t>ВЫСОКОЭНЕРГЕТИЧЕСКИХ ИОНОВ НА ГРАФЕНОВЫЕ ПЛЕНКИ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714890"/>
            <a:ext cx="892971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i="1" dirty="0" smtClean="0"/>
              <a:t>N</a:t>
            </a:r>
            <a:r>
              <a:rPr lang="ru-RU" sz="1100" i="1" dirty="0" smtClean="0"/>
              <a:t>.</a:t>
            </a:r>
            <a:r>
              <a:rPr lang="en-US" sz="1100" i="1" dirty="0" smtClean="0"/>
              <a:t>A</a:t>
            </a:r>
            <a:r>
              <a:rPr lang="ru-RU" sz="1100" i="1" dirty="0" smtClean="0"/>
              <a:t>.</a:t>
            </a:r>
            <a:r>
              <a:rPr lang="en-US" sz="1100" i="1" dirty="0" smtClean="0"/>
              <a:t> </a:t>
            </a:r>
            <a:r>
              <a:rPr lang="en-US" sz="1100" i="1" dirty="0" err="1" smtClean="0"/>
              <a:t>Nebogatikova</a:t>
            </a:r>
            <a:r>
              <a:rPr lang="ru-RU" sz="1100" i="1" dirty="0" smtClean="0"/>
              <a:t>, </a:t>
            </a:r>
            <a:r>
              <a:rPr lang="en-US" sz="1100" i="1" dirty="0" smtClean="0"/>
              <a:t>I</a:t>
            </a:r>
            <a:r>
              <a:rPr lang="ru-RU" sz="1100" i="1" dirty="0" smtClean="0"/>
              <a:t>.</a:t>
            </a:r>
            <a:r>
              <a:rPr lang="en-US" sz="1100" i="1" dirty="0" smtClean="0"/>
              <a:t>V</a:t>
            </a:r>
            <a:r>
              <a:rPr lang="ru-RU" sz="1100" i="1" dirty="0" smtClean="0"/>
              <a:t>.</a:t>
            </a:r>
            <a:r>
              <a:rPr lang="en-US" sz="1100" i="1" dirty="0" smtClean="0"/>
              <a:t> </a:t>
            </a:r>
            <a:r>
              <a:rPr lang="en-US" sz="1100" i="1" dirty="0" err="1" smtClean="0"/>
              <a:t>Antonova</a:t>
            </a:r>
            <a:r>
              <a:rPr lang="ru-RU" sz="1100" i="1" dirty="0" smtClean="0"/>
              <a:t>, </a:t>
            </a:r>
            <a:r>
              <a:rPr lang="en-US" sz="1100" i="1" dirty="0" smtClean="0"/>
              <a:t>S</a:t>
            </a:r>
            <a:r>
              <a:rPr lang="ru-RU" sz="1100" i="1" dirty="0" smtClean="0"/>
              <a:t>.</a:t>
            </a:r>
            <a:r>
              <a:rPr lang="en-US" sz="1100" i="1" dirty="0" smtClean="0"/>
              <a:t>V</a:t>
            </a:r>
            <a:r>
              <a:rPr lang="ru-RU" sz="1100" i="1" dirty="0" smtClean="0"/>
              <a:t>.</a:t>
            </a:r>
            <a:r>
              <a:rPr lang="en-US" sz="1100" i="1" dirty="0" smtClean="0"/>
              <a:t> </a:t>
            </a:r>
            <a:r>
              <a:rPr lang="en-US" sz="1100" i="1" dirty="0" err="1" smtClean="0"/>
              <a:t>Erohin</a:t>
            </a:r>
            <a:r>
              <a:rPr lang="ru-RU" sz="1100" i="1" dirty="0" smtClean="0"/>
              <a:t>, </a:t>
            </a:r>
            <a:r>
              <a:rPr lang="en-US" sz="1100" b="1" i="1" dirty="0" smtClean="0"/>
              <a:t>D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G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 </a:t>
            </a:r>
            <a:r>
              <a:rPr lang="en-US" sz="1100" b="1" i="1" dirty="0" err="1" smtClean="0"/>
              <a:t>Kvashnin</a:t>
            </a:r>
            <a:r>
              <a:rPr lang="ru-RU" sz="1100" i="1" dirty="0" smtClean="0"/>
              <a:t>, </a:t>
            </a:r>
            <a:r>
              <a:rPr lang="en-US" sz="1100" i="1" dirty="0" smtClean="0"/>
              <a:t>A</a:t>
            </a:r>
            <a:r>
              <a:rPr lang="ru-RU" sz="1100" i="1" dirty="0" smtClean="0"/>
              <a:t>.</a:t>
            </a:r>
            <a:r>
              <a:rPr lang="en-US" sz="1100" i="1" dirty="0" smtClean="0"/>
              <a:t> </a:t>
            </a:r>
            <a:r>
              <a:rPr lang="en-US" sz="1100" i="1" dirty="0" err="1" smtClean="0"/>
              <a:t>Olejniczak</a:t>
            </a:r>
            <a:r>
              <a:rPr lang="ru-RU" sz="1100" i="1" dirty="0" smtClean="0"/>
              <a:t>, </a:t>
            </a:r>
            <a:r>
              <a:rPr lang="en-US" sz="1100" i="1" dirty="0" smtClean="0"/>
              <a:t>V</a:t>
            </a:r>
            <a:r>
              <a:rPr lang="ru-RU" sz="1100" i="1" dirty="0" smtClean="0"/>
              <a:t>.</a:t>
            </a:r>
            <a:r>
              <a:rPr lang="en-US" sz="1100" i="1" dirty="0" smtClean="0"/>
              <a:t>A</a:t>
            </a:r>
            <a:r>
              <a:rPr lang="ru-RU" sz="1100" i="1" dirty="0" smtClean="0"/>
              <a:t>.</a:t>
            </a:r>
            <a:r>
              <a:rPr lang="en-US" sz="1100" i="1" dirty="0" smtClean="0"/>
              <a:t> </a:t>
            </a:r>
            <a:r>
              <a:rPr lang="en-US" sz="1100" i="1" dirty="0" err="1" smtClean="0"/>
              <a:t>Volodin</a:t>
            </a:r>
            <a:r>
              <a:rPr lang="ru-RU" sz="1100" i="1" dirty="0" smtClean="0"/>
              <a:t>, </a:t>
            </a:r>
            <a:r>
              <a:rPr lang="en-US" sz="1100" i="1" dirty="0" smtClean="0"/>
              <a:t>A</a:t>
            </a:r>
            <a:r>
              <a:rPr lang="ru-RU" sz="1100" i="1" dirty="0" smtClean="0"/>
              <a:t>.</a:t>
            </a:r>
            <a:r>
              <a:rPr lang="en-US" sz="1100" i="1" dirty="0" smtClean="0"/>
              <a:t>V</a:t>
            </a:r>
            <a:r>
              <a:rPr lang="ru-RU" sz="1100" i="1" dirty="0" smtClean="0"/>
              <a:t>.</a:t>
            </a:r>
            <a:r>
              <a:rPr lang="en-US" sz="1100" i="1" dirty="0" smtClean="0"/>
              <a:t> </a:t>
            </a:r>
            <a:r>
              <a:rPr lang="en-US" sz="1100" i="1" dirty="0" err="1" smtClean="0"/>
              <a:t>Skuratov</a:t>
            </a:r>
            <a:r>
              <a:rPr lang="ru-RU" sz="1100" i="1" dirty="0" smtClean="0"/>
              <a:t>, </a:t>
            </a:r>
            <a:r>
              <a:rPr lang="en-US" sz="1100" i="1" dirty="0" smtClean="0"/>
              <a:t>A</a:t>
            </a:r>
            <a:r>
              <a:rPr lang="ru-RU" sz="1100" i="1" dirty="0" smtClean="0"/>
              <a:t>.</a:t>
            </a:r>
            <a:r>
              <a:rPr lang="en-US" sz="1100" i="1" dirty="0" smtClean="0"/>
              <a:t>V</a:t>
            </a:r>
            <a:r>
              <a:rPr lang="ru-RU" sz="1100" i="1" dirty="0" smtClean="0"/>
              <a:t>.</a:t>
            </a:r>
            <a:r>
              <a:rPr lang="en-US" sz="1100" i="1" dirty="0" smtClean="0"/>
              <a:t> </a:t>
            </a:r>
            <a:r>
              <a:rPr lang="en-US" sz="1100" i="1" dirty="0" err="1" smtClean="0"/>
              <a:t>Krasheninnikov</a:t>
            </a:r>
            <a:r>
              <a:rPr lang="ru-RU" sz="1100" i="1" dirty="0" smtClean="0"/>
              <a:t>, </a:t>
            </a:r>
            <a:r>
              <a:rPr lang="en-US" sz="1100" b="1" i="1" dirty="0" smtClean="0"/>
              <a:t>P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B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 Sorokin</a:t>
            </a:r>
            <a:r>
              <a:rPr lang="ru-RU" sz="1100" i="1" dirty="0" smtClean="0"/>
              <a:t>,</a:t>
            </a:r>
            <a:br>
              <a:rPr lang="ru-RU" sz="1100" i="1" dirty="0" smtClean="0"/>
            </a:br>
            <a:r>
              <a:rPr lang="ru-RU" sz="1100" i="1" dirty="0" smtClean="0"/>
              <a:t> </a:t>
            </a:r>
            <a:r>
              <a:rPr lang="en-US" sz="1100" b="1" i="1" dirty="0" smtClean="0"/>
              <a:t>L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A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 </a:t>
            </a:r>
            <a:r>
              <a:rPr lang="en-US" sz="1100" b="1" i="1" dirty="0" err="1" smtClean="0"/>
              <a:t>Chernozatonskii</a:t>
            </a:r>
            <a:r>
              <a:rPr lang="ru-RU" sz="1100" i="1" dirty="0" smtClean="0"/>
              <a:t>, </a:t>
            </a:r>
            <a:r>
              <a:rPr lang="en-US" sz="1100" i="1" dirty="0" smtClean="0"/>
              <a:t>NANOSCALE</a:t>
            </a:r>
            <a:r>
              <a:rPr lang="ru-RU" sz="1100" i="1" dirty="0" smtClean="0"/>
              <a:t> 10 (30) 14499-14509 (2018)</a:t>
            </a:r>
            <a:endParaRPr lang="en-US" sz="1100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6="http://schemas.microsoft.com/office/drawing/2014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lc="http://schemas.openxmlformats.org/drawingml/2006/lockedCanvas" id="{A81F729C-9561-4D70-BA64-634300002B0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7158" y="857239"/>
            <a:ext cx="3429024" cy="3000396"/>
          </a:xfrm>
          <a:prstGeom prst="rect">
            <a:avLst/>
          </a:prstGeom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142844" y="3929072"/>
            <a:ext cx="9001156" cy="73866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ru-RU" sz="1400" dirty="0" smtClean="0"/>
              <a:t>(</a:t>
            </a:r>
            <a:r>
              <a:rPr lang="ru-RU" sz="1400" dirty="0" err="1" smtClean="0"/>
              <a:t>a</a:t>
            </a:r>
            <a:r>
              <a:rPr lang="ru-RU" sz="1400" dirty="0" smtClean="0"/>
              <a:t>) и (</a:t>
            </a:r>
            <a:r>
              <a:rPr lang="ru-RU" sz="1400" dirty="0" err="1" smtClean="0"/>
              <a:t>b</a:t>
            </a:r>
            <a:r>
              <a:rPr lang="ru-RU" sz="1400" dirty="0" smtClean="0"/>
              <a:t>) </a:t>
            </a:r>
            <a:r>
              <a:rPr lang="ru-RU" sz="1400" dirty="0" err="1" smtClean="0"/>
              <a:t>АСМ-изображения</a:t>
            </a:r>
            <a:r>
              <a:rPr lang="ru-RU" sz="1400" dirty="0" smtClean="0"/>
              <a:t> поверхности первичной и дефектной пленки, облученной НЭ ионами, (</a:t>
            </a:r>
            <a:r>
              <a:rPr lang="en-US" sz="1400" dirty="0" smtClean="0"/>
              <a:t>c</a:t>
            </a:r>
            <a:r>
              <a:rPr lang="ru-RU" sz="1400" dirty="0" smtClean="0"/>
              <a:t>) модель облученного НЭ ионами </a:t>
            </a:r>
            <a:r>
              <a:rPr lang="ru-RU" sz="1400" dirty="0" err="1" smtClean="0"/>
              <a:t>графена</a:t>
            </a:r>
            <a:r>
              <a:rPr lang="ru-RU" sz="1400" dirty="0" smtClean="0"/>
              <a:t>, (</a:t>
            </a:r>
            <a:r>
              <a:rPr lang="en-US" sz="1400" dirty="0" smtClean="0"/>
              <a:t>d</a:t>
            </a:r>
            <a:r>
              <a:rPr lang="ru-RU" sz="1400" dirty="0" smtClean="0"/>
              <a:t>) модель структуры с «замкнутыми» отверстиями, полученной после облучения ВЭ ионами </a:t>
            </a:r>
            <a:r>
              <a:rPr lang="ru-RU" sz="1400" dirty="0" err="1" smtClean="0"/>
              <a:t>биграфена</a:t>
            </a:r>
            <a:r>
              <a:rPr lang="ru-RU" sz="1400" dirty="0" smtClean="0"/>
              <a:t>, (</a:t>
            </a:r>
            <a:r>
              <a:rPr lang="en-US" sz="1400" dirty="0" smtClean="0"/>
              <a:t>e</a:t>
            </a:r>
            <a:r>
              <a:rPr lang="ru-RU" sz="1400" dirty="0" smtClean="0"/>
              <a:t>) модели образования отверстий в пленке  под действием ионов.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4357686" y="964395"/>
            <a:ext cx="4572032" cy="2677656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ru-RU" sz="1400" dirty="0" smtClean="0">
                <a:ea typeface="Calibri" pitchFamily="34" charset="0"/>
                <a:cs typeface="Times New Roman" pitchFamily="18" charset="0"/>
              </a:rPr>
              <a:t>Изучены и объяснены процессы, происходящие при облучении </a:t>
            </a:r>
            <a:r>
              <a:rPr lang="ru-RU" sz="1400" dirty="0" err="1" smtClean="0">
                <a:ea typeface="Calibri" pitchFamily="34" charset="0"/>
                <a:cs typeface="Times New Roman" pitchFamily="18" charset="0"/>
              </a:rPr>
              <a:t>графеновых</a:t>
            </a:r>
            <a:r>
              <a:rPr lang="ru-RU" sz="1400" dirty="0" smtClean="0">
                <a:ea typeface="Calibri" pitchFamily="34" charset="0"/>
                <a:cs typeface="Times New Roman" pitchFamily="18" charset="0"/>
              </a:rPr>
              <a:t> пленок тяжелыми ионами. Показано, что существенное увеличение подвижности носителей заряда связано объяснено образованием сплошных </a:t>
            </a:r>
            <a:r>
              <a:rPr lang="ru-RU" sz="1400" dirty="0" err="1" smtClean="0">
                <a:ea typeface="Calibri" pitchFamily="34" charset="0"/>
                <a:cs typeface="Times New Roman" pitchFamily="18" charset="0"/>
              </a:rPr>
              <a:t>многосвязанных</a:t>
            </a:r>
            <a:r>
              <a:rPr lang="ru-RU" sz="1400" dirty="0" smtClean="0"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dirty="0" err="1" smtClean="0">
                <a:ea typeface="Calibri" pitchFamily="34" charset="0"/>
                <a:cs typeface="Times New Roman" pitchFamily="18" charset="0"/>
              </a:rPr>
              <a:t>графенов</a:t>
            </a:r>
            <a:r>
              <a:rPr lang="ru-RU" sz="1400" dirty="0" smtClean="0">
                <a:ea typeface="Calibri" pitchFamily="34" charset="0"/>
                <a:cs typeface="Times New Roman" pitchFamily="18" charset="0"/>
              </a:rPr>
              <a:t> слоев с «замкнутыми» отверстиями за счет межслойных ковалентных связей на краях. Этот механизм полностью объяснил необычно сильное уменьшение интенсивности пиков комбинационного рассеяния при облучении, ответственных за наличие дефектов в </a:t>
            </a:r>
            <a:r>
              <a:rPr lang="ru-RU" sz="1400" dirty="0" err="1" smtClean="0">
                <a:ea typeface="Calibri" pitchFamily="34" charset="0"/>
                <a:cs typeface="Times New Roman" pitchFamily="18" charset="0"/>
              </a:rPr>
              <a:t>графеновых</a:t>
            </a:r>
            <a:r>
              <a:rPr lang="ru-RU" sz="1400" dirty="0" smtClean="0">
                <a:ea typeface="Calibri" pitchFamily="34" charset="0"/>
                <a:cs typeface="Times New Roman" pitchFamily="18" charset="0"/>
              </a:rPr>
              <a:t> структурах и увеличение проводимости пленок.</a:t>
            </a:r>
            <a:endParaRPr lang="ru-RU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8358215" y="160718"/>
            <a:ext cx="652743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2018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107139"/>
            <a:ext cx="8501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МАСС-СПЕКТРОМЕТРИЯ ВЫСОКОГО РАЗРЕШЕНИЯ ДЛЯ ИССЛЕДОВАНИЯ ПЕПТИДОМА БИОЛОГИЧЕСКИХ ЖИДКОСТЕЙ ЧЕЛОВЕКА С ЦЕЛЬЮ ДИАГНОСТИКИ СОЦИАЛЬНО ЗНАЧИМЫХ ЗАБОЛЕВАНИЙ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179105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b="1" i="1" dirty="0" err="1" smtClean="0"/>
              <a:t>Kononikhin</a:t>
            </a:r>
            <a:r>
              <a:rPr lang="en-US" sz="1000" b="1" i="1" dirty="0" smtClean="0"/>
              <a:t> AS</a:t>
            </a:r>
            <a:r>
              <a:rPr lang="en-US" sz="1000" i="1" dirty="0" smtClean="0"/>
              <a:t>, </a:t>
            </a:r>
            <a:r>
              <a:rPr lang="en-US" sz="1000" i="1" dirty="0" err="1" smtClean="0"/>
              <a:t>Sergeeva</a:t>
            </a:r>
            <a:r>
              <a:rPr lang="en-US" sz="1000" i="1" dirty="0" smtClean="0"/>
              <a:t> VA, </a:t>
            </a:r>
            <a:r>
              <a:rPr lang="en-US" sz="1000" b="1" i="1" dirty="0" err="1" smtClean="0"/>
              <a:t>Bugrova</a:t>
            </a:r>
            <a:r>
              <a:rPr lang="en-US" sz="1000" b="1" i="1" dirty="0" smtClean="0"/>
              <a:t> AE</a:t>
            </a:r>
            <a:r>
              <a:rPr lang="en-US" sz="1000" i="1" dirty="0" smtClean="0"/>
              <a:t>, </a:t>
            </a:r>
            <a:r>
              <a:rPr lang="en-US" sz="1000" b="1" i="1" dirty="0" err="1" smtClean="0"/>
              <a:t>Indeykina</a:t>
            </a:r>
            <a:r>
              <a:rPr lang="en-US" sz="1000" b="1" i="1" dirty="0" smtClean="0"/>
              <a:t> MI</a:t>
            </a:r>
            <a:r>
              <a:rPr lang="en-US" sz="1000" i="1" dirty="0" smtClean="0"/>
              <a:t>, </a:t>
            </a:r>
            <a:r>
              <a:rPr lang="en-US" sz="1000" b="1" i="1" dirty="0" err="1" smtClean="0"/>
              <a:t>Starodubtseva</a:t>
            </a:r>
            <a:r>
              <a:rPr lang="en-US" sz="1000" b="1" i="1" dirty="0" smtClean="0"/>
              <a:t> NL</a:t>
            </a:r>
            <a:r>
              <a:rPr lang="en-US" sz="1000" i="1" dirty="0" smtClean="0"/>
              <a:t>, </a:t>
            </a:r>
            <a:r>
              <a:rPr lang="en-US" sz="1000" i="1" dirty="0" err="1" smtClean="0"/>
              <a:t>Chagovets</a:t>
            </a:r>
            <a:r>
              <a:rPr lang="en-US" sz="1000" i="1" dirty="0" smtClean="0"/>
              <a:t> VV, </a:t>
            </a:r>
            <a:r>
              <a:rPr lang="en-US" sz="1000" b="1" i="1" dirty="0" smtClean="0"/>
              <a:t>Popov IA</a:t>
            </a:r>
            <a:r>
              <a:rPr lang="en-US" sz="1000" i="1" dirty="0" smtClean="0"/>
              <a:t>, </a:t>
            </a:r>
            <a:r>
              <a:rPr lang="en-US" sz="1000" i="1" dirty="0" err="1" smtClean="0"/>
              <a:t>Frankevich</a:t>
            </a:r>
            <a:r>
              <a:rPr lang="en-US" sz="1000" i="1" dirty="0" smtClean="0"/>
              <a:t> VE, </a:t>
            </a:r>
            <a:r>
              <a:rPr lang="en-US" sz="1000" i="1" dirty="0" err="1" smtClean="0"/>
              <a:t>Pedrioli</a:t>
            </a:r>
            <a:r>
              <a:rPr lang="en-US" sz="1000" i="1" dirty="0" smtClean="0"/>
              <a:t> P, </a:t>
            </a:r>
            <a:r>
              <a:rPr lang="en-US" sz="1000" i="1" dirty="0" err="1" smtClean="0"/>
              <a:t>Sukhikh</a:t>
            </a:r>
            <a:r>
              <a:rPr lang="en-US" sz="1000" i="1" dirty="0" smtClean="0"/>
              <a:t> GT, </a:t>
            </a:r>
            <a:r>
              <a:rPr lang="en-US" sz="1000" b="1" i="1" dirty="0" err="1" smtClean="0"/>
              <a:t>Nikolaev</a:t>
            </a:r>
            <a:r>
              <a:rPr lang="en-US" sz="1000" b="1" i="1" dirty="0" smtClean="0"/>
              <a:t> EN</a:t>
            </a:r>
            <a:r>
              <a:rPr lang="en-US" sz="1000" i="1" dirty="0" smtClean="0"/>
              <a:t>. Methods Mol Biol. 2018;1719:311-318. </a:t>
            </a:r>
            <a:endParaRPr lang="ru-RU" sz="1000" i="1" dirty="0" smtClean="0"/>
          </a:p>
          <a:p>
            <a:pPr lvl="0"/>
            <a:r>
              <a:rPr lang="en-US" sz="1000" b="1" i="1" dirty="0" err="1" smtClean="0"/>
              <a:t>Zakharova</a:t>
            </a:r>
            <a:r>
              <a:rPr lang="en-US" sz="1000" b="1" i="1" dirty="0" smtClean="0"/>
              <a:t> NV, </a:t>
            </a:r>
            <a:r>
              <a:rPr lang="en-US" sz="1000" b="1" i="1" dirty="0" err="1" smtClean="0"/>
              <a:t>Bugrova</a:t>
            </a:r>
            <a:r>
              <a:rPr lang="en-US" sz="1000" b="1" i="1" dirty="0" smtClean="0"/>
              <a:t> AE, </a:t>
            </a:r>
            <a:r>
              <a:rPr lang="en-US" sz="1000" b="1" i="1" dirty="0" err="1" smtClean="0"/>
              <a:t>Kononikhin</a:t>
            </a:r>
            <a:r>
              <a:rPr lang="en-US" sz="1000" b="1" i="1" dirty="0" smtClean="0"/>
              <a:t> AS, </a:t>
            </a:r>
            <a:r>
              <a:rPr lang="en-US" sz="1000" b="1" i="1" dirty="0" err="1" smtClean="0"/>
              <a:t>Indeykina</a:t>
            </a:r>
            <a:r>
              <a:rPr lang="en-US" sz="1000" b="1" i="1" dirty="0" smtClean="0"/>
              <a:t> MI, Popov IA, </a:t>
            </a:r>
            <a:r>
              <a:rPr lang="en-US" sz="1000" b="1" i="1" dirty="0" err="1" smtClean="0"/>
              <a:t>Nikolaev</a:t>
            </a:r>
            <a:r>
              <a:rPr lang="en-US" sz="1000" b="1" i="1" dirty="0" smtClean="0"/>
              <a:t> EN</a:t>
            </a:r>
            <a:r>
              <a:rPr lang="en-US" sz="1000" i="1" dirty="0" smtClean="0"/>
              <a:t>. Expert Rev Proteomics. 2018 Oct;15(10):773-775</a:t>
            </a:r>
            <a:r>
              <a:rPr lang="ru-RU" sz="1000" i="1" dirty="0" smtClean="0"/>
              <a:t>.</a:t>
            </a:r>
          </a:p>
          <a:p>
            <a:pPr lvl="0"/>
            <a:r>
              <a:rPr lang="en-US" sz="1000" b="1" i="1" dirty="0" smtClean="0"/>
              <a:t>M</a:t>
            </a:r>
            <a:r>
              <a:rPr lang="ru-RU" sz="1000" b="1" i="1" dirty="0" smtClean="0"/>
              <a:t>.</a:t>
            </a:r>
            <a:r>
              <a:rPr lang="en-US" sz="1000" b="1" i="1" dirty="0" smtClean="0"/>
              <a:t>I</a:t>
            </a:r>
            <a:r>
              <a:rPr lang="ru-RU" sz="1000" b="1" i="1" dirty="0" smtClean="0"/>
              <a:t>.</a:t>
            </a:r>
            <a:r>
              <a:rPr lang="en-US" sz="1000" b="1" i="1" dirty="0" smtClean="0"/>
              <a:t> </a:t>
            </a:r>
            <a:r>
              <a:rPr lang="en-US" sz="1000" b="1" i="1" dirty="0" err="1" smtClean="0"/>
              <a:t>Indeykina</a:t>
            </a:r>
            <a:r>
              <a:rPr lang="en-US" sz="1000" i="1" dirty="0" smtClean="0"/>
              <a:t>, D.A. </a:t>
            </a:r>
            <a:r>
              <a:rPr lang="en-US" sz="1000" i="1" dirty="0" err="1" smtClean="0"/>
              <a:t>Podgrudkov</a:t>
            </a:r>
            <a:r>
              <a:rPr lang="en-US" sz="1000" i="1" dirty="0" smtClean="0"/>
              <a:t>, </a:t>
            </a:r>
            <a:r>
              <a:rPr lang="en-US" sz="1000" b="1" i="1" dirty="0" smtClean="0"/>
              <a:t>A</a:t>
            </a:r>
            <a:r>
              <a:rPr lang="ru-RU" sz="1000" b="1" i="1" dirty="0" smtClean="0"/>
              <a:t>.</a:t>
            </a:r>
            <a:r>
              <a:rPr lang="en-US" sz="1000" b="1" i="1" dirty="0" smtClean="0"/>
              <a:t> </a:t>
            </a:r>
            <a:r>
              <a:rPr lang="en-US" sz="1000" b="1" i="1" dirty="0" err="1" smtClean="0"/>
              <a:t>Kononikhin</a:t>
            </a:r>
            <a:r>
              <a:rPr lang="en-US" sz="1000" i="1" dirty="0" smtClean="0"/>
              <a:t>. October 2018 </a:t>
            </a:r>
            <a:r>
              <a:rPr lang="en-US" sz="1000" i="1" dirty="0" err="1" smtClean="0"/>
              <a:t>EuPA</a:t>
            </a:r>
            <a:r>
              <a:rPr lang="en-US" sz="1000" i="1" dirty="0" smtClean="0"/>
              <a:t> Open Proteomics</a:t>
            </a:r>
            <a:r>
              <a:rPr lang="ru-RU" sz="1000" i="1" dirty="0" smtClean="0"/>
              <a:t>.</a:t>
            </a:r>
          </a:p>
          <a:p>
            <a:pPr lvl="0"/>
            <a:r>
              <a:rPr lang="ru-RU" sz="1000" i="1" dirty="0" err="1" smtClean="0"/>
              <a:t>Муминова</a:t>
            </a:r>
            <a:r>
              <a:rPr lang="ru-RU" sz="1000" i="1" dirty="0" smtClean="0"/>
              <a:t> К.Т., </a:t>
            </a:r>
            <a:r>
              <a:rPr lang="ru-RU" sz="1000" b="1" i="1" dirty="0" err="1" smtClean="0"/>
              <a:t>Кононихин</a:t>
            </a:r>
            <a:r>
              <a:rPr lang="ru-RU" sz="1000" b="1" i="1" dirty="0" smtClean="0"/>
              <a:t> А.С</a:t>
            </a:r>
            <a:r>
              <a:rPr lang="ru-RU" sz="1000" i="1" dirty="0" smtClean="0"/>
              <a:t>., Ходжаева З.С., Шмаков Р.Г., Сергеева В.А., </a:t>
            </a:r>
            <a:r>
              <a:rPr lang="ru-RU" sz="1000" b="1" i="1" dirty="0" smtClean="0"/>
              <a:t>Бугрова А.Е., Индейкина М.И., Стародубцева Н.Л., </a:t>
            </a:r>
            <a:br>
              <a:rPr lang="ru-RU" sz="1000" b="1" i="1" dirty="0" smtClean="0"/>
            </a:br>
            <a:r>
              <a:rPr lang="ru-RU" sz="1000" i="1" dirty="0" err="1" smtClean="0"/>
              <a:t>Франкевич</a:t>
            </a:r>
            <a:r>
              <a:rPr lang="ru-RU" sz="1000" i="1" dirty="0" smtClean="0"/>
              <a:t> В.Е., </a:t>
            </a:r>
            <a:r>
              <a:rPr lang="ru-RU" sz="1000" b="1" i="1" dirty="0" smtClean="0"/>
              <a:t>Николаев Е.Н., </a:t>
            </a:r>
            <a:r>
              <a:rPr lang="ru-RU" sz="1000" i="1" dirty="0" smtClean="0"/>
              <a:t>Кан Н.Е., Сухих Г.Т. Акушерство и гинекология, 2018, с. 66-75.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2844" y="3500444"/>
            <a:ext cx="8858312" cy="69249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300" dirty="0" smtClean="0"/>
              <a:t>Диаграмма распределения 312 пептидов мочи, наиболее значимо изменяющихся в группах беременных .  По данным сравнения средних значений пептидов по тесту </a:t>
            </a:r>
            <a:r>
              <a:rPr lang="ru-RU" sz="1300" dirty="0" err="1" smtClean="0"/>
              <a:t>Краскела-Уолисса</a:t>
            </a:r>
            <a:r>
              <a:rPr lang="ru-RU" sz="1300" dirty="0" smtClean="0"/>
              <a:t>. </a:t>
            </a:r>
            <a:br>
              <a:rPr lang="ru-RU" sz="1300" dirty="0" smtClean="0"/>
            </a:br>
            <a:r>
              <a:rPr lang="ru-RU" sz="1300" dirty="0" smtClean="0"/>
              <a:t>ПЭ – </a:t>
            </a:r>
            <a:r>
              <a:rPr lang="ru-RU" sz="1300" dirty="0" err="1" smtClean="0"/>
              <a:t>преэклампсия</a:t>
            </a:r>
            <a:r>
              <a:rPr lang="ru-RU" sz="1300" dirty="0" smtClean="0"/>
              <a:t>, ГАГ – </a:t>
            </a:r>
            <a:r>
              <a:rPr lang="ru-RU" sz="1300" dirty="0" err="1" smtClean="0"/>
              <a:t>гестационная</a:t>
            </a:r>
            <a:r>
              <a:rPr lang="ru-RU" sz="1300" dirty="0" smtClean="0"/>
              <a:t> артериальная гипертензия, ХАГ – хроническая артериальная гипертензия</a:t>
            </a:r>
            <a:endParaRPr lang="ru-RU" sz="1300" dirty="0"/>
          </a:p>
        </p:txBody>
      </p:sp>
      <p:pic>
        <p:nvPicPr>
          <p:cNvPr id="5122" name="Рисунок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000114"/>
            <a:ext cx="3072762" cy="2464611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3857620" y="1017973"/>
            <a:ext cx="4929222" cy="229293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300" dirty="0" smtClean="0"/>
              <a:t>Разработан подход для исследования </a:t>
            </a:r>
            <a:r>
              <a:rPr lang="ru-RU" sz="1300" dirty="0" err="1" smtClean="0"/>
              <a:t>пептидома</a:t>
            </a:r>
            <a:r>
              <a:rPr lang="ru-RU" sz="1300" dirty="0" smtClean="0"/>
              <a:t> мочи беременных на базе жидкостной хроматографии и масс-спектрометрии высокого разрешения. Выявлены особенности </a:t>
            </a:r>
            <a:r>
              <a:rPr lang="ru-RU" sz="1300" dirty="0" err="1" smtClean="0"/>
              <a:t>пептидома</a:t>
            </a:r>
            <a:r>
              <a:rPr lang="ru-RU" sz="1300" dirty="0" smtClean="0"/>
              <a:t> мочи беременных, в том числе при наличии гипертензивных расстройств.</a:t>
            </a:r>
          </a:p>
          <a:p>
            <a:r>
              <a:rPr lang="ru-RU" sz="1300" dirty="0" smtClean="0"/>
              <a:t>В результате сравнительного анализа сформирована панель пептидов, позволяющих достоверно дифференцировать гипертензивные расстройства у беременных. Также предложены новые высокоэффективные подходы для исследования фракции амилоидных пептидов с целью диагностики болезни Альцгеймера. </a:t>
            </a:r>
            <a:endParaRPr lang="ru-RU" sz="1300" dirty="0"/>
          </a:p>
        </p:txBody>
      </p:sp>
      <p:sp>
        <p:nvSpPr>
          <p:cNvPr id="9" name="TextBox 8"/>
          <p:cNvSpPr txBox="1"/>
          <p:nvPr/>
        </p:nvSpPr>
        <p:spPr>
          <a:xfrm>
            <a:off x="8358215" y="107139"/>
            <a:ext cx="652743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2018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14282" y="0"/>
            <a:ext cx="850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КОМПЬЮТЕРНОЕ МОДЕЛИРОВАНИЕ ФЛУОРЕСЦЕНТНЫХ БЕЛКОВ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97"/>
          <a:stretch>
            <a:fillRect/>
          </a:stretch>
        </p:blipFill>
        <p:spPr>
          <a:xfrm>
            <a:off x="1357290" y="428610"/>
            <a:ext cx="6429420" cy="3679057"/>
          </a:xfrm>
          <a:prstGeom prst="rect">
            <a:avLst/>
          </a:prstGeom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285720" y="4179105"/>
            <a:ext cx="8643998" cy="73866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8E0000"/>
                </a:solidFill>
              </a:rPr>
              <a:t>По результатам суперкомпьютерных расчетов методами квантовой химии и молекулярной динамики установлены механизмы формирования хромофоров в флуоресцентных белках и характеризованы структуры и спектры нового класса маркеров – инфракрасных флуоресцентных белков на основе </a:t>
            </a:r>
            <a:r>
              <a:rPr lang="ru-RU" sz="1400" dirty="0" err="1" smtClean="0">
                <a:solidFill>
                  <a:srgbClr val="8E0000"/>
                </a:solidFill>
              </a:rPr>
              <a:t>фитохромов</a:t>
            </a:r>
            <a:r>
              <a:rPr lang="ru-RU" sz="1400" dirty="0" smtClean="0">
                <a:solidFill>
                  <a:srgbClr val="8E0000"/>
                </a:solidFill>
              </a:rPr>
              <a:t>.</a:t>
            </a:r>
            <a:endParaRPr lang="ru-RU" sz="1400" dirty="0">
              <a:solidFill>
                <a:srgbClr val="8E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58215" y="107139"/>
            <a:ext cx="652743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2018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160718"/>
            <a:ext cx="9144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</a:rPr>
              <a:t>ПРОТИВОЭПИЛЕПТИЧЕСКИЙ ПРЕПАРАТ ДИБУФЕЛОН®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86380" y="571486"/>
            <a:ext cx="3500462" cy="286232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500" b="1" dirty="0" err="1" smtClean="0"/>
              <a:t>Дибуфелон</a:t>
            </a:r>
            <a:r>
              <a:rPr lang="ru-RU" sz="1500" b="1" dirty="0" smtClean="0"/>
              <a:t> - официальная инструкция по применению,</a:t>
            </a:r>
            <a:endParaRPr lang="ru-RU" sz="1500" dirty="0" smtClean="0"/>
          </a:p>
          <a:p>
            <a:r>
              <a:rPr lang="ru-RU" sz="1500" dirty="0" smtClean="0"/>
              <a:t>зарегистрированная Минздравом РФ (по </a:t>
            </a:r>
            <a:r>
              <a:rPr lang="ru-RU" sz="1500" dirty="0" err="1" smtClean="0"/>
              <a:t>grls.rosminzdrav.ru</a:t>
            </a:r>
            <a:r>
              <a:rPr lang="ru-RU" sz="1500" dirty="0" smtClean="0"/>
              <a:t>)</a:t>
            </a:r>
          </a:p>
          <a:p>
            <a:r>
              <a:rPr lang="ru-RU" sz="1500" b="1" dirty="0" smtClean="0"/>
              <a:t>Регистрационный номер: </a:t>
            </a:r>
            <a:r>
              <a:rPr lang="ru-RU" sz="1500" dirty="0" smtClean="0"/>
              <a:t>ЛП-005332</a:t>
            </a:r>
          </a:p>
          <a:p>
            <a:r>
              <a:rPr lang="ru-RU" sz="1500" b="1" dirty="0" smtClean="0"/>
              <a:t>Торговое наименование: </a:t>
            </a:r>
            <a:r>
              <a:rPr lang="ru-RU" sz="1500" dirty="0" err="1" smtClean="0"/>
              <a:t>Дибуфелон</a:t>
            </a:r>
            <a:endParaRPr lang="ru-RU" sz="1500" dirty="0" smtClean="0"/>
          </a:p>
          <a:p>
            <a:r>
              <a:rPr lang="ru-RU" sz="1500" b="1" dirty="0" smtClean="0"/>
              <a:t>Международное непатентованное наименование (</a:t>
            </a:r>
            <a:r>
              <a:rPr lang="ru-RU" sz="1500" b="1" dirty="0" err="1" smtClean="0"/>
              <a:t>группировочное</a:t>
            </a:r>
            <a:r>
              <a:rPr lang="ru-RU" sz="1500" b="1" dirty="0" smtClean="0"/>
              <a:t> </a:t>
            </a:r>
            <a:r>
              <a:rPr lang="ru-RU" sz="1500" b="1" dirty="0" err="1" smtClean="0"/>
              <a:t>наименование</a:t>
            </a:r>
            <a:r>
              <a:rPr lang="ru-RU" sz="1500" b="1" dirty="0" smtClean="0"/>
              <a:t>): </a:t>
            </a:r>
            <a:r>
              <a:rPr lang="ru-RU" sz="1500" dirty="0" err="1" smtClean="0"/>
              <a:t>фенозановая</a:t>
            </a:r>
            <a:r>
              <a:rPr lang="ru-RU" sz="1500" dirty="0" smtClean="0"/>
              <a:t> кислота</a:t>
            </a:r>
          </a:p>
          <a:p>
            <a:r>
              <a:rPr lang="ru-RU" sz="1500" b="1" dirty="0" smtClean="0"/>
              <a:t>Лекарственная форма: </a:t>
            </a:r>
            <a:r>
              <a:rPr lang="ru-RU" sz="1500" dirty="0" smtClean="0"/>
              <a:t>капсулы</a:t>
            </a:r>
          </a:p>
          <a:p>
            <a:r>
              <a:rPr lang="ru-RU" sz="1500" b="1" dirty="0" smtClean="0"/>
              <a:t>Фармакотерапевтическая группа: </a:t>
            </a:r>
            <a:r>
              <a:rPr lang="ru-RU" sz="1500" dirty="0" smtClean="0"/>
              <a:t>противоэпилептическое средство</a:t>
            </a:r>
            <a:endParaRPr lang="ru-RU" sz="1500" dirty="0"/>
          </a:p>
        </p:txBody>
      </p:sp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85" b="7928"/>
          <a:stretch>
            <a:fillRect/>
          </a:stretch>
        </p:blipFill>
        <p:spPr bwMode="auto">
          <a:xfrm>
            <a:off x="428596" y="785800"/>
            <a:ext cx="3500462" cy="1928826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214282" y="2786064"/>
            <a:ext cx="4000528" cy="58477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1600" b="1" dirty="0" err="1" smtClean="0">
                <a:solidFill>
                  <a:srgbClr val="8E0000"/>
                </a:solidFill>
              </a:rPr>
              <a:t>Фенозан-кислота</a:t>
            </a:r>
            <a:r>
              <a:rPr lang="ru-RU" sz="1600" b="1" dirty="0" smtClean="0">
                <a:solidFill>
                  <a:srgbClr val="8E0000"/>
                </a:solidFill>
              </a:rPr>
              <a:t> </a:t>
            </a:r>
            <a:r>
              <a:rPr lang="ru-RU" sz="1600" dirty="0" smtClean="0">
                <a:solidFill>
                  <a:srgbClr val="8E0000"/>
                </a:solidFill>
              </a:rPr>
              <a:t>(3-(3,5-дитретбутил-4-оксифенил) </a:t>
            </a:r>
            <a:r>
              <a:rPr lang="ru-RU" sz="1600" dirty="0" err="1" smtClean="0">
                <a:solidFill>
                  <a:srgbClr val="8E0000"/>
                </a:solidFill>
              </a:rPr>
              <a:t>пропионовая</a:t>
            </a:r>
            <a:r>
              <a:rPr lang="ru-RU" sz="1600" dirty="0" smtClean="0">
                <a:solidFill>
                  <a:srgbClr val="8E0000"/>
                </a:solidFill>
              </a:rPr>
              <a:t> кислота)</a:t>
            </a:r>
            <a:endParaRPr lang="ru-RU" sz="1600" dirty="0">
              <a:solidFill>
                <a:srgbClr val="8E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4282" y="3571882"/>
            <a:ext cx="8643998" cy="1015663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500" dirty="0" smtClean="0"/>
              <a:t>По результатам клинических испытаний препарат разрешен  Минздравом РФ под названием </a:t>
            </a:r>
            <a:r>
              <a:rPr lang="ru-RU" sz="1500" b="1" dirty="0" smtClean="0"/>
              <a:t>ДИБУФЕЛОН®</a:t>
            </a:r>
            <a:r>
              <a:rPr lang="ru-RU" sz="1500" dirty="0" smtClean="0"/>
              <a:t> (</a:t>
            </a:r>
            <a:r>
              <a:rPr lang="ru-RU" sz="1500" dirty="0" err="1" smtClean="0"/>
              <a:t>МНН-фенозановая</a:t>
            </a:r>
            <a:r>
              <a:rPr lang="ru-RU" sz="1500" dirty="0" smtClean="0"/>
              <a:t> кислота) для промышленного производства и медицинского  применения в качестве противоэпилептического средства при парциальной эпилепсии.  </a:t>
            </a:r>
          </a:p>
          <a:p>
            <a:r>
              <a:rPr lang="ru-RU" sz="1500" dirty="0" smtClean="0"/>
              <a:t>Выпуск препарата планируется на производственных площадях ООО «ПИК ФАРМА» в начале 2020 года.</a:t>
            </a:r>
            <a:endParaRPr lang="ru-RU" sz="1500" dirty="0"/>
          </a:p>
        </p:txBody>
      </p:sp>
      <p:sp>
        <p:nvSpPr>
          <p:cNvPr id="7" name="TextBox 6"/>
          <p:cNvSpPr txBox="1"/>
          <p:nvPr/>
        </p:nvSpPr>
        <p:spPr>
          <a:xfrm>
            <a:off x="8358215" y="107139"/>
            <a:ext cx="652743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2019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57158" y="471489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b="1" i="1" dirty="0" smtClean="0"/>
              <a:t>Авторы: Е.Б. </a:t>
            </a:r>
            <a:r>
              <a:rPr lang="ru-RU" sz="1200" b="1" i="1" dirty="0" err="1" smtClean="0"/>
              <a:t>Бурлакова</a:t>
            </a:r>
            <a:r>
              <a:rPr lang="ru-RU" sz="1200" b="1" i="1" dirty="0" smtClean="0"/>
              <a:t>, В.В. Ершов, Д.Б. </a:t>
            </a:r>
            <a:r>
              <a:rPr lang="ru-RU" sz="1200" b="1" i="1" dirty="0" err="1" smtClean="0"/>
              <a:t>Корман</a:t>
            </a:r>
            <a:endParaRPr lang="ru-RU" sz="1200" b="1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071538" y="4786328"/>
            <a:ext cx="1000132" cy="142876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2143108" y="4786328"/>
            <a:ext cx="714380" cy="142876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0"/>
            <a:ext cx="8286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СУПРАМОЛЕКУЛЯРНАЯ ОРГАНИЗАЦИЯ МОЛЕКУЛ ЗРИТЕЛЬНОГО ПИГМЕНТА РОДОПСИНА В ФОТОРЕЦЕПТОРНОЙ МЕМБРАНЕ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554155"/>
            <a:ext cx="900115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100" b="1" i="1" dirty="0" smtClean="0"/>
              <a:t>T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B. Feldman</a:t>
            </a:r>
            <a:r>
              <a:rPr lang="en-US" sz="1100" i="1" dirty="0" smtClean="0"/>
              <a:t>, O</a:t>
            </a:r>
            <a:r>
              <a:rPr lang="ru-RU" sz="1100" i="1" dirty="0" smtClean="0"/>
              <a:t>.</a:t>
            </a:r>
            <a:r>
              <a:rPr lang="en-US" sz="1100" i="1" dirty="0" smtClean="0"/>
              <a:t>I. </a:t>
            </a:r>
            <a:r>
              <a:rPr lang="en-US" sz="1100" i="1" dirty="0" err="1" smtClean="0"/>
              <a:t>Ivankov</a:t>
            </a:r>
            <a:r>
              <a:rPr lang="en-US" sz="1100" i="1" dirty="0" smtClean="0"/>
              <a:t>, A</a:t>
            </a:r>
            <a:r>
              <a:rPr lang="ru-RU" sz="1100" i="1" dirty="0" smtClean="0"/>
              <a:t>.</a:t>
            </a:r>
            <a:r>
              <a:rPr lang="en-US" sz="1100" i="1" dirty="0" smtClean="0"/>
              <a:t>I. </a:t>
            </a:r>
            <a:r>
              <a:rPr lang="en-US" sz="1100" i="1" dirty="0" err="1" smtClean="0"/>
              <a:t>Kuklin</a:t>
            </a:r>
            <a:r>
              <a:rPr lang="en-US" sz="1100" i="1" dirty="0" smtClean="0"/>
              <a:t>, T</a:t>
            </a:r>
            <a:r>
              <a:rPr lang="ru-RU" sz="1100" i="1" dirty="0" smtClean="0"/>
              <a:t>.</a:t>
            </a:r>
            <a:r>
              <a:rPr lang="en-US" sz="1100" i="1" dirty="0" smtClean="0"/>
              <a:t>N. </a:t>
            </a:r>
            <a:r>
              <a:rPr lang="en-US" sz="1100" i="1" dirty="0" err="1" smtClean="0"/>
              <a:t>Murugova</a:t>
            </a:r>
            <a:r>
              <a:rPr lang="en-US" sz="1100" i="1" dirty="0" smtClean="0"/>
              <a:t>, </a:t>
            </a:r>
            <a:r>
              <a:rPr lang="en-US" sz="1100" b="1" i="1" dirty="0" smtClean="0"/>
              <a:t>M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A. </a:t>
            </a:r>
            <a:r>
              <a:rPr lang="en-US" sz="1100" b="1" i="1" dirty="0" err="1" smtClean="0"/>
              <a:t>Yakovleva</a:t>
            </a:r>
            <a:r>
              <a:rPr lang="en-US" sz="1100" b="1" i="1" dirty="0" smtClean="0"/>
              <a:t>, O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A. </a:t>
            </a:r>
            <a:r>
              <a:rPr lang="en-US" sz="1100" b="1" i="1" dirty="0" err="1" smtClean="0"/>
              <a:t>Smitienko</a:t>
            </a:r>
            <a:r>
              <a:rPr lang="en-US" sz="1100" i="1" dirty="0" smtClean="0"/>
              <a:t>, I</a:t>
            </a:r>
            <a:r>
              <a:rPr lang="ru-RU" sz="1100" i="1" dirty="0" smtClean="0"/>
              <a:t>.</a:t>
            </a:r>
            <a:r>
              <a:rPr lang="en-US" sz="1100" i="1" dirty="0" smtClean="0"/>
              <a:t>B. </a:t>
            </a:r>
            <a:r>
              <a:rPr lang="en-US" sz="1100" i="1" dirty="0" err="1" smtClean="0"/>
              <a:t>Kolchugina</a:t>
            </a:r>
            <a:r>
              <a:rPr lang="en-US" sz="1100" i="1" dirty="0" smtClean="0"/>
              <a:t>, A</a:t>
            </a:r>
            <a:r>
              <a:rPr lang="ru-RU" sz="1100" i="1" dirty="0" smtClean="0"/>
              <a:t>.</a:t>
            </a:r>
            <a:r>
              <a:rPr lang="en-US" sz="1100" i="1" dirty="0" smtClean="0"/>
              <a:t> Round, V</a:t>
            </a:r>
            <a:r>
              <a:rPr lang="ru-RU" sz="1100" i="1" dirty="0" smtClean="0"/>
              <a:t>.</a:t>
            </a:r>
            <a:r>
              <a:rPr lang="en-US" sz="1100" i="1" dirty="0" smtClean="0"/>
              <a:t>I. </a:t>
            </a:r>
            <a:r>
              <a:rPr lang="en-US" sz="1100" i="1" dirty="0" err="1" smtClean="0"/>
              <a:t>Gordeliy</a:t>
            </a:r>
            <a:r>
              <a:rPr lang="en-US" sz="1100" i="1" dirty="0" smtClean="0"/>
              <a:t>, A</a:t>
            </a:r>
            <a:r>
              <a:rPr lang="ru-RU" sz="1100" i="1" dirty="0" smtClean="0"/>
              <a:t>.</a:t>
            </a:r>
            <a:r>
              <a:rPr lang="en-US" sz="1100" i="1" dirty="0" smtClean="0"/>
              <a:t>V. </a:t>
            </a:r>
            <a:r>
              <a:rPr lang="en-US" sz="1100" i="1" dirty="0" err="1" smtClean="0"/>
              <a:t>Belushkin</a:t>
            </a:r>
            <a:r>
              <a:rPr lang="en-US" sz="1100" i="1" dirty="0" smtClean="0"/>
              <a:t>, </a:t>
            </a:r>
            <a:r>
              <a:rPr lang="ru-RU" sz="1100" i="1" dirty="0" smtClean="0"/>
              <a:t/>
            </a:r>
            <a:br>
              <a:rPr lang="ru-RU" sz="1100" i="1" dirty="0" smtClean="0"/>
            </a:br>
            <a:r>
              <a:rPr lang="en-US" sz="1100" b="1" i="1" dirty="0" smtClean="0"/>
              <a:t>M</a:t>
            </a:r>
            <a:r>
              <a:rPr lang="ru-RU" sz="1100" b="1" i="1" dirty="0" smtClean="0"/>
              <a:t>.</a:t>
            </a:r>
            <a:r>
              <a:rPr lang="en-US" sz="1100" b="1" i="1" dirty="0" smtClean="0"/>
              <a:t>A. </a:t>
            </a:r>
            <a:r>
              <a:rPr lang="en-US" sz="1100" b="1" i="1" dirty="0" err="1" smtClean="0"/>
              <a:t>Ostrovsky</a:t>
            </a:r>
            <a:r>
              <a:rPr lang="en-US" sz="1100" i="1" dirty="0" smtClean="0"/>
              <a:t>. Small-angle neutron and X-ray scattering analysis of the </a:t>
            </a:r>
            <a:r>
              <a:rPr lang="en-US" sz="1100" i="1" dirty="0" err="1" smtClean="0"/>
              <a:t>supramolecular</a:t>
            </a:r>
            <a:r>
              <a:rPr lang="en-US" sz="1100" i="1" dirty="0" smtClean="0"/>
              <a:t> organization of </a:t>
            </a:r>
            <a:r>
              <a:rPr lang="en-US" sz="1100" i="1" dirty="0" err="1" smtClean="0"/>
              <a:t>rhodopsin</a:t>
            </a:r>
            <a:r>
              <a:rPr lang="en-US" sz="1100" i="1" dirty="0" smtClean="0"/>
              <a:t> in photoreceptor membrane</a:t>
            </a:r>
            <a:r>
              <a:rPr lang="ru-RU" sz="1100" i="1" dirty="0" smtClean="0"/>
              <a:t> //</a:t>
            </a:r>
            <a:r>
              <a:rPr lang="en-US" sz="1100" i="1" dirty="0" smtClean="0"/>
              <a:t> </a:t>
            </a:r>
            <a:r>
              <a:rPr lang="en-US" sz="1100" i="1" dirty="0" err="1" smtClean="0"/>
              <a:t>Biochimica</a:t>
            </a:r>
            <a:r>
              <a:rPr lang="en-US" sz="1100" i="1" dirty="0" smtClean="0"/>
              <a:t> et </a:t>
            </a:r>
            <a:r>
              <a:rPr lang="en-US" sz="1100" i="1" dirty="0" err="1" smtClean="0"/>
              <a:t>Biophysica</a:t>
            </a:r>
            <a:r>
              <a:rPr lang="en-US" sz="1100" i="1" dirty="0" smtClean="0"/>
              <a:t> </a:t>
            </a:r>
            <a:r>
              <a:rPr lang="en-US" sz="1100" i="1" dirty="0" err="1" smtClean="0"/>
              <a:t>Acta</a:t>
            </a:r>
            <a:r>
              <a:rPr lang="en-US" sz="1100" i="1" dirty="0" smtClean="0"/>
              <a:t> (BBA) – </a:t>
            </a:r>
            <a:r>
              <a:rPr lang="en-US" sz="1100" i="1" dirty="0" err="1" smtClean="0"/>
              <a:t>Biomembranes</a:t>
            </a:r>
            <a:r>
              <a:rPr lang="en-US" sz="1100" i="1" dirty="0" smtClean="0"/>
              <a:t>, Volume 1861, Issue 10, (2019) 183000</a:t>
            </a:r>
            <a:endParaRPr lang="ru-RU" sz="1100" i="1" dirty="0" smtClean="0"/>
          </a:p>
        </p:txBody>
      </p:sp>
      <p:pic>
        <p:nvPicPr>
          <p:cNvPr id="7" name="Picture 2" descr="E:\Белушкин АВ\2018\BBA - Biomembranes\graf abstract.tif"/>
          <p:cNvPicPr/>
          <p:nvPr/>
        </p:nvPicPr>
        <p:blipFill>
          <a:blip r:embed="rId3" cstate="print"/>
          <a:srcRect t="14173"/>
          <a:stretch>
            <a:fillRect/>
          </a:stretch>
        </p:blipFill>
        <p:spPr bwMode="auto">
          <a:xfrm>
            <a:off x="2071670" y="714362"/>
            <a:ext cx="4786346" cy="2482471"/>
          </a:xfrm>
          <a:prstGeom prst="rect">
            <a:avLst/>
          </a:prstGeom>
          <a:noFill/>
          <a:ln w="9525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142844" y="3286130"/>
            <a:ext cx="8858312" cy="128588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300" dirty="0" smtClean="0"/>
              <a:t>Показано, что молекулы зрительного пигмента родопсина расположены в фоторецепторной мембране зрительной клетки сетчатки глаза диффузно, в </a:t>
            </a:r>
            <a:r>
              <a:rPr lang="ru-RU" sz="1300" dirty="0" err="1" smtClean="0"/>
              <a:t>мономерной</a:t>
            </a:r>
            <a:r>
              <a:rPr lang="ru-RU" sz="1300" dirty="0" smtClean="0"/>
              <a:t> и/или </a:t>
            </a:r>
            <a:r>
              <a:rPr lang="ru-RU" sz="1300" dirty="0" err="1" smtClean="0"/>
              <a:t>димерной</a:t>
            </a:r>
            <a:r>
              <a:rPr lang="ru-RU" sz="1300" dirty="0" smtClean="0"/>
              <a:t> формах, с исключительно высокой плотностью и без какой-либо регулярной упаковки. Это означает, что «классический» механизм </a:t>
            </a:r>
            <a:r>
              <a:rPr lang="ru-RU" sz="1300" dirty="0" err="1" smtClean="0"/>
              <a:t>фототрансдукции</a:t>
            </a:r>
            <a:r>
              <a:rPr lang="ru-RU" sz="1300" dirty="0" smtClean="0"/>
              <a:t> – преобразования энергии поглощённого кванта света в биоэлектрический фоторецепторный сигнал остаётся справедливым. Регулируемая </a:t>
            </a:r>
            <a:r>
              <a:rPr lang="ru-RU" sz="1300" dirty="0" err="1" smtClean="0"/>
              <a:t>димеризация</a:t>
            </a:r>
            <a:r>
              <a:rPr lang="ru-RU" sz="1300" dirty="0" smtClean="0"/>
              <a:t> родопсина могла бы быть одним из дополнительных физиологических механизмов адаптации зрительной клетки к меняющимся условиям освещения.</a:t>
            </a:r>
            <a:endParaRPr lang="ru-RU" sz="1300" dirty="0"/>
          </a:p>
        </p:txBody>
      </p:sp>
      <p:sp>
        <p:nvSpPr>
          <p:cNvPr id="8" name="TextBox 7"/>
          <p:cNvSpPr txBox="1"/>
          <p:nvPr/>
        </p:nvSpPr>
        <p:spPr>
          <a:xfrm>
            <a:off x="8358215" y="107139"/>
            <a:ext cx="652743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2019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БИОПОЛИМЕРНЫЕ НАНО- И МИКРОКОНТЕЙНЕРЫ ДЛЯ ЗАЩИТЫ И КОНТРОЛИРУЕМОЙ/АДРЕСНОЙ ДОСТАВКИ БИОЛОГИЧЕСКИ АКТИВНЫХ ВЕЩЕСТВ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https://indicator.ru/thumb/680x0/filters:quality(75):no_upscale()/imgs/2019/08/05/10/3500774/110a273ba82a84c5ac34651976159d879469cf4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714362"/>
            <a:ext cx="3357586" cy="2642038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286248" y="857238"/>
            <a:ext cx="4786346" cy="322684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ru-RU" sz="1250" dirty="0" smtClean="0"/>
              <a:t>Молекулярный дизайн </a:t>
            </a:r>
            <a:r>
              <a:rPr lang="ru-RU" sz="1250" dirty="0" err="1" smtClean="0"/>
              <a:t>биополимерных</a:t>
            </a:r>
            <a:r>
              <a:rPr lang="ru-RU" sz="1250" dirty="0" smtClean="0"/>
              <a:t> нано- и </a:t>
            </a:r>
            <a:r>
              <a:rPr lang="ru-RU" sz="1250" dirty="0" err="1" smtClean="0"/>
              <a:t>микроконтейнеров</a:t>
            </a:r>
            <a:r>
              <a:rPr lang="ru-RU" sz="1250" dirty="0" smtClean="0"/>
              <a:t> </a:t>
            </a:r>
            <a:br>
              <a:rPr lang="ru-RU" sz="1250" dirty="0" smtClean="0"/>
            </a:br>
            <a:r>
              <a:rPr lang="ru-RU" sz="1250" dirty="0" smtClean="0"/>
              <a:t>для защиты и контролируемой/адресной доставки биологически активных веществ в организм человека через пищевые системы. Такие системы доставки могут быть отнесены к физиологически-функциональным пищевым ингредиентам нового поколения.</a:t>
            </a:r>
          </a:p>
          <a:p>
            <a:pPr>
              <a:lnSpc>
                <a:spcPct val="114000"/>
              </a:lnSpc>
            </a:pPr>
            <a:r>
              <a:rPr lang="ru-RU" sz="1250" dirty="0" smtClean="0"/>
              <a:t>Объединение инкапсулирующих способностей </a:t>
            </a:r>
            <a:r>
              <a:rPr lang="ru-RU" sz="1250" dirty="0" err="1" smtClean="0"/>
              <a:t>липосом</a:t>
            </a:r>
            <a:r>
              <a:rPr lang="ru-RU" sz="1250" dirty="0" smtClean="0"/>
              <a:t> </a:t>
            </a:r>
            <a:r>
              <a:rPr lang="ru-RU" sz="1250" dirty="0" err="1" smtClean="0"/>
              <a:t>фосфатидилхолина</a:t>
            </a:r>
            <a:r>
              <a:rPr lang="ru-RU" sz="1250" dirty="0" smtClean="0"/>
              <a:t> сои, основных белков молока и </a:t>
            </a:r>
            <a:r>
              <a:rPr lang="ru-RU" sz="1250" dirty="0" err="1" smtClean="0"/>
              <a:t>хитозана</a:t>
            </a:r>
            <a:r>
              <a:rPr lang="ru-RU" sz="1250" dirty="0" smtClean="0"/>
              <a:t> позволило получить </a:t>
            </a:r>
            <a:r>
              <a:rPr lang="ru-RU" sz="1250" dirty="0" err="1" smtClean="0"/>
              <a:t>наноразмерную</a:t>
            </a:r>
            <a:r>
              <a:rPr lang="ru-RU" sz="1250" dirty="0" smtClean="0"/>
              <a:t>, </a:t>
            </a:r>
            <a:r>
              <a:rPr lang="ru-RU" sz="1250" dirty="0" err="1" smtClean="0"/>
              <a:t>водорастворимую</a:t>
            </a:r>
            <a:r>
              <a:rPr lang="ru-RU" sz="1250" dirty="0" smtClean="0"/>
              <a:t>, </a:t>
            </a:r>
            <a:br>
              <a:rPr lang="ru-RU" sz="1250" dirty="0" smtClean="0"/>
            </a:br>
            <a:r>
              <a:rPr lang="ru-RU" sz="1250" dirty="0" smtClean="0"/>
              <a:t>стабильную к окислению, </a:t>
            </a:r>
            <a:r>
              <a:rPr lang="ru-RU" sz="1250" dirty="0" err="1" smtClean="0"/>
              <a:t>мукоадгезивную</a:t>
            </a:r>
            <a:r>
              <a:rPr lang="ru-RU" sz="1250" dirty="0" smtClean="0"/>
              <a:t> и поверхностно-активную форму систем доставки </a:t>
            </a:r>
            <a:r>
              <a:rPr lang="ru-RU" sz="1250" dirty="0" err="1" smtClean="0"/>
              <a:t>эссенциальных</a:t>
            </a:r>
            <a:r>
              <a:rPr lang="ru-RU" sz="1250" dirty="0" smtClean="0"/>
              <a:t> полиненасыщенных жирных кислот. Добавление растительного антиоксиданта (эфирного масла гвоздики) позволило целенаправленно регулировать структуру и свойства систем доставки.</a:t>
            </a:r>
            <a:endParaRPr lang="ru-RU" sz="125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2844" y="4681835"/>
            <a:ext cx="87154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i="1" dirty="0" smtClean="0"/>
              <a:t>MG</a:t>
            </a:r>
            <a:r>
              <a:rPr lang="ru-RU" sz="1200" b="1" i="1" dirty="0" smtClean="0"/>
              <a:t> </a:t>
            </a:r>
            <a:r>
              <a:rPr lang="en-US" sz="1200" b="1" i="1" dirty="0" err="1" smtClean="0"/>
              <a:t>Semenova</a:t>
            </a:r>
            <a:r>
              <a:rPr lang="ru-RU" sz="1200" b="1" i="1" dirty="0" smtClean="0"/>
              <a:t>, </a:t>
            </a:r>
            <a:r>
              <a:rPr lang="en-US" sz="1200" b="1" i="1" dirty="0" smtClean="0"/>
              <a:t>DV</a:t>
            </a:r>
            <a:r>
              <a:rPr lang="ru-RU" sz="1200" b="1" i="1" dirty="0" smtClean="0"/>
              <a:t> </a:t>
            </a:r>
            <a:r>
              <a:rPr lang="en-US" sz="1200" b="1" i="1" dirty="0" err="1" smtClean="0"/>
              <a:t>Zelikina</a:t>
            </a:r>
            <a:r>
              <a:rPr lang="ru-RU" sz="1200" b="1" i="1" dirty="0" smtClean="0"/>
              <a:t>, </a:t>
            </a:r>
            <a:r>
              <a:rPr lang="en-US" sz="1200" b="1" i="1" dirty="0" smtClean="0"/>
              <a:t>AS</a:t>
            </a:r>
            <a:r>
              <a:rPr lang="ru-RU" sz="1200" b="1" i="1" dirty="0" smtClean="0"/>
              <a:t> </a:t>
            </a:r>
            <a:r>
              <a:rPr lang="en-US" sz="1200" b="1" i="1" dirty="0" err="1" smtClean="0"/>
              <a:t>Antipova</a:t>
            </a:r>
            <a:r>
              <a:rPr lang="ru-RU" sz="1200" b="1" i="1" dirty="0" smtClean="0"/>
              <a:t>, </a:t>
            </a:r>
            <a:r>
              <a:rPr lang="en-US" sz="1200" b="1" i="1" dirty="0" smtClean="0"/>
              <a:t>EI</a:t>
            </a:r>
            <a:r>
              <a:rPr lang="ru-RU" sz="1200" b="1" i="1" dirty="0" smtClean="0"/>
              <a:t> </a:t>
            </a:r>
            <a:r>
              <a:rPr lang="en-US" sz="1200" b="1" i="1" dirty="0" err="1" smtClean="0"/>
              <a:t>Martirosova</a:t>
            </a:r>
            <a:r>
              <a:rPr lang="ru-RU" sz="1200" b="1" i="1" dirty="0" smtClean="0"/>
              <a:t>, </a:t>
            </a:r>
            <a:r>
              <a:rPr lang="en-US" sz="1200" b="1" i="1" dirty="0" smtClean="0"/>
              <a:t>NP</a:t>
            </a:r>
            <a:r>
              <a:rPr lang="ru-RU" sz="1200" b="1" i="1" dirty="0" smtClean="0"/>
              <a:t> </a:t>
            </a:r>
            <a:r>
              <a:rPr lang="en-US" sz="1200" b="1" i="1" dirty="0" err="1" smtClean="0"/>
              <a:t>Palmina</a:t>
            </a:r>
            <a:r>
              <a:rPr lang="ru-RU" sz="1200" b="1" i="1" dirty="0" smtClean="0"/>
              <a:t>, </a:t>
            </a:r>
            <a:r>
              <a:rPr lang="en-US" sz="1200" b="1" i="1" dirty="0" smtClean="0"/>
              <a:t>SA</a:t>
            </a:r>
            <a:r>
              <a:rPr lang="ru-RU" sz="1200" b="1" i="1" dirty="0" smtClean="0"/>
              <a:t> </a:t>
            </a:r>
            <a:r>
              <a:rPr lang="en-US" sz="1200" b="1" i="1" dirty="0" err="1" smtClean="0"/>
              <a:t>Chebotarev</a:t>
            </a:r>
            <a:r>
              <a:rPr lang="ru-RU" sz="1200" b="1" i="1" dirty="0" smtClean="0"/>
              <a:t>, </a:t>
            </a:r>
            <a:r>
              <a:rPr lang="en-US" sz="1200" b="1" i="1" dirty="0" smtClean="0"/>
              <a:t>YV</a:t>
            </a:r>
            <a:r>
              <a:rPr lang="ru-RU" sz="1200" b="1" i="1" dirty="0" smtClean="0"/>
              <a:t> </a:t>
            </a:r>
            <a:r>
              <a:rPr lang="en-US" sz="1200" b="1" i="1" dirty="0" err="1" smtClean="0"/>
              <a:t>Samuseva</a:t>
            </a:r>
            <a:r>
              <a:rPr lang="ru-RU" sz="1200" b="1" i="1" dirty="0" smtClean="0"/>
              <a:t>, </a:t>
            </a:r>
            <a:r>
              <a:rPr lang="en-US" sz="1200" b="1" i="1" dirty="0" smtClean="0"/>
              <a:t>NG</a:t>
            </a:r>
            <a:r>
              <a:rPr lang="ru-RU" sz="1200" b="1" i="1" dirty="0" smtClean="0"/>
              <a:t> </a:t>
            </a:r>
            <a:r>
              <a:rPr lang="en-US" sz="1200" b="1" i="1" dirty="0" err="1" smtClean="0"/>
              <a:t>Bogdanova</a:t>
            </a:r>
            <a:r>
              <a:rPr lang="ru-RU" sz="1200" b="1" i="1" dirty="0" smtClean="0"/>
              <a:t>, </a:t>
            </a:r>
            <a:r>
              <a:rPr lang="en-US" sz="1200" b="1" i="1" dirty="0" smtClean="0"/>
              <a:t>VV</a:t>
            </a:r>
            <a:r>
              <a:rPr lang="ru-RU" sz="1200" b="1" i="1" dirty="0" smtClean="0"/>
              <a:t> </a:t>
            </a:r>
            <a:r>
              <a:rPr lang="en-US" sz="1200" b="1" i="1" dirty="0" smtClean="0"/>
              <a:t>Kasparov</a:t>
            </a:r>
            <a:r>
              <a:rPr lang="ru-RU" sz="1200" b="1" i="1" dirty="0" smtClean="0"/>
              <a:t> // </a:t>
            </a:r>
            <a:r>
              <a:rPr lang="en-US" sz="1200" b="1" i="1" dirty="0" smtClean="0"/>
              <a:t>Food Hydrocolloids</a:t>
            </a:r>
            <a:r>
              <a:rPr lang="ru-RU" sz="1200" b="1" i="1" dirty="0" smtClean="0"/>
              <a:t>, 2019</a:t>
            </a:r>
            <a:endParaRPr lang="ru-RU" sz="1200" b="1" i="1" dirty="0"/>
          </a:p>
        </p:txBody>
      </p:sp>
      <p:pic>
        <p:nvPicPr>
          <p:cNvPr id="1028" name="Picture 4" descr="https://s1.cdn.eg.ru/upimg/oblozhkanew/117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1785932"/>
            <a:ext cx="1095383" cy="82153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9" name="Picture 5" descr="E:\23.1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3429006"/>
            <a:ext cx="809957" cy="12191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0" name="Picture 6" descr="E:\23.16.t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3429006"/>
            <a:ext cx="820390" cy="121444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1" name="Picture 7" descr="E:\23.15.t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57422" y="3436611"/>
            <a:ext cx="785818" cy="120684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2" name="Picture 8" descr="E:\23.13.tif"/>
          <p:cNvPicPr>
            <a:picLocks noChangeAspect="1" noChangeArrowheads="1"/>
          </p:cNvPicPr>
          <p:nvPr/>
        </p:nvPicPr>
        <p:blipFill>
          <a:blip r:embed="rId9"/>
          <a:srcRect l="10836" b="2132"/>
          <a:stretch>
            <a:fillRect/>
          </a:stretch>
        </p:blipFill>
        <p:spPr bwMode="auto">
          <a:xfrm>
            <a:off x="3286117" y="3429006"/>
            <a:ext cx="785818" cy="121444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8460432" y="9855"/>
            <a:ext cx="649576" cy="33855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2019</a:t>
            </a:r>
            <a:endParaRPr lang="ru-RU" sz="1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56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935596" y="1851670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ВАЖНЫЕ ПРАКТИЧЕСКИЕ РЕЗУЛЬТАТЫ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0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РАЗРАБОТКА СОЛНЕЧНЫХ ФОТОПРЕОБРАЗОВАТЕЛЕЙ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357304"/>
            <a:ext cx="4357718" cy="254982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642924"/>
            <a:ext cx="4459002" cy="2071702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786064"/>
            <a:ext cx="4429156" cy="218933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214282" y="4500576"/>
            <a:ext cx="41434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/>
              <a:t>Лаборатория солнечных </a:t>
            </a:r>
            <a:r>
              <a:rPr lang="ru-RU" sz="1200" b="1" i="1" dirty="0" err="1" smtClean="0"/>
              <a:t>фотопреобразователей</a:t>
            </a:r>
            <a:r>
              <a:rPr lang="ru-RU" sz="1200" b="1" i="1" dirty="0" smtClean="0"/>
              <a:t>, </a:t>
            </a:r>
            <a:br>
              <a:rPr lang="ru-RU" sz="1200" b="1" i="1" dirty="0" smtClean="0"/>
            </a:br>
            <a:r>
              <a:rPr lang="ru-RU" sz="1200" b="1" i="1" dirty="0" smtClean="0"/>
              <a:t>зав. лаб. О.И. </a:t>
            </a:r>
            <a:r>
              <a:rPr lang="ru-RU" sz="1200" b="1" i="1" dirty="0" err="1" smtClean="0"/>
              <a:t>Шевалеевский</a:t>
            </a:r>
            <a:endParaRPr lang="ru-RU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500066"/>
          </a:xfrm>
        </p:spPr>
        <p:txBody>
          <a:bodyPr>
            <a:normAutofit/>
          </a:bodyPr>
          <a:lstStyle/>
          <a:p>
            <a:r>
              <a:rPr lang="ru-RU" altLang="ru-RU" sz="2400" b="1" dirty="0" smtClean="0">
                <a:solidFill>
                  <a:srgbClr val="C00000"/>
                </a:solidFill>
              </a:rPr>
              <a:t>ЭЛЕКТРОХИМИЧЕСКИЕ НАКОПИТЕЛИ ЭНЕРГИИ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lum bright="-5000" contrast="20000"/>
          </a:blip>
          <a:srcRect/>
          <a:stretch>
            <a:fillRect/>
          </a:stretch>
        </p:blipFill>
        <p:spPr bwMode="auto">
          <a:xfrm>
            <a:off x="642910" y="2714626"/>
            <a:ext cx="3036064" cy="2023081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428610"/>
            <a:ext cx="3001335" cy="221457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428610"/>
            <a:ext cx="4233856" cy="193778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2500312"/>
            <a:ext cx="4239360" cy="218112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0" y="4786328"/>
            <a:ext cx="9144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/>
              <a:t>Лаборатория электрофизики и </a:t>
            </a:r>
            <a:r>
              <a:rPr lang="ru-RU" sz="1200" b="1" i="1" dirty="0" err="1" smtClean="0"/>
              <a:t>радиофотоники</a:t>
            </a:r>
            <a:r>
              <a:rPr lang="ru-RU" sz="1200" b="1" i="1" dirty="0" smtClean="0"/>
              <a:t> композиционных материалов и </a:t>
            </a:r>
            <a:r>
              <a:rPr lang="ru-RU" sz="1200" b="1" i="1" dirty="0" err="1" smtClean="0"/>
              <a:t>наноструктур</a:t>
            </a:r>
            <a:r>
              <a:rPr lang="ru-RU" sz="1200" b="1" i="1" dirty="0" smtClean="0"/>
              <a:t>, зав. лаб. С.Б. </a:t>
            </a:r>
            <a:r>
              <a:rPr lang="ru-RU" sz="1200" b="1" i="1" dirty="0" err="1" smtClean="0"/>
              <a:t>Бибиков</a:t>
            </a:r>
            <a:endParaRPr lang="ru-RU" sz="1200" b="1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РАЗРАБОТКА ГИБКИХ МАТЕРИАЛОВ ДЛЯ ЗАЩИТЫ БОРТОВОЙ АППАРАТУРЫ КОСМИЧЕСКИХ </a:t>
            </a:r>
            <a:r>
              <a:rPr lang="ru-RU" sz="2400" b="1" dirty="0" smtClean="0">
                <a:solidFill>
                  <a:srgbClr val="C00000"/>
                </a:solidFill>
                <a:ea typeface="Times New Roman" panose="02020603050405020304" pitchFamily="18" charset="0"/>
              </a:rPr>
              <a:t>АППАРАТОВ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1000114"/>
            <a:ext cx="5960924" cy="3701076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4786328"/>
            <a:ext cx="9144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/>
              <a:t>Лаборатория электрофизики и </a:t>
            </a:r>
            <a:r>
              <a:rPr lang="ru-RU" sz="1200" b="1" i="1" dirty="0" err="1" smtClean="0"/>
              <a:t>радиофотоники</a:t>
            </a:r>
            <a:r>
              <a:rPr lang="ru-RU" sz="1200" b="1" i="1" dirty="0" smtClean="0"/>
              <a:t> композиционных материалов и </a:t>
            </a:r>
            <a:r>
              <a:rPr lang="ru-RU" sz="1200" b="1" i="1" dirty="0" err="1" smtClean="0"/>
              <a:t>наноструктур</a:t>
            </a:r>
            <a:r>
              <a:rPr lang="ru-RU" sz="1200" b="1" i="1" dirty="0" smtClean="0"/>
              <a:t>, зав. лаб. С.Б. </a:t>
            </a:r>
            <a:r>
              <a:rPr lang="ru-RU" sz="1200" b="1" i="1" dirty="0" err="1" smtClean="0"/>
              <a:t>Бибиков</a:t>
            </a:r>
            <a:endParaRPr lang="ru-RU" sz="1200" b="1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142894"/>
            <a:ext cx="8229600" cy="857250"/>
          </a:xfrm>
        </p:spPr>
        <p:txBody>
          <a:bodyPr>
            <a:normAutofit/>
          </a:bodyPr>
          <a:lstStyle/>
          <a:p>
            <a:r>
              <a:rPr lang="ru-RU" altLang="ru-RU" sz="2400" b="1" dirty="0" smtClean="0">
                <a:solidFill>
                  <a:srgbClr val="C00000"/>
                </a:solidFill>
              </a:rPr>
              <a:t>БИОКОМПОЗИТЫ ДЛЯ ТКАНЕВОЙ ИНЖЕНЕРИИ </a:t>
            </a:r>
            <a:endParaRPr lang="ru-RU" altLang="ru-RU" sz="2400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/>
          <a:srcRect t="1062"/>
          <a:stretch>
            <a:fillRect/>
          </a:stretch>
        </p:blipFill>
        <p:spPr bwMode="auto">
          <a:xfrm>
            <a:off x="1214414" y="428610"/>
            <a:ext cx="7011619" cy="340482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214282" y="3929072"/>
            <a:ext cx="8644030" cy="93871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ru-RU" altLang="ru-RU" sz="1100" b="1" dirty="0" smtClean="0"/>
              <a:t>С применением методов </a:t>
            </a:r>
            <a:r>
              <a:rPr lang="ru-RU" altLang="ru-RU" sz="1100" b="1" dirty="0" err="1" smtClean="0"/>
              <a:t>механо-акустической</a:t>
            </a:r>
            <a:r>
              <a:rPr lang="ru-RU" altLang="ru-RU" sz="1100" b="1" dirty="0" smtClean="0"/>
              <a:t> активации</a:t>
            </a:r>
            <a:r>
              <a:rPr lang="en-US" altLang="ru-RU" sz="1100" b="1" dirty="0" smtClean="0"/>
              <a:t> </a:t>
            </a:r>
            <a:r>
              <a:rPr lang="ru-RU" altLang="ru-RU" sz="1100" b="1" dirty="0" smtClean="0"/>
              <a:t>и ультразвукового диспергирования разработаны пластичные </a:t>
            </a:r>
            <a:r>
              <a:rPr lang="ru-RU" altLang="ru-RU" sz="1100" b="1" dirty="0" err="1" smtClean="0"/>
              <a:t>кальций-фосфатные</a:t>
            </a:r>
            <a:r>
              <a:rPr lang="ru-RU" altLang="ru-RU" sz="1100" b="1" dirty="0" smtClean="0"/>
              <a:t> композиции на основе природных полимеров, термопластичные композиции для 3D-печати, а также растворы </a:t>
            </a:r>
            <a:r>
              <a:rPr lang="ru-RU" altLang="ru-RU" sz="1100" b="1" dirty="0" err="1" smtClean="0"/>
              <a:t>биодеградируемых</a:t>
            </a:r>
            <a:r>
              <a:rPr lang="ru-RU" altLang="ru-RU" sz="1100" b="1" dirty="0" smtClean="0"/>
              <a:t> полимеров с </a:t>
            </a:r>
            <a:r>
              <a:rPr lang="ru-RU" altLang="ru-RU" sz="1100" b="1" dirty="0" err="1" smtClean="0"/>
              <a:t>нанодисперсными</a:t>
            </a:r>
            <a:r>
              <a:rPr lang="ru-RU" altLang="ru-RU" sz="1100" b="1" dirty="0" smtClean="0"/>
              <a:t> частицами </a:t>
            </a:r>
            <a:r>
              <a:rPr lang="ru-RU" altLang="ru-RU" sz="1100" b="1" dirty="0" err="1" smtClean="0"/>
              <a:t>гидроксиапатита</a:t>
            </a:r>
            <a:r>
              <a:rPr lang="ru-RU" altLang="ru-RU" sz="1100" b="1" dirty="0" smtClean="0"/>
              <a:t> и лекарственными  формами для изготовления </a:t>
            </a:r>
            <a:r>
              <a:rPr lang="ru-RU" altLang="ru-RU" sz="1100" b="1" dirty="0" err="1" smtClean="0"/>
              <a:t>нетканных</a:t>
            </a:r>
            <a:r>
              <a:rPr lang="ru-RU" altLang="ru-RU" sz="1100" b="1" dirty="0" smtClean="0"/>
              <a:t> образцов материалов методом </a:t>
            </a:r>
            <a:r>
              <a:rPr lang="ru-RU" altLang="ru-RU" sz="1100" b="1" dirty="0" err="1" smtClean="0"/>
              <a:t>электроформования</a:t>
            </a:r>
            <a:r>
              <a:rPr lang="ru-RU" altLang="ru-RU" sz="1100" b="1" dirty="0" smtClean="0"/>
              <a:t> волокон. Из разработанных биоматериалов изготовлены </a:t>
            </a:r>
            <a:r>
              <a:rPr lang="ru-RU" altLang="ru-RU" sz="1100" b="1" dirty="0" err="1" smtClean="0"/>
              <a:t>тканеинженерные</a:t>
            </a:r>
            <a:r>
              <a:rPr lang="ru-RU" altLang="ru-RU" sz="1100" b="1" dirty="0" smtClean="0"/>
              <a:t> конструкции для проведения медико-биологических испытаний в живых организмах.</a:t>
            </a:r>
            <a:endParaRPr lang="ru-RU" altLang="ru-RU" sz="11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4866501"/>
            <a:ext cx="9144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/>
              <a:t>Лаборатория электрофизики и </a:t>
            </a:r>
            <a:r>
              <a:rPr lang="ru-RU" sz="1200" b="1" i="1" dirty="0" err="1" smtClean="0"/>
              <a:t>радиофотоники</a:t>
            </a:r>
            <a:r>
              <a:rPr lang="ru-RU" sz="1200" b="1" i="1" dirty="0" smtClean="0"/>
              <a:t> композиционных материалов и </a:t>
            </a:r>
            <a:r>
              <a:rPr lang="ru-RU" sz="1200" b="1" i="1" dirty="0" err="1" smtClean="0"/>
              <a:t>наноструктур</a:t>
            </a:r>
            <a:r>
              <a:rPr lang="ru-RU" sz="1200" b="1" i="1" dirty="0" smtClean="0"/>
              <a:t>, зав. лаб. С.Б. </a:t>
            </a:r>
            <a:r>
              <a:rPr lang="ru-RU" sz="1200" b="1" i="1" dirty="0" err="1" smtClean="0"/>
              <a:t>Бибиков</a:t>
            </a:r>
            <a:endParaRPr lang="ru-RU" sz="1200" b="1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 bwMode="auto">
          <a:xfrm>
            <a:off x="0" y="0"/>
            <a:ext cx="9144000" cy="1214428"/>
          </a:xfrm>
          <a:prstGeom prst="rect">
            <a:avLst/>
          </a:prstGeom>
          <a:solidFill>
            <a:schemeClr val="bg1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/>
          <a:p>
            <a:pPr algn="l">
              <a:defRPr/>
            </a:pPr>
            <a:r>
              <a:rPr lang="ru-RU" sz="1600" b="1" dirty="0" smtClean="0">
                <a:solidFill>
                  <a:srgbClr val="C00000"/>
                </a:solidFill>
                <a:ea typeface="+mj-ea"/>
                <a:cs typeface="Times New Roman" pitchFamily="18" charset="0"/>
              </a:rPr>
              <a:t>Исследования </a:t>
            </a:r>
            <a:r>
              <a:rPr lang="ru-RU" sz="1600" b="1" dirty="0">
                <a:solidFill>
                  <a:srgbClr val="C00000"/>
                </a:solidFill>
                <a:ea typeface="+mj-ea"/>
                <a:cs typeface="Times New Roman" pitchFamily="18" charset="0"/>
              </a:rPr>
              <a:t>упругих свойств и внутренней микроструктуры матриксов искусственного и натурального </a:t>
            </a:r>
            <a:r>
              <a:rPr lang="ru-RU" sz="1600" b="1" dirty="0" smtClean="0">
                <a:solidFill>
                  <a:srgbClr val="C00000"/>
                </a:solidFill>
                <a:ea typeface="+mj-ea"/>
                <a:cs typeface="Times New Roman" pitchFamily="18" charset="0"/>
              </a:rPr>
              <a:t>происхождения.</a:t>
            </a:r>
            <a:r>
              <a:rPr lang="ru-RU" sz="1600" b="1" dirty="0">
                <a:solidFill>
                  <a:srgbClr val="C00000"/>
                </a:solidFill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C00000"/>
                </a:solidFill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rgbClr val="C00000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ea typeface="+mj-ea"/>
                <a:cs typeface="Times New Roman" pitchFamily="18" charset="0"/>
              </a:rPr>
              <a:t>Разработка  нового </a:t>
            </a:r>
            <a:r>
              <a:rPr lang="ru-RU" sz="1600" b="1" dirty="0">
                <a:solidFill>
                  <a:srgbClr val="C00000"/>
                </a:solidFill>
                <a:ea typeface="+mj-ea"/>
                <a:cs typeface="Times New Roman" pitchFamily="18" charset="0"/>
              </a:rPr>
              <a:t>оборудования для ультразвуковых исследований высокого </a:t>
            </a:r>
            <a:r>
              <a:rPr lang="ru-RU" sz="1600" b="1" dirty="0" smtClean="0">
                <a:solidFill>
                  <a:srgbClr val="C00000"/>
                </a:solidFill>
                <a:ea typeface="+mj-ea"/>
                <a:cs typeface="Times New Roman" pitchFamily="18" charset="0"/>
              </a:rPr>
              <a:t>разрешения.</a:t>
            </a:r>
            <a:br>
              <a:rPr lang="ru-RU" sz="1600" b="1" dirty="0" smtClean="0">
                <a:solidFill>
                  <a:srgbClr val="C00000"/>
                </a:solidFill>
                <a:ea typeface="+mj-ea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cs typeface="Times New Roman" pitchFamily="18" charset="0"/>
              </a:rPr>
              <a:t> Изучение механизмов разрушения армированных композитов.</a:t>
            </a:r>
            <a:endParaRPr lang="ru-RU" sz="1600" b="1" dirty="0">
              <a:solidFill>
                <a:srgbClr val="C00000"/>
              </a:solidFill>
              <a:ea typeface="+mj-ea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2214560"/>
            <a:ext cx="4885572" cy="2632113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428742"/>
            <a:ext cx="3828422" cy="2745674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214282" y="442913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b="1" i="1" dirty="0" smtClean="0"/>
              <a:t>Лаборатория акустической микроскопии, </a:t>
            </a:r>
            <a:br>
              <a:rPr lang="ru-RU" sz="1200" b="1" i="1" dirty="0" smtClean="0"/>
            </a:br>
            <a:r>
              <a:rPr lang="ru-RU" sz="1200" b="1" i="1" dirty="0" smtClean="0"/>
              <a:t>зав. лаб. В.М. Левин</a:t>
            </a:r>
            <a:endParaRPr lang="ru-RU" sz="1200" b="1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2844" y="142858"/>
            <a:ext cx="8715436" cy="857250"/>
          </a:xfrm>
        </p:spPr>
        <p:txBody>
          <a:bodyPr/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АЭРОПОННЫЕ ФИТОТРОНЫ ДЛЯ ИССЛЕДОВАНИЯ МЕТАБОЛИЗМА РАСТЕНИЙ</a:t>
            </a:r>
            <a:r>
              <a:rPr lang="ru-RU" sz="1800" dirty="0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5" name="Объект 6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1142990"/>
            <a:ext cx="2857520" cy="2143140"/>
          </a:xfrm>
          <a:prstGeom prst="rect">
            <a:avLst/>
          </a:prstGeom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Объект 7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928676"/>
            <a:ext cx="4286280" cy="2303939"/>
          </a:xfrm>
          <a:gradFill>
            <a:gsLst>
              <a:gs pos="100000">
                <a:srgbClr val="C7EA94"/>
              </a:gs>
              <a:gs pos="100000">
                <a:srgbClr val="C7EA94"/>
              </a:gs>
              <a:gs pos="0">
                <a:srgbClr val="7DED67"/>
              </a:gs>
              <a:gs pos="16000">
                <a:srgbClr val="64D4EF"/>
              </a:gs>
              <a:gs pos="46000">
                <a:srgbClr val="06588E">
                  <a:alpha val="97000"/>
                  <a:lumMod val="99000"/>
                  <a:lumOff val="1000"/>
                </a:srgbClr>
              </a:gs>
            </a:gsLst>
            <a:lin ang="16200000" scaled="1"/>
          </a:gra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2" descr="C:\Users\HP\Desktop\ТАТНЕФТь\P901056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3" y="748650"/>
            <a:ext cx="1785951" cy="1321883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14282" y="3429006"/>
            <a:ext cx="8786874" cy="120032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200" b="1" dirty="0" smtClean="0"/>
              <a:t>Разработаны и внедрены </a:t>
            </a:r>
            <a:r>
              <a:rPr lang="ru-RU" sz="1200" b="1" dirty="0" err="1" smtClean="0"/>
              <a:t>аэропонные</a:t>
            </a:r>
            <a:r>
              <a:rPr lang="ru-RU" sz="1200" b="1" dirty="0" smtClean="0"/>
              <a:t> комплексы “фабрика растений” для круглогодичного выращивания сельскохозяйственных культур. </a:t>
            </a:r>
          </a:p>
          <a:p>
            <a:r>
              <a:rPr lang="ru-RU" sz="1200" b="1" dirty="0" err="1" smtClean="0"/>
              <a:t>Аэропонная</a:t>
            </a:r>
            <a:r>
              <a:rPr lang="ru-RU" sz="1200" b="1" dirty="0" smtClean="0"/>
              <a:t> установка продемонстрирована на форуме «Армия 2018», она представляется успешным и незаменимым решением в Арктическом регионе, который сегодня активно осваивается.</a:t>
            </a:r>
          </a:p>
          <a:p>
            <a:r>
              <a:rPr lang="ru-RU" sz="1200" b="1" dirty="0" smtClean="0"/>
              <a:t>Ведутся  разработки </a:t>
            </a:r>
            <a:r>
              <a:rPr lang="ru-RU" sz="1200" b="1" dirty="0" err="1" smtClean="0"/>
              <a:t>аэропонных-фитотронных</a:t>
            </a:r>
            <a:r>
              <a:rPr lang="ru-RU" sz="1200" b="1" dirty="0" smtClean="0"/>
              <a:t>  технологий промышленного получения натурального каучука из каучуконосных растений (кок-сагыз).</a:t>
            </a:r>
            <a:endParaRPr lang="ru-RU" sz="1200" b="1" dirty="0"/>
          </a:p>
        </p:txBody>
      </p:sp>
      <p:pic>
        <p:nvPicPr>
          <p:cNvPr id="9" name="Объект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34" y="2143122"/>
            <a:ext cx="503128" cy="1214446"/>
          </a:xfrm>
          <a:prstGeom prst="rect">
            <a:avLst/>
          </a:prstGeom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214282" y="4680000"/>
            <a:ext cx="892971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i="1" dirty="0" smtClean="0"/>
              <a:t>С.Д. Варфоломеев (рук. проекта), Ю.Ц. </a:t>
            </a:r>
            <a:r>
              <a:rPr lang="ru-RU" sz="1100" b="1" i="1" dirty="0" err="1" smtClean="0"/>
              <a:t>Мартиросян</a:t>
            </a:r>
            <a:r>
              <a:rPr lang="ru-RU" sz="1100" b="1" i="1" dirty="0" smtClean="0"/>
              <a:t>, В.М. Гольдберг </a:t>
            </a:r>
            <a:br>
              <a:rPr lang="ru-RU" sz="1100" b="1" i="1" dirty="0" smtClean="0"/>
            </a:br>
            <a:r>
              <a:rPr lang="ru-RU" sz="1100" b="1" i="1" dirty="0" smtClean="0"/>
              <a:t>(Лаборатория биохимической физики и инженерии метаболизма растений) </a:t>
            </a:r>
            <a:endParaRPr lang="ru-RU" sz="1100" b="1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160718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НОВОЕ ПОКОЛЕНИЕ ИНТУМЕСЦЕНТНЫХ АНТИПИРЕНОВ НА ОСНОВЕ ВОЗОБНОВЛЯЕМОГО ПРИРОДНОГО СЫРЬЯ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ДЛЯ КОНСТРУКЦИОННЫХ МАТЕРИАЛОВ И ИЗДЕЛИЙ ИЗ ДРЕВЕСИНЫ И ПОЛИЭФИРНЫХ СМОЛ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3958560"/>
            <a:ext cx="9144000" cy="1184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300"/>
              </a:spcAft>
            </a:pPr>
            <a:r>
              <a:rPr lang="ru-RU" sz="1100" i="1" dirty="0" smtClean="0"/>
              <a:t>    Варфоломеев С.Д., Ломакин С.М., Сахаров П.А., Хватов А.В, </a:t>
            </a:r>
            <a:r>
              <a:rPr lang="ru-RU" sz="1100" i="1" dirty="0" err="1" smtClean="0"/>
              <a:t>Луканина</a:t>
            </a:r>
            <a:r>
              <a:rPr lang="ru-RU" sz="1100" i="1" dirty="0" smtClean="0"/>
              <a:t> Ю.К., </a:t>
            </a:r>
            <a:r>
              <a:rPr lang="ru-RU" sz="1100" i="1" dirty="0" err="1" smtClean="0"/>
              <a:t>Коверзанова</a:t>
            </a:r>
            <a:r>
              <a:rPr lang="ru-RU" sz="1100" i="1" dirty="0" smtClean="0"/>
              <a:t> Е.В., </a:t>
            </a:r>
            <a:r>
              <a:rPr lang="ru-RU" sz="1100" i="1" dirty="0" err="1" smtClean="0"/>
              <a:t>Шилкина</a:t>
            </a:r>
            <a:r>
              <a:rPr lang="ru-RU" sz="1100" i="1" dirty="0" smtClean="0"/>
              <a:t> Н.Г., Миних А.А., </a:t>
            </a:r>
            <a:r>
              <a:rPr lang="ru-RU" sz="1100" i="1" dirty="0" err="1" smtClean="0"/>
              <a:t>Савосин</a:t>
            </a:r>
            <a:r>
              <a:rPr lang="ru-RU" sz="1100" i="1" dirty="0" smtClean="0"/>
              <a:t> С.И., Дементьев С.А., </a:t>
            </a:r>
            <a:r>
              <a:rPr lang="en-US" sz="1100" i="1" dirty="0" smtClean="0"/>
              <a:t>RU </a:t>
            </a:r>
            <a:r>
              <a:rPr lang="ru-RU" sz="1100" i="1" dirty="0" smtClean="0"/>
              <a:t>Полиэфирное связующее пониженной горючести. Решение о выдаче патента 01.2018, </a:t>
            </a:r>
            <a:r>
              <a:rPr lang="ru-RU" sz="1100" i="1" dirty="0" err="1" smtClean="0"/>
              <a:t>патентообладатели</a:t>
            </a:r>
            <a:r>
              <a:rPr lang="ru-RU" sz="1100" i="1" dirty="0" smtClean="0"/>
              <a:t>: ИБХФ РАН, НТЦ </a:t>
            </a:r>
            <a:r>
              <a:rPr lang="ru-RU" sz="1100" i="1" dirty="0" err="1" smtClean="0"/>
              <a:t>Татнефть</a:t>
            </a:r>
            <a:r>
              <a:rPr lang="ru-RU" sz="1100" i="1" dirty="0" smtClean="0"/>
              <a:t>, ПАО </a:t>
            </a:r>
            <a:r>
              <a:rPr lang="ru-RU" sz="1100" i="1" dirty="0" err="1" smtClean="0"/>
              <a:t>Татнефть</a:t>
            </a:r>
            <a:endParaRPr lang="ru-RU" sz="1100" i="1" dirty="0" smtClean="0"/>
          </a:p>
          <a:p>
            <a:pPr lvl="0">
              <a:spcAft>
                <a:spcPts val="600"/>
              </a:spcAft>
            </a:pPr>
            <a:r>
              <a:rPr lang="ru-RU" sz="1100" i="1" dirty="0" smtClean="0"/>
              <a:t>    Сахаров П.А., Ломакин С.М., Хватов А.В., </a:t>
            </a:r>
            <a:r>
              <a:rPr lang="ru-RU" sz="1100" i="1" dirty="0" err="1" smtClean="0"/>
              <a:t>Коверзанова</a:t>
            </a:r>
            <a:r>
              <a:rPr lang="ru-RU" sz="1100" i="1" dirty="0" smtClean="0"/>
              <a:t> Е.В., </a:t>
            </a:r>
            <a:r>
              <a:rPr lang="ru-RU" sz="1100" i="1" dirty="0" err="1" smtClean="0"/>
              <a:t>Луканина</a:t>
            </a:r>
            <a:r>
              <a:rPr lang="ru-RU" sz="1100" i="1" dirty="0" smtClean="0"/>
              <a:t> Ю.К., </a:t>
            </a:r>
            <a:r>
              <a:rPr lang="ru-RU" sz="1100" i="1" dirty="0" err="1" smtClean="0"/>
              <a:t>Шилкина</a:t>
            </a:r>
            <a:r>
              <a:rPr lang="ru-RU" sz="1100" i="1" dirty="0" smtClean="0"/>
              <a:t> Н.Г., Усачев С.В., Варфоломеев С.Д., Миних А.А., </a:t>
            </a:r>
            <a:r>
              <a:rPr lang="en-US" sz="1100" i="1" dirty="0" smtClean="0"/>
              <a:t>RU, </a:t>
            </a:r>
            <a:r>
              <a:rPr lang="ru-RU" sz="1100" i="1" dirty="0" smtClean="0"/>
              <a:t/>
            </a:r>
            <a:br>
              <a:rPr lang="ru-RU" sz="1100" i="1" dirty="0" smtClean="0"/>
            </a:br>
            <a:r>
              <a:rPr lang="ru-RU" sz="1100" i="1" dirty="0" smtClean="0"/>
              <a:t>Антипирен, способ его получения и способ огнезащитной обработки древесины Решение о выдаче патента 01.2018, </a:t>
            </a:r>
            <a:r>
              <a:rPr lang="ru-RU" sz="1100" i="1" dirty="0" err="1" smtClean="0"/>
              <a:t>патентообладатели</a:t>
            </a:r>
            <a:r>
              <a:rPr lang="ru-RU" sz="1100" i="1" dirty="0" smtClean="0"/>
              <a:t>: ИБХФ РАН, НТЦ </a:t>
            </a:r>
            <a:r>
              <a:rPr lang="ru-RU" sz="1100" i="1" dirty="0" err="1" smtClean="0"/>
              <a:t>Татнефть</a:t>
            </a:r>
            <a:r>
              <a:rPr lang="ru-RU" sz="1100" i="1" dirty="0" smtClean="0"/>
              <a:t>, ПАО </a:t>
            </a:r>
            <a:r>
              <a:rPr lang="ru-RU" sz="1100" i="1" dirty="0" err="1" smtClean="0"/>
              <a:t>Татнефть</a:t>
            </a:r>
            <a:r>
              <a:rPr lang="ru-RU" sz="1100" i="1" dirty="0" smtClean="0"/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2786064"/>
            <a:ext cx="2500330" cy="115416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1150" dirty="0" smtClean="0"/>
              <a:t>Фотография исходного образца древесины и фотография образца древесины, обработанного антипиреном “АРБОКСИД”, после проведенных огненных испытаний на горючесть</a:t>
            </a:r>
            <a:endParaRPr lang="ru-RU" sz="1150" dirty="0"/>
          </a:p>
        </p:txBody>
      </p:sp>
      <p:pic>
        <p:nvPicPr>
          <p:cNvPr id="6146" name="Picture 2" descr="https://ibcp.chph.ras.ru/images/2018-4.jpg"/>
          <p:cNvPicPr>
            <a:picLocks noChangeAspect="1" noChangeArrowheads="1"/>
          </p:cNvPicPr>
          <p:nvPr/>
        </p:nvPicPr>
        <p:blipFill>
          <a:blip r:embed="rId3" cstate="print"/>
          <a:srcRect l="3327" b="11322"/>
          <a:stretch>
            <a:fillRect/>
          </a:stretch>
        </p:blipFill>
        <p:spPr bwMode="auto">
          <a:xfrm>
            <a:off x="571472" y="1071552"/>
            <a:ext cx="1928825" cy="1596936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572132" y="1017974"/>
            <a:ext cx="3429024" cy="269304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1300" dirty="0" smtClean="0"/>
              <a:t>Закончена разработка уникальной технологии приготовления и применения </a:t>
            </a:r>
            <a:r>
              <a:rPr lang="ru-RU" sz="1300" dirty="0" err="1" smtClean="0"/>
              <a:t>интумесцентных</a:t>
            </a:r>
            <a:r>
              <a:rPr lang="ru-RU" sz="1300" dirty="0" smtClean="0"/>
              <a:t> антипиренов на основе окисленного растительного сырья (серия “АРБОКСИД”) для конструкционных строительных материалов и изделий из древесины и целлюлозы с целью придания им огнестойкости и расширения областей их применения в строительстве и производстве изделий общегражданского назначения, за счет сохранения прочностных и горючих характеристик на протяжение многолетней эксплуатации на открытом воздухе.</a:t>
            </a:r>
            <a:endParaRPr lang="ru-RU" sz="1300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3357554" y="1071553"/>
            <a:ext cx="1500198" cy="2751891"/>
            <a:chOff x="3357554" y="1071553"/>
            <a:chExt cx="1500198" cy="275189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2910" y="1071553"/>
              <a:ext cx="1494842" cy="1428760"/>
            </a:xfrm>
            <a:prstGeom prst="rect">
              <a:avLst/>
            </a:prstGeom>
            <a:ln>
              <a:solidFill>
                <a:srgbClr val="C00000"/>
              </a:solidFill>
            </a:ln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83" t="14466" r="8082"/>
            <a:stretch/>
          </p:blipFill>
          <p:spPr>
            <a:xfrm>
              <a:off x="3357554" y="2500312"/>
              <a:ext cx="1500198" cy="1323132"/>
            </a:xfrm>
            <a:prstGeom prst="rect">
              <a:avLst/>
            </a:prstGeom>
            <a:ln>
              <a:solidFill>
                <a:srgbClr val="C00000"/>
              </a:solidFill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858312" cy="857250"/>
          </a:xfrm>
        </p:spPr>
        <p:txBody>
          <a:bodyPr>
            <a:noAutofit/>
          </a:bodyPr>
          <a:lstStyle/>
          <a:p>
            <a:r>
              <a:rPr lang="ru-RU" altLang="ru-RU" sz="1800" b="1" spc="1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ИННОВАЦИОННЫЙ МЕДИЦИНСКИЙ МАТЕРИАЛ НА ОСНОВЕ УЛЬТРАТОНКИХ ВОЛОКОН ПОЛИГИДРОКСИБУТИРАТА С ЛЕКАРСТВЕННЫМ ПРЕПАРАТОМ</a:t>
            </a:r>
            <a:br>
              <a:rPr lang="ru-RU" altLang="ru-RU" sz="1800" b="1" spc="100" dirty="0" smtClean="0">
                <a:solidFill>
                  <a:srgbClr val="C00000"/>
                </a:solidFill>
                <a:cs typeface="Times New Roman" panose="02020603050405020304" pitchFamily="18" charset="0"/>
              </a:rPr>
            </a:br>
            <a:r>
              <a:rPr lang="ru-RU" altLang="ru-RU" sz="1800" b="1" spc="1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ОБЛАДАЮЩИЙ ВЫСОКИМИ БАКТЕРИЦИДНЫМИ СВОЙСТВАМИ</a:t>
            </a:r>
            <a:endParaRPr lang="ru-RU" sz="1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1414102"/>
            <a:ext cx="5715040" cy="344315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71406" y="863590"/>
            <a:ext cx="8929750" cy="46166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altLang="ru-RU" sz="1200" b="1" dirty="0" smtClean="0">
                <a:latin typeface="+mj-lt"/>
              </a:rPr>
              <a:t>Методом </a:t>
            </a:r>
            <a:r>
              <a:rPr lang="ru-RU" altLang="ru-RU" sz="1200" b="1" dirty="0" err="1" smtClean="0">
                <a:latin typeface="+mj-lt"/>
              </a:rPr>
              <a:t>электроформования</a:t>
            </a:r>
            <a:r>
              <a:rPr lang="ru-RU" altLang="ru-RU" sz="1200" b="1" dirty="0" smtClean="0">
                <a:latin typeface="+mj-lt"/>
              </a:rPr>
              <a:t> получены ультратонкие волокна </a:t>
            </a:r>
            <a:r>
              <a:rPr lang="ru-RU" altLang="ru-RU" sz="1200" b="1" dirty="0" err="1" smtClean="0">
                <a:latin typeface="+mj-lt"/>
              </a:rPr>
              <a:t>биоразлагаемого</a:t>
            </a:r>
            <a:r>
              <a:rPr lang="ru-RU" altLang="ru-RU" sz="1200" b="1" dirty="0" smtClean="0">
                <a:latin typeface="+mj-lt"/>
              </a:rPr>
              <a:t> полимера поли(3-гидрокси-бутирата) с инкапсулированным  </a:t>
            </a:r>
            <a:r>
              <a:rPr lang="ru-RU" altLang="ru-RU" sz="1200" b="1" dirty="0" err="1" smtClean="0">
                <a:latin typeface="+mj-lt"/>
              </a:rPr>
              <a:t>порфирином</a:t>
            </a:r>
            <a:r>
              <a:rPr lang="ru-RU" altLang="ru-RU" sz="1200" b="1" dirty="0" smtClean="0">
                <a:latin typeface="+mj-lt"/>
              </a:rPr>
              <a:t> с комплексом цинка (железа и марганца). </a:t>
            </a:r>
            <a:endParaRPr lang="ru-RU" altLang="ru-RU" sz="1200" b="1" dirty="0"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4872079"/>
            <a:ext cx="9001156" cy="275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altLang="ru-RU" sz="1100" b="1" i="1" dirty="0" smtClean="0">
                <a:latin typeface="+mj-lt"/>
                <a:ea typeface="Calibri" pitchFamily="34" charset="0"/>
                <a:cs typeface="Calibri" pitchFamily="34" charset="0"/>
              </a:rPr>
              <a:t>Лаборатория физической химии композиций синтетических и природных полимеров  </a:t>
            </a:r>
            <a:r>
              <a:rPr lang="ru-RU" altLang="ru-RU" sz="1100" b="1" i="1" dirty="0" err="1" smtClean="0">
                <a:latin typeface="+mj-lt"/>
                <a:ea typeface="Calibri" pitchFamily="34" charset="0"/>
                <a:cs typeface="Calibri" pitchFamily="34" charset="0"/>
              </a:rPr>
              <a:t>Тюбаева</a:t>
            </a:r>
            <a:r>
              <a:rPr lang="ru-RU" altLang="ru-RU" sz="1100" b="1" i="1" dirty="0" smtClean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ru-RU" altLang="ru-RU" sz="1100" b="1" i="1" dirty="0" err="1" smtClean="0">
                <a:latin typeface="+mj-lt"/>
                <a:ea typeface="Calibri" pitchFamily="34" charset="0"/>
                <a:cs typeface="Calibri" pitchFamily="34" charset="0"/>
              </a:rPr>
              <a:t>П.М.,Ольхов</a:t>
            </a:r>
            <a:r>
              <a:rPr lang="ru-RU" altLang="ru-RU" sz="1100" b="1" i="1" dirty="0" smtClean="0">
                <a:latin typeface="+mj-lt"/>
                <a:ea typeface="Calibri" pitchFamily="34" charset="0"/>
                <a:cs typeface="Calibri" pitchFamily="34" charset="0"/>
              </a:rPr>
              <a:t> А.А., Карпова С.Г.</a:t>
            </a:r>
            <a:r>
              <a:rPr lang="en-US" altLang="ru-RU" sz="1100" b="1" i="1" dirty="0" smtClean="0">
                <a:latin typeface="+mj-lt"/>
                <a:ea typeface="Calibri" pitchFamily="34" charset="0"/>
                <a:cs typeface="Calibri" pitchFamily="34" charset="0"/>
              </a:rPr>
              <a:t>,</a:t>
            </a:r>
            <a:r>
              <a:rPr lang="ru-RU" altLang="ru-RU" sz="1100" b="1" i="1" dirty="0" smtClean="0">
                <a:latin typeface="+mj-lt"/>
                <a:ea typeface="Calibri" pitchFamily="34" charset="0"/>
                <a:cs typeface="Calibri" pitchFamily="34" charset="0"/>
              </a:rPr>
              <a:t> Попов А.А. </a:t>
            </a:r>
            <a:endParaRPr lang="ru-RU" altLang="ru-RU" sz="1100" b="1" i="1" dirty="0">
              <a:latin typeface="+mj-lt"/>
              <a:ea typeface="Calibri" pitchFamily="34" charset="0"/>
              <a:cs typeface="Calibri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42858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C00000"/>
                </a:solidFill>
              </a:rPr>
              <a:t>НАНОАЛМАЗНЫЕ   ЛЮМИНОФОРНЫЕ КОМПОЗИТЫ ДЛЯ СОЗДАНИЯ  СВЕТОГИГИЕНИЧНОГО СВЕТОДИОДНОГО ОСВЕЩЕНИЯ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397" y="1214428"/>
            <a:ext cx="5555612" cy="327690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6072198" y="1714494"/>
            <a:ext cx="2786082" cy="230832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Спектр излучения современных осветительные светодиодов имеет неоправданно высокое излучение в синей области и спектральный провал в сине-зеленой области спектра. </a:t>
            </a:r>
          </a:p>
          <a:p>
            <a:r>
              <a:rPr lang="ru-RU" sz="1200" b="1" dirty="0" smtClean="0"/>
              <a:t>Разрабатываемые </a:t>
            </a:r>
            <a:r>
              <a:rPr lang="ru-RU" sz="1200" b="1" dirty="0" err="1" smtClean="0"/>
              <a:t>люминофорные</a:t>
            </a:r>
            <a:r>
              <a:rPr lang="ru-RU" sz="1200" b="1" dirty="0" smtClean="0"/>
              <a:t> композиты позволяют трансформировать избыточное синее излучение в  </a:t>
            </a:r>
            <a:r>
              <a:rPr lang="ru-RU" sz="1200" b="1" dirty="0" err="1" smtClean="0"/>
              <a:t>светогигиничное</a:t>
            </a:r>
            <a:r>
              <a:rPr lang="ru-RU" sz="1200" b="1" dirty="0" smtClean="0"/>
              <a:t> освещение, приближенное по спектру к естественному дневному свету, </a:t>
            </a:r>
            <a:br>
              <a:rPr lang="ru-RU" sz="1200" b="1" dirty="0" smtClean="0"/>
            </a:br>
            <a:r>
              <a:rPr lang="ru-RU" sz="1200" b="1" dirty="0" smtClean="0"/>
              <a:t>причем без световых потерь.</a:t>
            </a:r>
            <a:endParaRPr lang="ru-RU" sz="1200" b="1" dirty="0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42844" y="46863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Зак</a:t>
            </a: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Трофимов, Трофимова, </a:t>
            </a:r>
            <a:r>
              <a:rPr kumimoji="0" lang="ru-RU" sz="11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Цаплев</a:t>
            </a: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Успехи химии,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2017</a:t>
            </a: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; Светотехника,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2017</a:t>
            </a: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;  Журн. </a:t>
            </a:r>
            <a:r>
              <a:rPr kumimoji="0" lang="ru-RU" sz="11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прикл</a:t>
            </a: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 спектр.,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2017</a:t>
            </a: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; J. </a:t>
            </a:r>
            <a:r>
              <a:rPr kumimoji="0" lang="en-US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Phys</a:t>
            </a: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Org</a:t>
            </a: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11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Chem</a:t>
            </a: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.,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2017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83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00034" y="0"/>
            <a:ext cx="8286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C00000"/>
                </a:solidFill>
              </a:rPr>
              <a:t>РАЗРАБОТКА НОВОГО ПРЕПАРАТА НА ОСНОВЕ ФУРОДИГИДРОХИНОЛИНА ДЛЯ ФОТОТЕРАПИИ ПСОРИАЗА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286262"/>
            <a:ext cx="9001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i="1" dirty="0" smtClean="0"/>
              <a:t>Шевелев А.Б., Кузьмин В.А., Некипелова Т.Д., </a:t>
            </a:r>
            <a:r>
              <a:rPr lang="ru-RU" sz="1200" i="1" dirty="0" err="1" smtClean="0"/>
              <a:t>Ходот</a:t>
            </a:r>
            <a:r>
              <a:rPr lang="ru-RU" sz="1200" i="1" dirty="0" smtClean="0"/>
              <a:t> Е.Н., Бирюкова Ю.К., </a:t>
            </a:r>
            <a:r>
              <a:rPr lang="ru-RU" sz="1200" i="1" dirty="0" err="1" smtClean="0"/>
              <a:t>Зылькова</a:t>
            </a:r>
            <a:r>
              <a:rPr lang="ru-RU" sz="1200" i="1" dirty="0" smtClean="0"/>
              <a:t> М.В., </a:t>
            </a:r>
            <a:r>
              <a:rPr lang="ru-RU" sz="1200" i="1" dirty="0" err="1" smtClean="0"/>
              <a:t>Трубникова</a:t>
            </a:r>
            <a:r>
              <a:rPr lang="ru-RU" sz="1200" i="1" dirty="0" smtClean="0"/>
              <a:t> Е.В., </a:t>
            </a:r>
            <a:r>
              <a:rPr lang="ru-RU" sz="1200" i="1" dirty="0" err="1" smtClean="0"/>
              <a:t>Криушкина</a:t>
            </a:r>
            <a:r>
              <a:rPr lang="ru-RU" sz="1200" i="1" dirty="0" smtClean="0"/>
              <a:t> О.Н., Мутных Е.С., </a:t>
            </a:r>
            <a:r>
              <a:rPr lang="ru-RU" sz="1200" i="1" dirty="0" err="1" smtClean="0"/>
              <a:t>Волнухин</a:t>
            </a:r>
            <a:r>
              <a:rPr lang="ru-RU" sz="1200" i="1" dirty="0" smtClean="0"/>
              <a:t> В.А. ПРИМЕНЕНИЕ </a:t>
            </a:r>
            <a:r>
              <a:rPr lang="en-US" sz="1200" i="1" dirty="0" smtClean="0"/>
              <a:t>N-(6,8,8-</a:t>
            </a:r>
            <a:r>
              <a:rPr lang="ru-RU" sz="1200" i="1" dirty="0" smtClean="0"/>
              <a:t>ТРИМЕТИЛ-8,9-ДИГИДРОФУРО[3,2-</a:t>
            </a:r>
            <a:r>
              <a:rPr lang="en-US" sz="1200" i="1" dirty="0" smtClean="0"/>
              <a:t>H]</a:t>
            </a:r>
            <a:r>
              <a:rPr lang="ru-RU" sz="1200" i="1" dirty="0" smtClean="0"/>
              <a:t>ХИНОЛИН-5-ИЛ)АЦЕТАМИДА В КАЧЕСТВЕ СРЕДСТВА ДЛЯ ФОТОТЕРАПИИ ПСОРИАЗА И ПСОРИАТИЧЕСКОГО АРТРИТА патент на изобретение </a:t>
            </a:r>
            <a:r>
              <a:rPr lang="en-US" sz="1200" i="1" dirty="0" smtClean="0"/>
              <a:t>RUS 2686692 29.06.2018</a:t>
            </a:r>
            <a:endParaRPr lang="ru-RU" sz="1200" i="1" dirty="0" smtClean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285866"/>
            <a:ext cx="4214842" cy="292895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857237"/>
            <a:ext cx="4467590" cy="290395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50"/>
          </a:xfrm>
        </p:spPr>
        <p:txBody>
          <a:bodyPr>
            <a:noAutofit/>
          </a:bodyPr>
          <a:lstStyle/>
          <a:p>
            <a:r>
              <a:rPr lang="ru-RU" sz="1700" b="1" dirty="0" smtClean="0">
                <a:solidFill>
                  <a:srgbClr val="C00000"/>
                </a:solidFill>
              </a:rPr>
              <a:t>РАЗРАБОТКА НОВОГО МЕТОДА ИДЕНТИФИКАЦИИ ПАТОГЕННЫХ МИКРООРГАНИЗМОВ С ПОМОЩЬЮ ИНФРАКРАСНОЙ КОЛЕБАТЕЛЬНОЙ СПЕКТРОСКОПИИ С ПРЕОБРАЗОВАНИЕМ ФУРЬЕ</a:t>
            </a:r>
            <a:endParaRPr lang="ru-RU" sz="1700" dirty="0">
              <a:solidFill>
                <a:srgbClr val="C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785800"/>
            <a:ext cx="6151100" cy="4030834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57158" y="4866501"/>
            <a:ext cx="37000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i="1" dirty="0" smtClean="0"/>
              <a:t>А.Б. Шевелев, А.Н. Щеголихин, Р.Р. Гулиев, А.Ю. </a:t>
            </a:r>
            <a:r>
              <a:rPr lang="ru-RU" sz="1100" b="1" i="1" dirty="0" err="1" smtClean="0"/>
              <a:t>Сунцова</a:t>
            </a:r>
            <a:endParaRPr lang="ru-RU" sz="11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50"/>
          </a:xfrm>
        </p:spPr>
        <p:txBody>
          <a:bodyPr>
            <a:noAutofit/>
          </a:bodyPr>
          <a:lstStyle/>
          <a:p>
            <a:r>
              <a:rPr lang="ru-RU" sz="2000" b="1" smtClean="0">
                <a:solidFill>
                  <a:srgbClr val="CC0000"/>
                </a:solidFill>
                <a:cs typeface="Times New Roman" panose="02020603050405020304" pitchFamily="18" charset="0"/>
              </a:rPr>
              <a:t>РАЗРАБОТАНА ТЕХНОЛОГИЯ И СОЗДАН ПРОТОТИП «ЛАБОРАТОРИИ НА ЧИПЕ» НА ОСНОВЕ МУЛЬТИМОДАЛЬНОЙ ОПТИЧЕСКОЙ БИОСЕНСОРНОЙ ПЛАТФОРМЫ</a:t>
            </a:r>
            <a:r>
              <a:rPr lang="ru-RU" sz="2000" b="1" smtClean="0">
                <a:solidFill>
                  <a:srgbClr val="C00000"/>
                </a:solidFill>
              </a:rPr>
              <a:t> 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0227" y="857238"/>
            <a:ext cx="7919755" cy="3857652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16071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МЕЖДУНАРОДНЫЕ СВЯЗИ 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ИНСТИТУТА БИОХИМИЧЕСКОЙ ФИЗИКИ им</a:t>
            </a:r>
            <a:r>
              <a:rPr lang="ru-RU" sz="2400" b="1" dirty="0">
                <a:solidFill>
                  <a:srgbClr val="C00000"/>
                </a:solidFill>
              </a:rPr>
              <a:t>. </a:t>
            </a:r>
            <a:r>
              <a:rPr lang="ru-RU" sz="2400" b="1" dirty="0" smtClean="0">
                <a:solidFill>
                  <a:srgbClr val="C00000"/>
                </a:solidFill>
              </a:rPr>
              <a:t>Н.М. ЭМАНУЭЛЯ РАН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1266" name="Picture 2" descr="D:\FORMER_D\Курочкин\доклад 2019 юбилейный\Презентация юбилейного доклада И.Н. Курочкина\2.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017973"/>
            <a:ext cx="8286808" cy="375049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538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300" b="1" dirty="0" smtClean="0">
                <a:solidFill>
                  <a:srgbClr val="C00000"/>
                </a:solidFill>
              </a:rPr>
              <a:t>ДИНАМИКА ИЗМЕНЕНИЯ КОЛИЧЕСТВА СТАТЕЙ СОТРУДНИКОВ ИБХФ РАН В БАЗЕ ДАННЫХ </a:t>
            </a:r>
            <a:r>
              <a:rPr lang="en-US" sz="2300" b="1" dirty="0" smtClean="0">
                <a:solidFill>
                  <a:srgbClr val="C00000"/>
                </a:solidFill>
              </a:rPr>
              <a:t>Web of Science</a:t>
            </a:r>
            <a:r>
              <a:rPr lang="ru-RU" sz="2300" b="1" dirty="0" smtClean="0">
                <a:solidFill>
                  <a:srgbClr val="C00000"/>
                </a:solidFill>
              </a:rPr>
              <a:t> за 2015-2019 г. </a:t>
            </a:r>
            <a:endParaRPr lang="ru-RU" sz="23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1285866"/>
          <a:ext cx="4714908" cy="30003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5500694" y="1285866"/>
          <a:ext cx="3071834" cy="3000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28662" y="4446998"/>
            <a:ext cx="3786214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Общее количество статей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72066" y="4446998"/>
            <a:ext cx="3807196" cy="646331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Количество статей, опубликованных 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в журналах 1-го квартиля </a:t>
            </a:r>
            <a:r>
              <a:rPr lang="en-US" b="1" dirty="0" smtClean="0">
                <a:solidFill>
                  <a:srgbClr val="C00000"/>
                </a:solidFill>
              </a:rPr>
              <a:t>Q1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7" name="Диаграмма 6"/>
          <p:cNvGraphicFramePr/>
          <p:nvPr/>
        </p:nvGraphicFramePr>
        <p:xfrm>
          <a:off x="1571604" y="1214429"/>
          <a:ext cx="6286544" cy="3387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0" y="321453"/>
            <a:ext cx="9144000" cy="857250"/>
          </a:xfrm>
        </p:spPr>
        <p:txBody>
          <a:bodyPr>
            <a:normAutofit fontScale="90000"/>
          </a:bodyPr>
          <a:lstStyle/>
          <a:p>
            <a:r>
              <a:rPr lang="ru-RU" sz="2300" b="1" dirty="0" smtClean="0">
                <a:solidFill>
                  <a:srgbClr val="C00000"/>
                </a:solidFill>
              </a:rPr>
              <a:t>ДИНАМИКА ИЗМЕНЕНИЯ ЕЖЕГОДНОГО КОЛИЧЕСТВА </a:t>
            </a:r>
            <a:br>
              <a:rPr lang="ru-RU" sz="2300" b="1" dirty="0" smtClean="0">
                <a:solidFill>
                  <a:srgbClr val="C00000"/>
                </a:solidFill>
              </a:rPr>
            </a:br>
            <a:r>
              <a:rPr lang="ru-RU" sz="2300" b="1" dirty="0" smtClean="0">
                <a:solidFill>
                  <a:srgbClr val="C00000"/>
                </a:solidFill>
              </a:rPr>
              <a:t> ОБЪЕКТОВ ИНТЕЛЛЕКТУАЛЬНОЙ СОБСТВЕННОСТИ, </a:t>
            </a:r>
            <a:br>
              <a:rPr lang="ru-RU" sz="2300" b="1" dirty="0" smtClean="0">
                <a:solidFill>
                  <a:srgbClr val="C00000"/>
                </a:solidFill>
              </a:rPr>
            </a:br>
            <a:r>
              <a:rPr lang="ru-RU" sz="2300" b="1" dirty="0" smtClean="0">
                <a:solidFill>
                  <a:srgbClr val="C00000"/>
                </a:solidFill>
              </a:rPr>
              <a:t>СОЗДАННЫХ В ИБХФ РАН в 2015-2019 г., </a:t>
            </a:r>
            <a:br>
              <a:rPr lang="ru-RU" sz="2300" b="1" dirty="0" smtClean="0">
                <a:solidFill>
                  <a:srgbClr val="C00000"/>
                </a:solidFill>
              </a:rPr>
            </a:br>
            <a:endParaRPr lang="ru-RU" sz="2300" b="1" dirty="0">
              <a:solidFill>
                <a:srgbClr val="C000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3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0" y="142858"/>
            <a:ext cx="9144000" cy="85725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ДИНАМИКА ИЗМЕНЕНИЯ СУММАРНОГО КОЛИЧЕСТВА </a:t>
            </a:r>
            <a:br>
              <a:rPr lang="ru-RU" sz="2000" b="1" dirty="0" smtClean="0">
                <a:solidFill>
                  <a:srgbClr val="C00000"/>
                </a:solidFill>
              </a:rPr>
            </a:br>
            <a:r>
              <a:rPr lang="ru-RU" sz="2000" b="1" dirty="0" smtClean="0">
                <a:solidFill>
                  <a:srgbClr val="C00000"/>
                </a:solidFill>
              </a:rPr>
              <a:t> ОБЪЕКТОВ ИНТЕЛЛЕКТУАЛЬНОЙ СОБСТВЕННОСТИ ИБХФ РАН </a:t>
            </a:r>
            <a:br>
              <a:rPr lang="ru-RU" sz="2000" b="1" dirty="0" smtClean="0">
                <a:solidFill>
                  <a:srgbClr val="C00000"/>
                </a:solidFill>
              </a:rPr>
            </a:br>
            <a:r>
              <a:rPr lang="ru-RU" sz="2000" b="1" dirty="0" smtClean="0">
                <a:solidFill>
                  <a:srgbClr val="C00000"/>
                </a:solidFill>
              </a:rPr>
              <a:t>за 2015-2019 г. 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571604" y="1071552"/>
          <a:ext cx="5786478" cy="27682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500166" y="3929072"/>
            <a:ext cx="5911490" cy="1092607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1300" dirty="0" smtClean="0"/>
              <a:t>Зарубежные патенты - 4</a:t>
            </a:r>
          </a:p>
          <a:p>
            <a:r>
              <a:rPr lang="ru-RU" sz="1300" dirty="0" smtClean="0"/>
              <a:t>Беларусь  - 1</a:t>
            </a:r>
          </a:p>
          <a:p>
            <a:r>
              <a:rPr lang="ru-RU" sz="1300" dirty="0" smtClean="0"/>
              <a:t>США  - 1</a:t>
            </a:r>
            <a:endParaRPr lang="ru-RU" sz="1200" dirty="0" smtClean="0"/>
          </a:p>
          <a:p>
            <a:r>
              <a:rPr lang="ru-RU" sz="1300" dirty="0" smtClean="0"/>
              <a:t>Европейские (действует в Германии, Великобритании, Франции, Швейцарии) - 1</a:t>
            </a:r>
          </a:p>
          <a:p>
            <a:r>
              <a:rPr lang="ru-RU" sz="1300" dirty="0" smtClean="0"/>
              <a:t>Евразийский (действует в Казахстане, Азербайджане, Беларуси, России) - 1</a:t>
            </a:r>
            <a:endParaRPr lang="ru-RU" sz="13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FORMER_D\Буклет Института\Буклет-2009\Институты\oblojki.jpg"/>
          <p:cNvPicPr>
            <a:picLocks noChangeAspect="1" noChangeArrowheads="1"/>
          </p:cNvPicPr>
          <p:nvPr/>
        </p:nvPicPr>
        <p:blipFill>
          <a:blip r:embed="rId2">
            <a:lum bright="36000" contrast="-66000"/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38929" name="Picture 17" descr="C:\Users\П\Desktop\Untitled-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42858"/>
            <a:ext cx="4210143" cy="3144199"/>
          </a:xfrm>
          <a:prstGeom prst="rect">
            <a:avLst/>
          </a:prstGeom>
          <a:noFill/>
        </p:spPr>
      </p:pic>
      <p:pic>
        <p:nvPicPr>
          <p:cNvPr id="38920" name="Picture 8" descr="https://kuzinarose.ru/image/cache/catalog/bukety/rozy/buket-iz-51-krasnoj-i-beloj-rozy-518x478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469416">
            <a:off x="3235247" y="708912"/>
            <a:ext cx="3136452" cy="319394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Прямоугольник 18"/>
          <p:cNvSpPr/>
          <p:nvPr/>
        </p:nvSpPr>
        <p:spPr>
          <a:xfrm>
            <a:off x="1500166" y="3643320"/>
            <a:ext cx="63579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spc="32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 ЮБИЛЕЕМ,</a:t>
            </a:r>
            <a:br>
              <a:rPr lang="ru-RU" sz="4000" b="1" spc="32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4000" b="1" spc="32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ДОРОГИЕ ДРУЗЬЯ!</a:t>
            </a:r>
            <a:endParaRPr lang="ru-RU" sz="4000" b="1" spc="32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2302</TotalTime>
  <Words>2738</Words>
  <Application>Microsoft Office PowerPoint</Application>
  <PresentationFormat>Экран (16:9)</PresentationFormat>
  <Paragraphs>252</Paragraphs>
  <Slides>56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62" baseType="lpstr">
      <vt:lpstr>Arial</vt:lpstr>
      <vt:lpstr>Calibri</vt:lpstr>
      <vt:lpstr>MinionPro-Regular</vt:lpstr>
      <vt:lpstr>Times New Roman</vt:lpstr>
      <vt:lpstr>Wingdings</vt:lpstr>
      <vt:lpstr>Тема Office</vt:lpstr>
      <vt:lpstr>Институт биохимической физики им. Н.М. Эмануэля РАН (ИБХФ РАН) создан на базе Института пищевых веществ РАН, а также Отдела кинетики химических и биологических процессов,   Отдела электроники органических материалов и Центра химического материаловедения Института химической физики им. Н.Н. Семенова</vt:lpstr>
      <vt:lpstr>АКАДЕМИК НИКОЛАЙ МАРКОВИЧ ЭМАНУЭЛЬ  Герой социалистического труда, лауреат Государственных премий,  выдающийся ученый физико-химик,  основатель нового направления науки – физико-химической биологии,  идеолог и вдохновитель создания Института биохимической физики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АКАДЕМИК АЛЕКСАНДР ЕВГЕНЬЕВИЧ ШИЛОВ директор-организатор с 1994 по 1997 год  Института биохимической физики им. Н.М. Эмануэля РАН,  директор Института с 1997 года по 2004 год </vt:lpstr>
      <vt:lpstr>ДОКТОР БИОЛОГИЧЕСКИХ НАУК, ПРОФЕССОР  ЕЛЕНА БОРИСОВНА БУРЛАКОВА заместитель директора  Института биохимической физики им. Н.М. Эмануэля РАН (1994-2014 г.),  руководитель отдела кинетики химических и биологических процессов </vt:lpstr>
      <vt:lpstr>ЧЛЕН-КОРРЕСПОНДЕНТ РАН  АЛЕКСАНДР АНАТОЛЬЕВИЧ ОВЧИННИКОВ создатель отдела электроники органических материалов,  выдающийся ученый в области химической физики </vt:lpstr>
      <vt:lpstr>Презентация PowerPoint</vt:lpstr>
      <vt:lpstr>ДОКТОР ХИМИЧЕСКИХ НАУК, ПРОФЕССОР  МИХАИЛ НИКОЛАЕВИЧ МАНАКОВ  создатель и директор института пищевых веществ РАН с 1991 по 1994 год.  С 1994 года – заместитель директора  Института биохимической физики им. Н.М. Эмануэля РАН</vt:lpstr>
      <vt:lpstr>ЧЛЕН-КОРРЕСПОНДЕНТ РАН  СЕРГЕЙ ДМИТРИЕВИЧ ВАРФОЛОМЕЕВ в 2004-2015 г. директор Института биохимической физики им. Н.М. Эмануэля РАН,   с 2015 года по настоящее время научный руководитель ИБХФ РАН </vt:lpstr>
      <vt:lpstr>Презентация PowerPoint</vt:lpstr>
      <vt:lpstr>МЕДАЛЬ «ПАМЯТИ АКАДЕМИКА Н.М. ЭМАНУЭЛЯ»</vt:lpstr>
      <vt:lpstr>Презентация PowerPoint</vt:lpstr>
      <vt:lpstr>Презентация PowerPoint</vt:lpstr>
      <vt:lpstr>УЧЕНЫЙ СОВЕТ  ИНСТИТУТА БИОХИМИЧЕСКОЙ ФИЗИКИ им. Н.М. ЭМАНУЭЛЯ РАН, 2015 год</vt:lpstr>
      <vt:lpstr>ДИССЕРТАЦИОННЫЙ СОВЕТ  ИНСТИТУТА БИОХИМИЧЕСКОЙ ФИЗИКИ им. Н.М. ЭМАНУЭЛЯ РАН</vt:lpstr>
      <vt:lpstr>Презентация PowerPoint</vt:lpstr>
      <vt:lpstr>Презентация PowerPoint</vt:lpstr>
      <vt:lpstr>ОТДЕЛ ПО ПОДГОТОВКЕ НАУЧНЫХ КАДРОВ. АСПИРАНТУРА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АНАЛИТИЧЕСКИЕ ПРИМЕНЕНИЯ МЕТОДА ГИГАНТСКОГО КОМБИНАЦИОННОГО РАССЕЯНИЯ (ГКР)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РАЗРАБОТКА СОЛНЕЧНЫХ ФОТОПРЕОБРАЗОВАТЕЛЕЙ</vt:lpstr>
      <vt:lpstr>ЭЛЕКТРОХИМИЧЕСКИЕ НАКОПИТЕЛИ ЭНЕРГИИ</vt:lpstr>
      <vt:lpstr>РАЗРАБОТКА ГИБКИХ МАТЕРИАЛОВ ДЛЯ ЗАЩИТЫ БОРТОВОЙ АППАРАТУРЫ КОСМИЧЕСКИХ АППАРАТОВ</vt:lpstr>
      <vt:lpstr>БИОКОМПОЗИТЫ ДЛЯ ТКАНЕВОЙ ИНЖЕНЕРИИ </vt:lpstr>
      <vt:lpstr>Исследования упругих свойств и внутренней микроструктуры матриксов искусственного и натурального происхождения.  Разработка  нового оборудования для ультразвуковых исследований высокого разрешения.  Изучение механизмов разрушения армированных композитов.</vt:lpstr>
      <vt:lpstr>АЭРОПОННЫЕ ФИТОТРОНЫ ДЛЯ ИССЛЕДОВАНИЯ МЕТАБОЛИЗМА РАСТЕНИЙ.</vt:lpstr>
      <vt:lpstr>Презентация PowerPoint</vt:lpstr>
      <vt:lpstr>ИННОВАЦИОННЫЙ МЕДИЦИНСКИЙ МАТЕРИАЛ НА ОСНОВЕ УЛЬТРАТОНКИХ ВОЛОКОН ПОЛИГИДРОКСИБУТИРАТА С ЛЕКАРСТВЕННЫМ ПРЕПАРАТОМ ОБЛАДАЮЩИЙ ВЫСОКИМИ БАКТЕРИЦИДНЫМИ СВОЙСТВАМИ</vt:lpstr>
      <vt:lpstr>Презентация PowerPoint</vt:lpstr>
      <vt:lpstr>Презентация PowerPoint</vt:lpstr>
      <vt:lpstr>РАЗРАБОТКА НОВОГО МЕТОДА ИДЕНТИФИКАЦИИ ПАТОГЕННЫХ МИКРООРГАНИЗМОВ С ПОМОЩЬЮ ИНФРАКРАСНОЙ КОЛЕБАТЕЛЬНОЙ СПЕКТРОСКОПИИ С ПРЕОБРАЗОВАНИЕМ ФУРЬЕ</vt:lpstr>
      <vt:lpstr>РАЗРАБОТАНА ТЕХНОЛОГИЯ И СОЗДАН ПРОТОТИП «ЛАБОРАТОРИИ НА ЧИПЕ» НА ОСНОВЕ МУЛЬТИМОДАЛЬНОЙ ОПТИЧЕСКОЙ БИОСЕНСОРНОЙ ПЛАТФОРМЫ  </vt:lpstr>
      <vt:lpstr>Презентация PowerPoint</vt:lpstr>
      <vt:lpstr>ДИНАМИКА ИЗМЕНЕНИЯ КОЛИЧЕСТВА СТАТЕЙ СОТРУДНИКОВ ИБХФ РАН В БАЗЕ ДАННЫХ Web of Science за 2015-2019 г. </vt:lpstr>
      <vt:lpstr>ДИНАМИКА ИЗМЕНЕНИЯ ЕЖЕГОДНОГО КОЛИЧЕСТВА   ОБЪЕКТОВ ИНТЕЛЛЕКТУАЛЬНОЙ СОБСТВЕННОСТИ,  СОЗДАННЫХ В ИБХФ РАН в 2015-2019 г.,  </vt:lpstr>
      <vt:lpstr>ДИНАМИКА ИЗМЕНЕНИЯ СУММАРНОГО КОЛИЧЕСТВА   ОБЪЕКТОВ ИНТЕЛЛЕКТУАЛЬНОЙ СОБСТВЕННОСТИ ИБХФ РАН  за 2015-2019 г. 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Дудник</dc:creator>
  <cp:lastModifiedBy>Ilya</cp:lastModifiedBy>
  <cp:revision>275</cp:revision>
  <dcterms:created xsi:type="dcterms:W3CDTF">2019-12-16T13:58:03Z</dcterms:created>
  <dcterms:modified xsi:type="dcterms:W3CDTF">2019-12-24T17:52:06Z</dcterms:modified>
</cp:coreProperties>
</file>