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1" r:id="rId2"/>
    <p:sldId id="269" r:id="rId3"/>
    <p:sldId id="266" r:id="rId4"/>
    <p:sldId id="263" r:id="rId5"/>
    <p:sldId id="264" r:id="rId6"/>
    <p:sldId id="258" r:id="rId7"/>
    <p:sldId id="262" r:id="rId8"/>
    <p:sldId id="256" r:id="rId9"/>
    <p:sldId id="257" r:id="rId10"/>
    <p:sldId id="260" r:id="rId11"/>
    <p:sldId id="267" r:id="rId12"/>
    <p:sldId id="268" r:id="rId13"/>
    <p:sldId id="265" r:id="rId14"/>
    <p:sldId id="270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27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F:\home\disc%20D\&#1041;&#1102;&#1076;&#1078;&#1077;&#1090;&#1099;\&#1053;&#1072;&#1091;&#1082;&#1072;%20&#1074;%20&#1073;&#1102;&#1076;&#1078;&#1077;&#1090;&#1072;&#1093;%20&#1061;&#1061;1&#1074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ru-RU" sz="2000">
                <a:solidFill>
                  <a:schemeClr val="dk1"/>
                </a:solidFill>
                <a:latin typeface="+mn-lt"/>
                <a:ea typeface="+mn-ea"/>
                <a:cs typeface="+mn-cs"/>
              </a:rPr>
              <a:t>Динамика численности занятых в секторах выполнения научно-исследовательских и опытно-конструкторских работ </a:t>
            </a:r>
          </a:p>
          <a:p>
            <a:pPr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ru-RU" sz="2000">
                <a:solidFill>
                  <a:schemeClr val="dk1"/>
                </a:solidFill>
                <a:latin typeface="+mn-lt"/>
                <a:ea typeface="+mn-ea"/>
                <a:cs typeface="+mn-cs"/>
              </a:rPr>
              <a:t>с 1994 по 2014 год, тыс чел.</a:t>
            </a:r>
            <a:endParaRPr lang="ru-RU" sz="2000"/>
          </a:p>
        </c:rich>
      </c:tx>
      <c:layout/>
      <c:overlay val="0"/>
      <c:spPr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c:spPr>
    </c:title>
    <c:autoTitleDeleted val="0"/>
    <c:plotArea>
      <c:layout>
        <c:manualLayout>
          <c:layoutTarget val="inner"/>
          <c:xMode val="edge"/>
          <c:yMode val="edge"/>
          <c:x val="0.13910279835723194"/>
          <c:y val="0.19883698944866654"/>
          <c:w val="0.81715746628734842"/>
          <c:h val="0.62010219253084187"/>
        </c:manualLayout>
      </c:layout>
      <c:scatterChart>
        <c:scatterStyle val="smoothMarker"/>
        <c:varyColors val="0"/>
        <c:ser>
          <c:idx val="0"/>
          <c:order val="0"/>
          <c:tx>
            <c:strRef>
              <c:f>Финплан!$AF$78</c:f>
              <c:strCache>
                <c:ptCount val="1"/>
                <c:pt idx="0">
                  <c:v>Всего</c:v>
                </c:pt>
              </c:strCache>
            </c:strRef>
          </c:tx>
          <c:spPr>
            <a:ln w="50800"/>
          </c:spPr>
          <c:marker>
            <c:symbol val="none"/>
          </c:marker>
          <c:xVal>
            <c:numRef>
              <c:f>Финплан!$AI$77:$BB$77</c:f>
              <c:numCache>
                <c:formatCode>General</c:formatCode>
                <c:ptCount val="20"/>
                <c:pt idx="0">
                  <c:v>1994</c:v>
                </c:pt>
                <c:pt idx="1">
                  <c:v>1995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  <c:pt idx="16">
                  <c:v>2011</c:v>
                </c:pt>
                <c:pt idx="17">
                  <c:v>2012</c:v>
                </c:pt>
                <c:pt idx="18">
                  <c:v>2013</c:v>
                </c:pt>
                <c:pt idx="19">
                  <c:v>2014</c:v>
                </c:pt>
              </c:numCache>
            </c:numRef>
          </c:xVal>
          <c:yVal>
            <c:numRef>
              <c:f>Финплан!$AI$111:$BB$111</c:f>
              <c:numCache>
                <c:formatCode>0</c:formatCode>
                <c:ptCount val="20"/>
                <c:pt idx="0">
                  <c:v>1106.25</c:v>
                </c:pt>
                <c:pt idx="1">
                  <c:v>1061.0440000000001</c:v>
                </c:pt>
                <c:pt idx="2">
                  <c:v>934.63699999999994</c:v>
                </c:pt>
                <c:pt idx="3">
                  <c:v>855.19</c:v>
                </c:pt>
                <c:pt idx="4">
                  <c:v>872.36300000000006</c:v>
                </c:pt>
                <c:pt idx="5">
                  <c:v>887.72900000000004</c:v>
                </c:pt>
                <c:pt idx="6">
                  <c:v>885.56799999999998</c:v>
                </c:pt>
                <c:pt idx="7">
                  <c:v>870.87800000000004</c:v>
                </c:pt>
                <c:pt idx="8">
                  <c:v>858.47</c:v>
                </c:pt>
                <c:pt idx="9">
                  <c:v>839.33799999999997</c:v>
                </c:pt>
                <c:pt idx="10">
                  <c:v>813.20699999999999</c:v>
                </c:pt>
                <c:pt idx="11">
                  <c:v>807.06600000000003</c:v>
                </c:pt>
                <c:pt idx="12">
                  <c:v>801.13499999999999</c:v>
                </c:pt>
                <c:pt idx="13">
                  <c:v>761.25199999999995</c:v>
                </c:pt>
                <c:pt idx="14">
                  <c:v>742.43299999999999</c:v>
                </c:pt>
                <c:pt idx="15">
                  <c:v>736.54</c:v>
                </c:pt>
                <c:pt idx="16">
                  <c:v>735.27300000000002</c:v>
                </c:pt>
                <c:pt idx="17">
                  <c:v>726.31799999999998</c:v>
                </c:pt>
                <c:pt idx="18">
                  <c:v>727.029</c:v>
                </c:pt>
                <c:pt idx="19">
                  <c:v>732.274</c:v>
                </c:pt>
              </c:numCache>
            </c:numRef>
          </c:yVal>
          <c:smooth val="0"/>
        </c:ser>
        <c:ser>
          <c:idx val="2"/>
          <c:order val="1"/>
          <c:tx>
            <c:strRef>
              <c:f>Финплан!$AF$88</c:f>
              <c:strCache>
                <c:ptCount val="1"/>
                <c:pt idx="0">
                  <c:v>Предпринимательский сектор</c:v>
                </c:pt>
              </c:strCache>
            </c:strRef>
          </c:tx>
          <c:spPr>
            <a:ln w="50800">
              <a:solidFill>
                <a:srgbClr val="00B050"/>
              </a:solidFill>
            </a:ln>
          </c:spPr>
          <c:marker>
            <c:symbol val="none"/>
          </c:marker>
          <c:xVal>
            <c:numRef>
              <c:f>Финплан!$AI$77:$BB$77</c:f>
              <c:numCache>
                <c:formatCode>General</c:formatCode>
                <c:ptCount val="20"/>
                <c:pt idx="0">
                  <c:v>1994</c:v>
                </c:pt>
                <c:pt idx="1">
                  <c:v>1995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  <c:pt idx="16">
                  <c:v>2011</c:v>
                </c:pt>
                <c:pt idx="17">
                  <c:v>2012</c:v>
                </c:pt>
                <c:pt idx="18">
                  <c:v>2013</c:v>
                </c:pt>
                <c:pt idx="19">
                  <c:v>2014</c:v>
                </c:pt>
              </c:numCache>
            </c:numRef>
          </c:xVal>
          <c:yVal>
            <c:numRef>
              <c:f>Финплан!$AI$113:$BB$113</c:f>
              <c:numCache>
                <c:formatCode>0</c:formatCode>
                <c:ptCount val="20"/>
                <c:pt idx="0">
                  <c:v>759.81</c:v>
                </c:pt>
                <c:pt idx="1">
                  <c:v>726.56799999999998</c:v>
                </c:pt>
                <c:pt idx="4">
                  <c:v>572.62400000000002</c:v>
                </c:pt>
                <c:pt idx="5">
                  <c:v>590.64599999999996</c:v>
                </c:pt>
                <c:pt idx="6">
                  <c:v>585.41600000000005</c:v>
                </c:pt>
                <c:pt idx="7">
                  <c:v>588.62800000000004</c:v>
                </c:pt>
                <c:pt idx="8">
                  <c:v>558.66800000000001</c:v>
                </c:pt>
                <c:pt idx="9">
                  <c:v>537.47299999999996</c:v>
                </c:pt>
                <c:pt idx="10">
                  <c:v>496.70600000000002</c:v>
                </c:pt>
                <c:pt idx="11">
                  <c:v>486.613</c:v>
                </c:pt>
                <c:pt idx="12">
                  <c:v>478.40100000000001</c:v>
                </c:pt>
                <c:pt idx="13">
                  <c:v>451.53199999999998</c:v>
                </c:pt>
                <c:pt idx="14">
                  <c:v>432.41500000000002</c:v>
                </c:pt>
                <c:pt idx="15">
                  <c:v>423.11200000000002</c:v>
                </c:pt>
                <c:pt idx="16">
                  <c:v>419.75200000000001</c:v>
                </c:pt>
                <c:pt idx="17">
                  <c:v>394.18200000000002</c:v>
                </c:pt>
                <c:pt idx="18">
                  <c:v>405.26799999999997</c:v>
                </c:pt>
                <c:pt idx="19">
                  <c:v>405.529</c:v>
                </c:pt>
              </c:numCache>
            </c:numRef>
          </c:yVal>
          <c:smooth val="0"/>
        </c:ser>
        <c:ser>
          <c:idx val="1"/>
          <c:order val="2"/>
          <c:tx>
            <c:strRef>
              <c:f>Финплан!$AF$83</c:f>
              <c:strCache>
                <c:ptCount val="1"/>
                <c:pt idx="0">
                  <c:v>Государственный сектор</c:v>
                </c:pt>
              </c:strCache>
            </c:strRef>
          </c:tx>
          <c:spPr>
            <a:ln w="50800"/>
          </c:spPr>
          <c:marker>
            <c:symbol val="none"/>
          </c:marker>
          <c:xVal>
            <c:numRef>
              <c:f>Финплан!$AI$77:$BB$77</c:f>
              <c:numCache>
                <c:formatCode>General</c:formatCode>
                <c:ptCount val="20"/>
                <c:pt idx="0">
                  <c:v>1994</c:v>
                </c:pt>
                <c:pt idx="1">
                  <c:v>1995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  <c:pt idx="16">
                  <c:v>2011</c:v>
                </c:pt>
                <c:pt idx="17">
                  <c:v>2012</c:v>
                </c:pt>
                <c:pt idx="18">
                  <c:v>2013</c:v>
                </c:pt>
                <c:pt idx="19">
                  <c:v>2014</c:v>
                </c:pt>
              </c:numCache>
            </c:numRef>
          </c:xVal>
          <c:yVal>
            <c:numRef>
              <c:f>Финплан!$AI$112:$BB$112</c:f>
              <c:numCache>
                <c:formatCode>0</c:formatCode>
                <c:ptCount val="20"/>
                <c:pt idx="0">
                  <c:v>289.42399999999998</c:v>
                </c:pt>
                <c:pt idx="1">
                  <c:v>282.166</c:v>
                </c:pt>
                <c:pt idx="4">
                  <c:v>258.63900000000001</c:v>
                </c:pt>
                <c:pt idx="5">
                  <c:v>255.85</c:v>
                </c:pt>
                <c:pt idx="6">
                  <c:v>256.137</c:v>
                </c:pt>
                <c:pt idx="7">
                  <c:v>257.46199999999999</c:v>
                </c:pt>
                <c:pt idx="8">
                  <c:v>256.09800000000001</c:v>
                </c:pt>
                <c:pt idx="9">
                  <c:v>258.07799999999997</c:v>
                </c:pt>
                <c:pt idx="10">
                  <c:v>272.71800000000002</c:v>
                </c:pt>
                <c:pt idx="11">
                  <c:v>274.80200000000002</c:v>
                </c:pt>
                <c:pt idx="12">
                  <c:v>272.255</c:v>
                </c:pt>
                <c:pt idx="13">
                  <c:v>260.85399999999998</c:v>
                </c:pt>
                <c:pt idx="14">
                  <c:v>260.36</c:v>
                </c:pt>
                <c:pt idx="15">
                  <c:v>259.00700000000001</c:v>
                </c:pt>
                <c:pt idx="16">
                  <c:v>254.89599999999999</c:v>
                </c:pt>
                <c:pt idx="17">
                  <c:v>271.46600000000001</c:v>
                </c:pt>
                <c:pt idx="18">
                  <c:v>261.86900000000003</c:v>
                </c:pt>
                <c:pt idx="19">
                  <c:v>263.84100000000001</c:v>
                </c:pt>
              </c:numCache>
            </c:numRef>
          </c:yVal>
          <c:smooth val="0"/>
        </c:ser>
        <c:ser>
          <c:idx val="3"/>
          <c:order val="3"/>
          <c:tx>
            <c:strRef>
              <c:f>Финплан!$AF$93</c:f>
              <c:strCache>
                <c:ptCount val="1"/>
                <c:pt idx="0">
                  <c:v>Сектор высшего образования</c:v>
                </c:pt>
              </c:strCache>
            </c:strRef>
          </c:tx>
          <c:spPr>
            <a:ln w="50800"/>
          </c:spPr>
          <c:marker>
            <c:symbol val="none"/>
          </c:marker>
          <c:xVal>
            <c:numRef>
              <c:f>Финплан!$AI$77:$BB$77</c:f>
              <c:numCache>
                <c:formatCode>General</c:formatCode>
                <c:ptCount val="20"/>
                <c:pt idx="0">
                  <c:v>1994</c:v>
                </c:pt>
                <c:pt idx="1">
                  <c:v>1995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  <c:pt idx="16">
                  <c:v>2011</c:v>
                </c:pt>
                <c:pt idx="17">
                  <c:v>2012</c:v>
                </c:pt>
                <c:pt idx="18">
                  <c:v>2013</c:v>
                </c:pt>
                <c:pt idx="19">
                  <c:v>2014</c:v>
                </c:pt>
              </c:numCache>
            </c:numRef>
          </c:xVal>
          <c:yVal>
            <c:numRef>
              <c:f>Финплан!$AI$114:$BB$114</c:f>
              <c:numCache>
                <c:formatCode>0</c:formatCode>
                <c:ptCount val="20"/>
                <c:pt idx="0">
                  <c:v>56.817999999999998</c:v>
                </c:pt>
                <c:pt idx="1">
                  <c:v>52.064999999999998</c:v>
                </c:pt>
                <c:pt idx="4">
                  <c:v>40.780999999999999</c:v>
                </c:pt>
                <c:pt idx="5">
                  <c:v>40.786999999999999</c:v>
                </c:pt>
                <c:pt idx="6">
                  <c:v>43.463000000000001</c:v>
                </c:pt>
                <c:pt idx="7">
                  <c:v>44.134999999999998</c:v>
                </c:pt>
                <c:pt idx="8">
                  <c:v>43.12</c:v>
                </c:pt>
                <c:pt idx="9">
                  <c:v>43.414000000000001</c:v>
                </c:pt>
                <c:pt idx="10">
                  <c:v>43.5</c:v>
                </c:pt>
                <c:pt idx="11">
                  <c:v>44.472999999999999</c:v>
                </c:pt>
                <c:pt idx="12">
                  <c:v>49.058999999999997</c:v>
                </c:pt>
                <c:pt idx="13">
                  <c:v>47.594999999999999</c:v>
                </c:pt>
                <c:pt idx="14">
                  <c:v>48.497999999999998</c:v>
                </c:pt>
                <c:pt idx="15">
                  <c:v>53.29</c:v>
                </c:pt>
                <c:pt idx="16">
                  <c:v>59.454000000000001</c:v>
                </c:pt>
                <c:pt idx="17">
                  <c:v>59.469000000000001</c:v>
                </c:pt>
                <c:pt idx="18">
                  <c:v>59.247</c:v>
                </c:pt>
                <c:pt idx="19">
                  <c:v>62.283000000000001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80623872"/>
        <c:axId val="80637952"/>
      </c:scatterChart>
      <c:valAx>
        <c:axId val="806238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 i="0" baseline="0"/>
            </a:pPr>
            <a:endParaRPr lang="ru-RU"/>
          </a:p>
        </c:txPr>
        <c:crossAx val="80637952"/>
        <c:crosses val="autoZero"/>
        <c:crossBetween val="midCat"/>
      </c:valAx>
      <c:valAx>
        <c:axId val="80637952"/>
        <c:scaling>
          <c:orientation val="minMax"/>
        </c:scaling>
        <c:delete val="0"/>
        <c:axPos val="l"/>
        <c:majorGridlines/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1400" b="1" i="0" baseline="0"/>
            </a:pPr>
            <a:endParaRPr lang="ru-RU"/>
          </a:p>
        </c:txPr>
        <c:crossAx val="80623872"/>
        <c:crosses val="autoZero"/>
        <c:crossBetween val="midCat"/>
      </c:valAx>
    </c:plotArea>
    <c:legend>
      <c:legendPos val="b"/>
      <c:legendEntry>
        <c:idx val="0"/>
        <c:txPr>
          <a:bodyPr/>
          <a:lstStyle/>
          <a:p>
            <a:pPr>
              <a:defRPr sz="1600" baseline="0"/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600" baseline="0"/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600" baseline="0"/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600" baseline="0"/>
            </a:pPr>
            <a:endParaRPr lang="ru-RU"/>
          </a:p>
        </c:txPr>
      </c:legendEntry>
      <c:layout>
        <c:manualLayout>
          <c:xMode val="edge"/>
          <c:yMode val="edge"/>
          <c:x val="8.8888898609897044E-2"/>
          <c:y val="0.89644634004082824"/>
          <c:w val="0.83472220414722265"/>
          <c:h val="9.9849956255468067E-2"/>
        </c:manualLayout>
      </c:layout>
      <c:overlay val="0"/>
      <c:txPr>
        <a:bodyPr/>
        <a:lstStyle/>
        <a:p>
          <a:pPr>
            <a:defRPr sz="1400" baseline="0"/>
          </a:pPr>
          <a:endParaRPr lang="ru-RU"/>
        </a:p>
      </c:txPr>
    </c:legend>
    <c:plotVisOnly val="1"/>
    <c:dispBlanksAs val="gap"/>
    <c:showDLblsOverMax val="0"/>
  </c:chart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C9DCF-DF0A-468A-8599-F8B00A0DB8E4}" type="datetimeFigureOut">
              <a:rPr lang="ru-RU" smtClean="0"/>
              <a:t>13.09.2016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9A8D7-3830-4255-A29D-6918501724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7984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C9DCF-DF0A-468A-8599-F8B00A0DB8E4}" type="datetimeFigureOut">
              <a:rPr lang="ru-RU" smtClean="0"/>
              <a:t>13.09.2016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9A8D7-3830-4255-A29D-6918501724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8469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C9DCF-DF0A-468A-8599-F8B00A0DB8E4}" type="datetimeFigureOut">
              <a:rPr lang="ru-RU" smtClean="0"/>
              <a:t>13.09.2016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9A8D7-3830-4255-A29D-6918501724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63569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C9DCF-DF0A-468A-8599-F8B00A0DB8E4}" type="datetimeFigureOut">
              <a:rPr lang="ru-RU" smtClean="0"/>
              <a:t>13.09.2016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9A8D7-3830-4255-A29D-6918501724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82939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C9DCF-DF0A-468A-8599-F8B00A0DB8E4}" type="datetimeFigureOut">
              <a:rPr lang="ru-RU" smtClean="0"/>
              <a:t>13.09.2016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9A8D7-3830-4255-A29D-6918501724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2696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C9DCF-DF0A-468A-8599-F8B00A0DB8E4}" type="datetimeFigureOut">
              <a:rPr lang="ru-RU" smtClean="0"/>
              <a:t>13.09.2016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9A8D7-3830-4255-A29D-6918501724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5068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C9DCF-DF0A-468A-8599-F8B00A0DB8E4}" type="datetimeFigureOut">
              <a:rPr lang="ru-RU" smtClean="0"/>
              <a:t>13.09.2016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9A8D7-3830-4255-A29D-6918501724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07007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C9DCF-DF0A-468A-8599-F8B00A0DB8E4}" type="datetimeFigureOut">
              <a:rPr lang="ru-RU" smtClean="0"/>
              <a:t>13.09.2016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9A8D7-3830-4255-A29D-6918501724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59903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C9DCF-DF0A-468A-8599-F8B00A0DB8E4}" type="datetimeFigureOut">
              <a:rPr lang="ru-RU" smtClean="0"/>
              <a:t>13.09.2016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9A8D7-3830-4255-A29D-6918501724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28812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C9DCF-DF0A-468A-8599-F8B00A0DB8E4}" type="datetimeFigureOut">
              <a:rPr lang="ru-RU" smtClean="0"/>
              <a:t>13.09.2016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9A8D7-3830-4255-A29D-6918501724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38756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C9DCF-DF0A-468A-8599-F8B00A0DB8E4}" type="datetimeFigureOut">
              <a:rPr lang="ru-RU" smtClean="0"/>
              <a:t>13.09.2016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9A8D7-3830-4255-A29D-6918501724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8479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5C9DCF-DF0A-468A-8599-F8B00A0DB8E4}" type="datetimeFigureOut">
              <a:rPr lang="ru-RU" smtClean="0"/>
              <a:t>13.09.2016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9A8D7-3830-4255-A29D-6918501724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4040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ks.ru/" TargetMode="External"/><Relationship Id="rId2" Type="http://schemas.openxmlformats.org/officeDocument/2006/relationships/hyperlink" Target="http://www.ras.ru/tradeunion.aspx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stats.oecd.org/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#Par46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323528" y="260648"/>
            <a:ext cx="8568952" cy="2952328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1800"/>
              </a:spcAft>
            </a:pPr>
            <a:r>
              <a:rPr lang="ru-RU" dirty="0" smtClean="0"/>
              <a:t>Хватит рассуждать о роли науки! </a:t>
            </a:r>
            <a:r>
              <a:rPr lang="ru-RU" sz="7200" b="1" dirty="0" smtClean="0"/>
              <a:t>Время действовать!</a:t>
            </a:r>
            <a:endParaRPr lang="ru-RU" sz="7200" b="1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323528" y="3284984"/>
            <a:ext cx="8568952" cy="3384376"/>
          </a:xfrm>
          <a:ln>
            <a:noFill/>
          </a:ln>
        </p:spPr>
        <p:txBody>
          <a:bodyPr>
            <a:normAutofit fontScale="92500" lnSpcReduction="20000"/>
          </a:bodyPr>
          <a:lstStyle/>
          <a:p>
            <a:pPr>
              <a:spcBef>
                <a:spcPts val="0"/>
              </a:spcBef>
            </a:pPr>
            <a:r>
              <a:rPr lang="ru-RU" sz="33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Общероссийская акция </a:t>
            </a:r>
          </a:p>
          <a:p>
            <a:pPr>
              <a:spcBef>
                <a:spcPts val="0"/>
              </a:spcBef>
            </a:pPr>
            <a:r>
              <a:rPr lang="ru-RU" sz="33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профсоюзов научных организаций</a:t>
            </a:r>
            <a:r>
              <a:rPr lang="ru-RU" sz="38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>
              <a:spcBef>
                <a:spcPts val="0"/>
              </a:spcBef>
            </a:pPr>
            <a:r>
              <a:rPr lang="ru-RU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ПРОТИВ СОКРАЩЕНИЯ ФИНАНСИРОВАНИЯ </a:t>
            </a:r>
          </a:p>
          <a:p>
            <a:pPr>
              <a:spcBef>
                <a:spcPts val="0"/>
              </a:spcBef>
            </a:pPr>
            <a:r>
              <a:rPr lang="ru-RU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МАССОВЫХ УВОЛЬНЕНИЙ</a:t>
            </a:r>
          </a:p>
          <a:p>
            <a:pPr>
              <a:spcBef>
                <a:spcPts val="0"/>
              </a:spcBef>
            </a:pPr>
            <a:r>
              <a:rPr lang="ru-RU" sz="38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началась 12 сентября 2016 года</a:t>
            </a:r>
            <a:endParaRPr lang="ru-RU" sz="38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1430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43428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Организатор акции – </a:t>
            </a:r>
            <a:br>
              <a:rPr lang="ru-RU" dirty="0" smtClean="0"/>
            </a:br>
            <a:r>
              <a:rPr lang="ru-RU" dirty="0" smtClean="0"/>
              <a:t>Профсоюз работников </a:t>
            </a:r>
            <a:br>
              <a:rPr lang="ru-RU" dirty="0" smtClean="0"/>
            </a:br>
            <a:r>
              <a:rPr lang="ru-RU" dirty="0" smtClean="0"/>
              <a:t>Российской академии наук</a:t>
            </a:r>
            <a:br>
              <a:rPr lang="ru-RU" dirty="0" smtClean="0"/>
            </a:br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www.ras.ru/tradeunion.aspx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780928"/>
            <a:ext cx="8229600" cy="381642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 smtClean="0"/>
              <a:t>Российский координационный комитет научных организаций поддерживает акцию и призывает широкий круг профсоюзных и общественных организаций принять </a:t>
            </a:r>
            <a:r>
              <a:rPr lang="ru-RU" dirty="0"/>
              <a:t>в ней участие </a:t>
            </a:r>
            <a:endParaRPr lang="ru-RU" dirty="0" smtClean="0"/>
          </a:p>
          <a:p>
            <a:pPr marL="0" indent="0" algn="ctr">
              <a:buNone/>
            </a:pPr>
            <a:endParaRPr lang="ru-RU" sz="1400" i="1" dirty="0" smtClean="0"/>
          </a:p>
          <a:p>
            <a:pPr marL="0" indent="0" algn="ctr">
              <a:buNone/>
            </a:pPr>
            <a:endParaRPr lang="ru-RU" sz="1400" i="1" dirty="0"/>
          </a:p>
          <a:p>
            <a:pPr marL="0" indent="0" algn="ctr">
              <a:buNone/>
            </a:pPr>
            <a:r>
              <a:rPr lang="ru-RU" sz="1400" i="1" dirty="0" smtClean="0"/>
              <a:t>Презентация подготовлена Профобъединением «РКК-Наука» с использованием материалов </a:t>
            </a:r>
          </a:p>
          <a:p>
            <a:pPr marL="0" indent="0" algn="ctr">
              <a:buNone/>
            </a:pPr>
            <a:r>
              <a:rPr lang="ru-RU" sz="1400" i="1" dirty="0" smtClean="0"/>
              <a:t>Росстата </a:t>
            </a:r>
            <a:r>
              <a:rPr lang="en-US" sz="1400" i="1" dirty="0">
                <a:hlinkClick r:id="rId3"/>
              </a:rPr>
              <a:t>http://www.gks.ru</a:t>
            </a:r>
            <a:r>
              <a:rPr lang="en-US" sz="1400" i="1" dirty="0" smtClean="0">
                <a:hlinkClick r:id="rId3"/>
              </a:rPr>
              <a:t>/</a:t>
            </a:r>
            <a:r>
              <a:rPr lang="ru-RU" sz="1400" i="1" dirty="0" smtClean="0"/>
              <a:t> и сервиса статистического наблюдения ОЭСР  </a:t>
            </a:r>
            <a:r>
              <a:rPr lang="en-US" sz="1400" i="1" dirty="0">
                <a:hlinkClick r:id="rId4"/>
              </a:rPr>
              <a:t>http</a:t>
            </a:r>
            <a:r>
              <a:rPr lang="en-US" sz="1400" i="1" dirty="0" smtClean="0">
                <a:hlinkClick r:id="rId4"/>
              </a:rPr>
              <a:t>://stats.oecd.org/</a:t>
            </a:r>
            <a:r>
              <a:rPr lang="ru-RU" sz="1400" i="1" dirty="0" smtClean="0"/>
              <a:t> </a:t>
            </a:r>
            <a:endParaRPr lang="ru-RU" sz="1400" i="1" dirty="0"/>
          </a:p>
        </p:txBody>
      </p:sp>
    </p:spTree>
    <p:extLst>
      <p:ext uri="{BB962C8B-B14F-4D97-AF65-F5344CB8AC3E}">
        <p14:creationId xmlns:p14="http://schemas.microsoft.com/office/powerpoint/2010/main" val="28361241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0"/>
            <a:ext cx="8928992" cy="1268759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Зачем </a:t>
            </a:r>
            <a:r>
              <a:rPr lang="ru-RU" dirty="0" smtClean="0"/>
              <a:t>стране нужны ученые?</a:t>
            </a:r>
            <a:br>
              <a:rPr lang="ru-RU" dirty="0" smtClean="0"/>
            </a:br>
            <a:r>
              <a:rPr lang="ru-RU" dirty="0" smtClean="0"/>
              <a:t>За что им государство платит деньги?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1340768"/>
            <a:ext cx="8640960" cy="5400600"/>
          </a:xfrm>
        </p:spPr>
        <p:txBody>
          <a:bodyPr>
            <a:normAutofit fontScale="92500" lnSpcReduction="10000"/>
          </a:bodyPr>
          <a:lstStyle/>
          <a:p>
            <a:pPr>
              <a:spcBef>
                <a:spcPts val="1200"/>
              </a:spcBef>
            </a:pPr>
            <a:r>
              <a:rPr lang="ru-RU" sz="3600" dirty="0" smtClean="0">
                <a:solidFill>
                  <a:schemeClr val="accent1">
                    <a:lumMod val="75000"/>
                  </a:schemeClr>
                </a:solidFill>
              </a:rPr>
              <a:t>В </a:t>
            </a:r>
            <a:r>
              <a:rPr lang="ru-RU" sz="3600" dirty="0" smtClean="0">
                <a:solidFill>
                  <a:schemeClr val="accent1">
                    <a:lumMod val="75000"/>
                  </a:schemeClr>
                </a:solidFill>
              </a:rPr>
              <a:t>утвержденной Президентом России Доктрине </a:t>
            </a:r>
            <a:r>
              <a:rPr lang="ru-RU" sz="3600" dirty="0" smtClean="0">
                <a:solidFill>
                  <a:schemeClr val="accent1">
                    <a:lumMod val="75000"/>
                  </a:schemeClr>
                </a:solidFill>
              </a:rPr>
              <a:t>российской науки сказано</a:t>
            </a:r>
            <a:r>
              <a:rPr lang="ru-RU" sz="3600" dirty="0">
                <a:solidFill>
                  <a:schemeClr val="accent1">
                    <a:lumMod val="75000"/>
                  </a:schemeClr>
                </a:solidFill>
              </a:rPr>
              <a:t>: </a:t>
            </a:r>
            <a:endParaRPr lang="ru-RU" sz="3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spcBef>
                <a:spcPts val="1200"/>
              </a:spcBef>
            </a:pPr>
            <a:r>
              <a:rPr lang="ru-RU" sz="3600" dirty="0" smtClean="0">
                <a:solidFill>
                  <a:schemeClr val="tx1"/>
                </a:solidFill>
              </a:rPr>
              <a:t>Государство</a:t>
            </a:r>
            <a:r>
              <a:rPr lang="ru-RU" sz="3600" dirty="0">
                <a:solidFill>
                  <a:schemeClr val="tx1"/>
                </a:solidFill>
              </a:rPr>
              <a:t>, беря на себя перечисленные обязательства, выражает уверенность в том, что </a:t>
            </a:r>
            <a:r>
              <a:rPr lang="ru-RU" sz="3600" dirty="0" smtClean="0">
                <a:solidFill>
                  <a:schemeClr val="tx1"/>
                </a:solidFill>
              </a:rPr>
              <a:t>российское </a:t>
            </a:r>
            <a:r>
              <a:rPr lang="ru-RU" sz="3600" dirty="0">
                <a:solidFill>
                  <a:schemeClr val="tx1"/>
                </a:solidFill>
              </a:rPr>
              <a:t>научное сообщество </a:t>
            </a:r>
            <a:r>
              <a:rPr lang="ru-RU" sz="3600" b="1" dirty="0">
                <a:solidFill>
                  <a:schemeClr val="tx1"/>
                </a:solidFill>
              </a:rPr>
              <a:t>обеспечит научно-технические предпосылки для преобразования России в правовое государство с социально ориентированной рыночной экономикой, высоким уровнем духовной и материальной культуры, экологической и военной безопасности</a:t>
            </a:r>
            <a:r>
              <a:rPr lang="ru-RU" sz="3600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98225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7450" y="11380"/>
            <a:ext cx="9181449" cy="147340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3200" dirty="0" smtClean="0"/>
              <a:t>К обществу знаний стремится </a:t>
            </a:r>
            <a:r>
              <a:rPr lang="ru-RU" sz="3200" dirty="0" smtClean="0"/>
              <a:t>мир и наращивает долю ученых в структуре занятости. 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А куда идёт Россия?</a:t>
            </a:r>
            <a:endParaRPr lang="ru-RU" sz="3200" dirty="0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6732240" y="1556792"/>
            <a:ext cx="2304256" cy="5198616"/>
          </a:xfrm>
        </p:spPr>
        <p:txBody>
          <a:bodyPr>
            <a:normAutofit fontScale="47500" lnSpcReduction="20000"/>
          </a:bodyPr>
          <a:lstStyle/>
          <a:p>
            <a:r>
              <a:rPr lang="ru-RU" sz="4600" dirty="0" smtClean="0"/>
              <a:t>Мир вступил в эпоху </a:t>
            </a:r>
            <a:r>
              <a:rPr lang="ru-RU" sz="4600" dirty="0" smtClean="0"/>
              <a:t>знаний </a:t>
            </a:r>
            <a:r>
              <a:rPr lang="ru-RU" sz="4600" dirty="0" smtClean="0"/>
              <a:t>и наращивает научную прослойку в структуре занятости. Россия же за 25 лет уступила первенство по участию ученых в жизни страны большинству государств ОЭСР.</a:t>
            </a:r>
          </a:p>
          <a:p>
            <a:r>
              <a:rPr lang="ru-RU" sz="4600" dirty="0" smtClean="0"/>
              <a:t> </a:t>
            </a:r>
            <a:r>
              <a:rPr lang="ru-RU" sz="4800" dirty="0" smtClean="0"/>
              <a:t> </a:t>
            </a:r>
            <a:r>
              <a:rPr lang="ru-RU" i="1" dirty="0" smtClean="0"/>
              <a:t>(Данные ОЭСР и Росстата)</a:t>
            </a:r>
            <a:endParaRPr lang="ru-RU" i="1" dirty="0"/>
          </a:p>
        </p:txBody>
      </p:sp>
      <p:sp>
        <p:nvSpPr>
          <p:cNvPr id="8" name="Текст 7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grpSp>
        <p:nvGrpSpPr>
          <p:cNvPr id="6" name="Группа 5"/>
          <p:cNvGrpSpPr/>
          <p:nvPr/>
        </p:nvGrpSpPr>
        <p:grpSpPr>
          <a:xfrm>
            <a:off x="-25212" y="1484784"/>
            <a:ext cx="7092280" cy="5373216"/>
            <a:chOff x="971600" y="1268760"/>
            <a:chExt cx="7416824" cy="5421349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1600" y="1268760"/>
              <a:ext cx="7416824" cy="54213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1835695" y="3012668"/>
              <a:ext cx="1157271" cy="461665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00206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ru-RU" sz="2400" b="1" dirty="0" smtClean="0"/>
                <a:t>Россия</a:t>
              </a:r>
              <a:endParaRPr lang="ru-RU" sz="2400" b="1" dirty="0"/>
            </a:p>
          </p:txBody>
        </p:sp>
        <p:sp>
          <p:nvSpPr>
            <p:cNvPr id="5" name="Стрелка вправо 4"/>
            <p:cNvSpPr/>
            <p:nvPr/>
          </p:nvSpPr>
          <p:spPr>
            <a:xfrm rot="5400000">
              <a:off x="2048347" y="3634403"/>
              <a:ext cx="654814" cy="334673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3535374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4076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Даже те, кто пока ещё отстаёт, стремятся к знаниям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365133"/>
            <a:ext cx="7416824" cy="5491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3245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08012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Обвал с 1990 года, развал до сих пор</a:t>
            </a:r>
            <a:endParaRPr lang="ru-RU" dirty="0"/>
          </a:p>
        </p:txBody>
      </p:sp>
      <p:pic>
        <p:nvPicPr>
          <p:cNvPr id="1030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52066" y="1196752"/>
            <a:ext cx="7048742" cy="5661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9215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1375042"/>
              </p:ext>
            </p:extLst>
          </p:nvPr>
        </p:nvGraphicFramePr>
        <p:xfrm>
          <a:off x="0" y="1"/>
          <a:ext cx="9143999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33754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4712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Расходы на науку и динамика цен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83118" y="1600200"/>
            <a:ext cx="7177764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9063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827" y="7844"/>
            <a:ext cx="8343384" cy="104489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3600" dirty="0">
                <a:solidFill>
                  <a:prstClr val="black"/>
                </a:solidFill>
              </a:rPr>
              <a:t>Т</a:t>
            </a:r>
            <a:r>
              <a:rPr lang="ru-RU" sz="3600" dirty="0" smtClean="0">
                <a:solidFill>
                  <a:prstClr val="black"/>
                </a:solidFill>
                <a:ea typeface="+mn-ea"/>
                <a:cs typeface="+mn-cs"/>
              </a:rPr>
              <a:t>ребования Профсоюза работников РАН к проектировщикам бюджета и законодателю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7544" y="1124744"/>
            <a:ext cx="3008313" cy="5472608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rgbClr val="023A67"/>
                </a:solidFill>
                <a:latin typeface="Tahoma"/>
              </a:rPr>
              <a:t>- </a:t>
            </a:r>
            <a:r>
              <a:rPr lang="ru-RU" sz="1800" b="1" dirty="0">
                <a:solidFill>
                  <a:srgbClr val="023A67"/>
                </a:solidFill>
                <a:latin typeface="Tahoma"/>
              </a:rPr>
              <a:t>Не секвестрировать в 2016 году расходы на науку.</a:t>
            </a:r>
            <a:endParaRPr lang="ru-RU" sz="1800" dirty="0">
              <a:solidFill>
                <a:srgbClr val="000000"/>
              </a:solidFill>
              <a:latin typeface="Tahoma"/>
            </a:endParaRPr>
          </a:p>
          <a:p>
            <a:r>
              <a:rPr lang="ru-RU" sz="1800" b="1" dirty="0">
                <a:solidFill>
                  <a:srgbClr val="023A67"/>
                </a:solidFill>
                <a:latin typeface="Tahoma"/>
              </a:rPr>
              <a:t>- Обеспечить финансирование фундаментальных научных исследований в 2017 году на уровне не ниже 0,22% ВВП. Обеспечить доведение этих расходов до 0,35% ВВП.</a:t>
            </a:r>
            <a:endParaRPr lang="ru-RU" sz="1800" dirty="0">
              <a:solidFill>
                <a:srgbClr val="000000"/>
              </a:solidFill>
              <a:latin typeface="Tahoma"/>
            </a:endParaRPr>
          </a:p>
          <a:p>
            <a:r>
              <a:rPr lang="ru-RU" sz="1800" b="1" dirty="0">
                <a:solidFill>
                  <a:srgbClr val="023A67"/>
                </a:solidFill>
                <a:latin typeface="Tahoma"/>
              </a:rPr>
              <a:t>- Выполнить Указ Президента о доведении доли внутренних затрат на исследования и разработки до 1,77% в ВВП.</a:t>
            </a:r>
            <a:endParaRPr lang="ru-RU" sz="1800" dirty="0">
              <a:solidFill>
                <a:srgbClr val="000000"/>
              </a:solidFill>
              <a:latin typeface="Tahoma"/>
            </a:endParaRPr>
          </a:p>
          <a:p>
            <a:endParaRPr lang="ru-RU" sz="1800" dirty="0" smtClean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196752"/>
            <a:ext cx="5173437" cy="493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6946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147002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b="1" dirty="0" smtClean="0"/>
              <a:t>Обязательства государства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3100" dirty="0" smtClean="0"/>
              <a:t>(Доктрина российской науки утв. Указом Президента РФ 13.06.1996 №884, действующая)</a:t>
            </a:r>
            <a:endParaRPr lang="ru-RU" sz="31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1628800"/>
            <a:ext cx="9144000" cy="5229200"/>
          </a:xfrm>
        </p:spPr>
        <p:txBody>
          <a:bodyPr>
            <a:normAutofit fontScale="47500" lnSpcReduction="2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Из Указа об утверждении Доктрины российской науки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</a:rPr>
              <a:t>поддержка </a:t>
            </a:r>
            <a:r>
              <a:rPr lang="ru-RU" dirty="0">
                <a:solidFill>
                  <a:schemeClr val="tx1"/>
                </a:solidFill>
              </a:rPr>
              <a:t>развития науки в </a:t>
            </a:r>
            <a:r>
              <a:rPr lang="ru-RU" b="1" dirty="0">
                <a:solidFill>
                  <a:schemeClr val="tx1"/>
                </a:solidFill>
              </a:rPr>
              <a:t>качестве приоритетной задачи государства</a:t>
            </a:r>
            <a:r>
              <a:rPr lang="ru-RU" dirty="0">
                <a:solidFill>
                  <a:schemeClr val="tx1"/>
                </a:solidFill>
              </a:rPr>
              <a:t>;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chemeClr val="tx1"/>
                </a:solidFill>
              </a:rPr>
              <a:t>создание </a:t>
            </a:r>
            <a:r>
              <a:rPr lang="ru-RU" b="1" dirty="0">
                <a:solidFill>
                  <a:schemeClr val="tx1"/>
                </a:solidFill>
              </a:rPr>
              <a:t>условий для развития фундаментальных научных исследований и ведущих научных школ</a:t>
            </a:r>
            <a:r>
              <a:rPr lang="ru-RU" dirty="0">
                <a:solidFill>
                  <a:schemeClr val="tx1"/>
                </a:solidFill>
              </a:rPr>
              <a:t>;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tx1"/>
                </a:solidFill>
              </a:rPr>
              <a:t>повышение престижности научного труда, создание достойных условий жизни и работы ученых и специалистов</a:t>
            </a:r>
            <a:r>
              <a:rPr lang="ru-RU" dirty="0">
                <a:solidFill>
                  <a:schemeClr val="tx1"/>
                </a:solidFill>
              </a:rPr>
              <a:t>;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</a:rPr>
              <a:t>реформирование сферы науки путем совершенствования принципов управления, финансирования и организации научных исследований;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</a:rPr>
              <a:t>интеграция науки и образования, развитие системы подготовки квалифицированных научных кадров;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</a:rPr>
              <a:t>создание условий для конкуренции и предпринимательства в сфере науки и техники, стимулирование и поддержка инновационной деятельности;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tx1"/>
                </a:solidFill>
              </a:rPr>
              <a:t>ориентация отечественного научного потенциала на решение важнейших социально-экономических задач и обеспечение безопасности страны</a:t>
            </a:r>
            <a:r>
              <a:rPr lang="ru-RU" dirty="0">
                <a:solidFill>
                  <a:schemeClr val="tx1"/>
                </a:solidFill>
              </a:rPr>
              <a:t>.</a:t>
            </a:r>
          </a:p>
          <a:p>
            <a:pPr algn="l"/>
            <a:r>
              <a:rPr lang="ru-RU" dirty="0">
                <a:solidFill>
                  <a:schemeClr val="tx1"/>
                </a:solidFill>
              </a:rPr>
              <a:t>2. </a:t>
            </a:r>
            <a:r>
              <a:rPr lang="ru-RU" b="1" dirty="0">
                <a:solidFill>
                  <a:schemeClr val="tx1"/>
                </a:solidFill>
              </a:rPr>
              <a:t>Правительству Российской Федерации</a:t>
            </a:r>
            <a:r>
              <a:rPr lang="ru-RU" dirty="0">
                <a:solidFill>
                  <a:schemeClr val="tx1"/>
                </a:solidFill>
              </a:rPr>
              <a:t>: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</a:rPr>
              <a:t>обеспечить доведение 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  <a:hlinkClick r:id="rId2" action="ppaction://hlinkfile" tooltip="Ссылка на текущий документ"/>
              </a:rPr>
              <a:t>доктрины</a:t>
            </a:r>
            <a:r>
              <a:rPr lang="ru-RU" dirty="0">
                <a:solidFill>
                  <a:schemeClr val="tx1"/>
                </a:solidFill>
              </a:rPr>
              <a:t> развития российской науки до заинтересованных федеральных органов исполнительной власти, органов исполнительной власти субъектов Российской Федерации, организаций и научных объединений, а также оперативную координацию работ по реализации основных положений указанной </a:t>
            </a:r>
            <a:r>
              <a:rPr lang="ru-RU" dirty="0">
                <a:solidFill>
                  <a:schemeClr val="tx1"/>
                </a:solidFill>
                <a:hlinkClick r:id="rId2" action="ppaction://hlinkfile" tooltip="Ссылка на текущий документ"/>
              </a:rPr>
              <a:t>доктрины;</a:t>
            </a:r>
            <a:endParaRPr lang="ru-RU" dirty="0">
              <a:solidFill>
                <a:schemeClr val="tx1"/>
              </a:solidFill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</a:rPr>
              <a:t>продолжить работу по формированию и реализации в 1996 - 2000 годах приоритетных направлений развития науки и техники, а также критических технологий.</a:t>
            </a:r>
          </a:p>
          <a:p>
            <a:pPr algn="l"/>
            <a:r>
              <a:rPr lang="ru-RU" dirty="0">
                <a:solidFill>
                  <a:schemeClr val="tx1"/>
                </a:solidFill>
              </a:rPr>
              <a:t>3. </a:t>
            </a:r>
            <a:r>
              <a:rPr lang="ru-RU" b="1" dirty="0">
                <a:solidFill>
                  <a:schemeClr val="tx1"/>
                </a:solidFill>
              </a:rPr>
              <a:t>Федеральным органам государственной власти и органам государственной власти субъектов Российской Федерации</a:t>
            </a:r>
            <a:r>
              <a:rPr lang="ru-RU" dirty="0">
                <a:solidFill>
                  <a:schemeClr val="tx1"/>
                </a:solidFill>
              </a:rPr>
              <a:t> учитывать основные положения </a:t>
            </a:r>
            <a:r>
              <a:rPr lang="ru-RU" dirty="0">
                <a:solidFill>
                  <a:schemeClr val="tx1"/>
                </a:solidFill>
                <a:hlinkClick r:id="rId2" action="ppaction://hlinkfile" tooltip="Ссылка на текущий документ"/>
              </a:rPr>
              <a:t>доктрины</a:t>
            </a:r>
            <a:r>
              <a:rPr lang="ru-RU" dirty="0">
                <a:solidFill>
                  <a:schemeClr val="tx1"/>
                </a:solidFill>
              </a:rPr>
              <a:t> развития российской науки при разработке и реализации мер государственной поддержки и регулирования в сфере науки и научно-технической деятельности, а также при разработке инвестиционных, научно-технических и других программ развития отраслей экономики и субъектов Российской Федерации.</a:t>
            </a:r>
          </a:p>
        </p:txBody>
      </p:sp>
    </p:spTree>
    <p:extLst>
      <p:ext uri="{BB962C8B-B14F-4D97-AF65-F5344CB8AC3E}">
        <p14:creationId xmlns:p14="http://schemas.microsoft.com/office/powerpoint/2010/main" val="145028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"/>
            <a:ext cx="7772400" cy="980727"/>
          </a:xfrm>
        </p:spPr>
        <p:txBody>
          <a:bodyPr/>
          <a:lstStyle/>
          <a:p>
            <a:r>
              <a:rPr lang="ru-RU" dirty="0" smtClean="0"/>
              <a:t>Из Доктрины: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1052736"/>
            <a:ext cx="9144000" cy="5805264"/>
          </a:xfrm>
        </p:spPr>
        <p:txBody>
          <a:bodyPr>
            <a:normAutofit fontScale="47500" lnSpcReduction="20000"/>
          </a:bodyPr>
          <a:lstStyle/>
          <a:p>
            <a:pPr algn="l"/>
            <a:r>
              <a:rPr lang="ru-RU" dirty="0">
                <a:solidFill>
                  <a:schemeClr val="tx1"/>
                </a:solidFill>
              </a:rPr>
              <a:t>4. Современные тенденции межгосударственной интеграции не означают, однако, исчезновения национальных интересов, в том числе в сфере науки. Более того, национальный научный потенциал будет во многом определять место страны в мировом сообществе, перспективы в конкурентной борьбе на внешнем рынке, возможности в решении ее внутренних проблем.</a:t>
            </a: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7</a:t>
            </a:r>
            <a:r>
              <a:rPr lang="ru-RU" dirty="0">
                <a:solidFill>
                  <a:schemeClr val="tx1"/>
                </a:solidFill>
              </a:rPr>
              <a:t>. Ключевым элементом реформирования системы управления сферой науки становится совершенствование механизмов финансирования, организации научных исследований и налоговой политики, а именно:</a:t>
            </a:r>
          </a:p>
          <a:p>
            <a:pPr algn="l"/>
            <a:r>
              <a:rPr lang="ru-RU" dirty="0">
                <a:solidFill>
                  <a:schemeClr val="tx1"/>
                </a:solidFill>
              </a:rPr>
              <a:t>- выделение средств из федерального бюджета на финансирование научно-исследовательских и опытно-конструкторских работ гражданского назначения в размере 3 процентов его расходной части с ежегодным увеличением этого размера по мере стабилизации экономики до уровня, характерного для высокоразвитых стран;</a:t>
            </a:r>
          </a:p>
          <a:p>
            <a:pPr algn="l"/>
            <a:r>
              <a:rPr lang="ru-RU" dirty="0">
                <a:solidFill>
                  <a:schemeClr val="tx1"/>
                </a:solidFill>
              </a:rPr>
              <a:t>- обеспечение устойчивого государственного финансирования Российской академии наук, Российской академии медицинских наук, Российской академии сельскохозяйственных наук, Российской академии образования, Российской академии архитектуры и строительных наук, Российской академии художеств, государственных научных центров и организаций, работающих по приоритетным направлениям науки и техники, государственных университетов и других ведущих высших учебных учреждений, научных библиотек, музеев и информационных центров;</a:t>
            </a:r>
          </a:p>
          <a:p>
            <a:pPr algn="l"/>
            <a:r>
              <a:rPr lang="ru-RU" dirty="0">
                <a:solidFill>
                  <a:schemeClr val="tx1"/>
                </a:solidFill>
              </a:rPr>
              <a:t>- обеспечение множественности источников финансирования научно-исследовательских и опытно-конструкторских работ за счет активной поддержки целевых государственных фондов;</a:t>
            </a:r>
          </a:p>
          <a:p>
            <a:pPr algn="l"/>
            <a:r>
              <a:rPr lang="ru-RU" dirty="0">
                <a:solidFill>
                  <a:schemeClr val="tx1"/>
                </a:solidFill>
              </a:rPr>
              <a:t>- создание благоприятных условий для инвестирования в науку средств промышленными предприятиями, банками, международными организациями и частными лицами;</a:t>
            </a:r>
          </a:p>
          <a:p>
            <a:pPr algn="l"/>
            <a:r>
              <a:rPr lang="ru-RU" dirty="0">
                <a:solidFill>
                  <a:schemeClr val="tx1"/>
                </a:solidFill>
              </a:rPr>
              <a:t>- развитие конкурсных начал в распределении средств на научные программы и проекты при открытости принимаемых решений и привлечении научного сообщества к контролю за использованием средств;</a:t>
            </a:r>
          </a:p>
          <a:p>
            <a:pPr algn="l"/>
            <a:r>
              <a:rPr lang="ru-RU" dirty="0">
                <a:solidFill>
                  <a:schemeClr val="tx1"/>
                </a:solidFill>
              </a:rPr>
              <a:t>- поэтапное введение федеральной контрактной системы в сфере научно-технических и опытно-конструкторских разработок;</a:t>
            </a:r>
          </a:p>
          <a:p>
            <a:pPr algn="l"/>
            <a:r>
              <a:rPr lang="ru-RU" dirty="0">
                <a:solidFill>
                  <a:schemeClr val="tx1"/>
                </a:solidFill>
              </a:rPr>
              <a:t>- введение налоговых и таможенных льгот для стимулирования и поддержки научной деятельности;</a:t>
            </a:r>
          </a:p>
          <a:p>
            <a:pPr algn="l"/>
            <a:r>
              <a:rPr lang="ru-RU" dirty="0">
                <a:solidFill>
                  <a:schemeClr val="tx1"/>
                </a:solidFill>
              </a:rPr>
              <a:t>- создание условий и предоставление необходимых ресурсов для участия российских ученых в международных проектах;</a:t>
            </a:r>
          </a:p>
          <a:p>
            <a:pPr algn="l"/>
            <a:r>
              <a:rPr lang="ru-RU" dirty="0">
                <a:solidFill>
                  <a:schemeClr val="tx1"/>
                </a:solidFill>
              </a:rPr>
              <a:t>- создание благоприятных условий для работы общественных научных </a:t>
            </a:r>
            <a:r>
              <a:rPr lang="ru-RU" dirty="0" smtClean="0">
                <a:solidFill>
                  <a:schemeClr val="tx1"/>
                </a:solidFill>
              </a:rPr>
              <a:t>объединений.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7475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196752"/>
          </a:xfrm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ВЫВОДЫ РОССИЙСКОГО КООРДИНАЦИОННОГО КОМИТЕТА НАУЧНЫХ ОРГАНИЗАЦИЙ</a:t>
            </a:r>
            <a:endParaRPr lang="ru-RU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1268760"/>
            <a:ext cx="8424936" cy="5589240"/>
          </a:xfrm>
        </p:spPr>
        <p:txBody>
          <a:bodyPr>
            <a:normAutofit fontScale="92500" lnSpcReduction="20000"/>
          </a:bodyPr>
          <a:lstStyle/>
          <a:p>
            <a:pPr marL="514350" indent="-514350" algn="l">
              <a:buAutoNum type="arabicPeriod"/>
            </a:pPr>
            <a:r>
              <a:rPr lang="ru-RU" sz="3600" b="1" dirty="0" smtClean="0">
                <a:solidFill>
                  <a:schemeClr val="tx1"/>
                </a:solidFill>
              </a:rPr>
              <a:t>Ясно, что Правительство и большинство в Госдуме не собиралось и не собирается рассматривать науку в соответствии с её предназначением в стране. Ни будущее народа, ни состояние и перспективы науки власть нашу не заботит.</a:t>
            </a:r>
          </a:p>
          <a:p>
            <a:pPr marL="514350" indent="-514350" algn="l">
              <a:buAutoNum type="arabicPeriod"/>
            </a:pPr>
            <a:r>
              <a:rPr lang="ru-RU" sz="3600" b="1" dirty="0" smtClean="0">
                <a:solidFill>
                  <a:schemeClr val="tx1"/>
                </a:solidFill>
              </a:rPr>
              <a:t>Такая власть нам не нужна.</a:t>
            </a:r>
          </a:p>
          <a:p>
            <a:pPr marL="514350" indent="-514350" algn="l">
              <a:buAutoNum type="arabicPeriod"/>
            </a:pPr>
            <a:r>
              <a:rPr lang="ru-RU" sz="3600" b="1" dirty="0" smtClean="0">
                <a:solidFill>
                  <a:schemeClr val="tx1"/>
                </a:solidFill>
              </a:rPr>
              <a:t>Все на выборы, предвыборные и </a:t>
            </a:r>
            <a:r>
              <a:rPr lang="ru-RU" sz="3600" b="1" dirty="0" err="1" smtClean="0">
                <a:solidFill>
                  <a:schemeClr val="tx1"/>
                </a:solidFill>
              </a:rPr>
              <a:t>послевыборные</a:t>
            </a:r>
            <a:r>
              <a:rPr lang="ru-RU" sz="3600" b="1" dirty="0" smtClean="0">
                <a:solidFill>
                  <a:schemeClr val="tx1"/>
                </a:solidFill>
              </a:rPr>
              <a:t> митинги - с предложениями от профсоюзов! Никаких стратегий без реального учета развития науки! Акция продолжается до коренного изменения ситуации!!!</a:t>
            </a:r>
            <a:endParaRPr lang="ru-RU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9900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008112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3200" b="1" dirty="0"/>
              <a:t>15 сентября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340768"/>
            <a:ext cx="8856984" cy="5400600"/>
          </a:xfrm>
          <a:noFill/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b="1" dirty="0"/>
              <a:t>Москва</a:t>
            </a:r>
            <a:r>
              <a:rPr lang="ru-RU" dirty="0"/>
              <a:t> - Чрезвычайное собрание научных сотрудников в поддержку требований профсоюза по увеличению финансирования науки - в 15.00 в конференц-зале Института элементоорганических соединений (ИНЭОС) РАН им. А.Н. Несмеянова. К участию приглашены руководители </a:t>
            </a:r>
            <a:r>
              <a:rPr lang="ru-RU" dirty="0" err="1"/>
              <a:t>Минобрнауки</a:t>
            </a:r>
            <a:r>
              <a:rPr lang="ru-RU" dirty="0"/>
              <a:t>, ФАНО, РАН, ведущие ученые, кандидаты в депутаты Госдумы </a:t>
            </a:r>
            <a:r>
              <a:rPr lang="ru-RU"/>
              <a:t>РФ</a:t>
            </a:r>
            <a:r>
              <a:rPr lang="ru-RU" smtClean="0"/>
              <a:t>.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65043003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2373</TotalTime>
  <Words>889</Words>
  <Application>Microsoft Office PowerPoint</Application>
  <PresentationFormat>Экран (4:3)</PresentationFormat>
  <Paragraphs>59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Хватит рассуждать о роли науки! Время действовать!</vt:lpstr>
      <vt:lpstr>Организатор акции –  Профсоюз работников  Российской академии наук http://www.ras.ru/tradeunion.aspx </vt:lpstr>
      <vt:lpstr>Зачем стране нужны ученые? За что им государство платит деньги?</vt:lpstr>
      <vt:lpstr>К обществу знаний стремится мир и наращивает долю ученых в структуре занятости.  А куда идёт Россия?</vt:lpstr>
      <vt:lpstr>Даже те, кто пока ещё отстаёт, стремятся к знаниям</vt:lpstr>
      <vt:lpstr>Обвал с 1990 года, развал до сих пор</vt:lpstr>
      <vt:lpstr>Презентация PowerPoint</vt:lpstr>
      <vt:lpstr>Презентация PowerPoint</vt:lpstr>
      <vt:lpstr>Расходы на науку и динамика цен</vt:lpstr>
      <vt:lpstr>Требования Профсоюза работников РАН к проектировщикам бюджета и законодателю</vt:lpstr>
      <vt:lpstr>Обязательства государства  (Доктрина российской науки утв. Указом Президента РФ 13.06.1996 №884, действующая)</vt:lpstr>
      <vt:lpstr>Из Доктрины:</vt:lpstr>
      <vt:lpstr>ВЫВОДЫ РОССИЙСКОГО КООРДИНАЦИОННОГО КОМИТЕТА НАУЧНЫХ ОРГАНИЗАЦИЙ</vt:lpstr>
      <vt:lpstr>15 сентября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xxx</dc:creator>
  <cp:lastModifiedBy>Рабочий</cp:lastModifiedBy>
  <cp:revision>41</cp:revision>
  <cp:lastPrinted>2016-09-13T11:17:22Z</cp:lastPrinted>
  <dcterms:created xsi:type="dcterms:W3CDTF">2016-09-07T03:57:11Z</dcterms:created>
  <dcterms:modified xsi:type="dcterms:W3CDTF">2016-09-13T11:36:57Z</dcterms:modified>
</cp:coreProperties>
</file>