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1"/>
    <p:sldMasterId id="2147483652" r:id="rId2"/>
  </p:sldMasterIdLst>
  <p:notesMasterIdLst>
    <p:notesMasterId r:id="rId14"/>
  </p:notesMasterIdLst>
  <p:sldIdLst>
    <p:sldId id="319" r:id="rId3"/>
    <p:sldId id="428" r:id="rId4"/>
    <p:sldId id="433" r:id="rId5"/>
    <p:sldId id="430" r:id="rId6"/>
    <p:sldId id="432" r:id="rId7"/>
    <p:sldId id="393" r:id="rId8"/>
    <p:sldId id="394" r:id="rId9"/>
    <p:sldId id="427" r:id="rId10"/>
    <p:sldId id="436" r:id="rId11"/>
    <p:sldId id="440" r:id="rId12"/>
    <p:sldId id="442" r:id="rId13"/>
  </p:sldIdLst>
  <p:sldSz cx="9144000" cy="5143500" type="screen16x9"/>
  <p:notesSz cx="6858000" cy="9144000"/>
  <p:custDataLst>
    <p:tags r:id="rId15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itchFamily="34" charset="0"/>
        <a:ea typeface="华文细黑"/>
        <a:cs typeface="华文细黑"/>
      </a:defRPr>
    </a:lvl1pPr>
    <a:lvl2pPr marL="4572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itchFamily="34" charset="0"/>
        <a:ea typeface="华文细黑"/>
        <a:cs typeface="华文细黑"/>
      </a:defRPr>
    </a:lvl2pPr>
    <a:lvl3pPr marL="9144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itchFamily="34" charset="0"/>
        <a:ea typeface="华文细黑"/>
        <a:cs typeface="华文细黑"/>
      </a:defRPr>
    </a:lvl3pPr>
    <a:lvl4pPr marL="13716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itchFamily="34" charset="0"/>
        <a:ea typeface="华文细黑"/>
        <a:cs typeface="华文细黑"/>
      </a:defRPr>
    </a:lvl4pPr>
    <a:lvl5pPr marL="18288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itchFamily="34" charset="0"/>
        <a:ea typeface="华文细黑"/>
        <a:cs typeface="华文细黑"/>
      </a:defRPr>
    </a:lvl5pPr>
    <a:lvl6pPr marL="2286000" algn="l" defTabSz="914400" rtl="0" eaLnBrk="1" latinLnBrk="0" hangingPunct="1">
      <a:defRPr b="1" i="1" kern="1200">
        <a:solidFill>
          <a:schemeClr val="tx1"/>
        </a:solidFill>
        <a:latin typeface="Arial" pitchFamily="34" charset="0"/>
        <a:ea typeface="华文细黑"/>
        <a:cs typeface="华文细黑"/>
      </a:defRPr>
    </a:lvl6pPr>
    <a:lvl7pPr marL="2743200" algn="l" defTabSz="914400" rtl="0" eaLnBrk="1" latinLnBrk="0" hangingPunct="1">
      <a:defRPr b="1" i="1" kern="1200">
        <a:solidFill>
          <a:schemeClr val="tx1"/>
        </a:solidFill>
        <a:latin typeface="Arial" pitchFamily="34" charset="0"/>
        <a:ea typeface="华文细黑"/>
        <a:cs typeface="华文细黑"/>
      </a:defRPr>
    </a:lvl7pPr>
    <a:lvl8pPr marL="3200400" algn="l" defTabSz="914400" rtl="0" eaLnBrk="1" latinLnBrk="0" hangingPunct="1">
      <a:defRPr b="1" i="1" kern="1200">
        <a:solidFill>
          <a:schemeClr val="tx1"/>
        </a:solidFill>
        <a:latin typeface="Arial" pitchFamily="34" charset="0"/>
        <a:ea typeface="华文细黑"/>
        <a:cs typeface="华文细黑"/>
      </a:defRPr>
    </a:lvl8pPr>
    <a:lvl9pPr marL="3657600" algn="l" defTabSz="914400" rtl="0" eaLnBrk="1" latinLnBrk="0" hangingPunct="1">
      <a:defRPr b="1" i="1" kern="1200">
        <a:solidFill>
          <a:schemeClr val="tx1"/>
        </a:solidFill>
        <a:latin typeface="Arial" pitchFamily="34" charset="0"/>
        <a:ea typeface="华文细黑"/>
        <a:cs typeface="华文细黑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  <a:srgbClr val="E21000"/>
    <a:srgbClr val="281DFF"/>
    <a:srgbClr val="E22600"/>
    <a:srgbClr val="F63B00"/>
    <a:srgbClr val="CC0000"/>
    <a:srgbClr val="C02500"/>
    <a:srgbClr val="000099"/>
    <a:srgbClr val="C0C0C0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94220" autoAdjust="0"/>
  </p:normalViewPr>
  <p:slideViewPr>
    <p:cSldViewPr>
      <p:cViewPr>
        <p:scale>
          <a:sx n="75" d="100"/>
          <a:sy n="75" d="100"/>
        </p:scale>
        <p:origin x="-930" y="-258"/>
      </p:cViewPr>
      <p:guideLst>
        <p:guide orient="horz" pos="2879"/>
        <p:guide orient="horz" pos="158"/>
        <p:guide orient="horz" pos="3083"/>
        <p:guide orient="horz" pos="89"/>
        <p:guide pos="5465"/>
        <p:guide pos="2880"/>
        <p:guide pos="295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i="0">
                <a:ea typeface="华文细黑" pitchFamily="2" charset="-122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i="0">
                <a:ea typeface="华文细黑" pitchFamily="2" charset="-122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4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i="0">
                <a:ea typeface="华文细黑" pitchFamily="2" charset="-122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i="0">
                <a:ea typeface="华文细黑" pitchFamily="2" charset="-122"/>
                <a:cs typeface="+mn-cs"/>
              </a:defRPr>
            </a:lvl1pPr>
          </a:lstStyle>
          <a:p>
            <a:pPr>
              <a:defRPr/>
            </a:pPr>
            <a:fld id="{C32CE1F1-48F9-4E53-A8DF-2AD4810616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Дистанционное зондирование атмосферы можно условно разделить на пассивное и активное.</a:t>
            </a:r>
          </a:p>
          <a:p>
            <a:r>
              <a:rPr lang="ru-RU" dirty="0" smtClean="0"/>
              <a:t>Пассивное – это когда источником излучения</a:t>
            </a:r>
            <a:r>
              <a:rPr lang="ru-RU" baseline="0" dirty="0" smtClean="0"/>
              <a:t> от изучаемого объекта </a:t>
            </a:r>
            <a:r>
              <a:rPr lang="ru-RU" dirty="0" smtClean="0"/>
              <a:t>является Солнце</a:t>
            </a:r>
            <a:r>
              <a:rPr lang="ru-RU" baseline="0" dirty="0" smtClean="0"/>
              <a:t> или же это тепловое излучение Земли. </a:t>
            </a:r>
          </a:p>
          <a:p>
            <a:r>
              <a:rPr lang="ru-RU" baseline="0" dirty="0" smtClean="0"/>
              <a:t>А активное зондирование – это когда источником является, как правило, лазер. И типичный прибор, используемый при этом – ЛИДАР,</a:t>
            </a:r>
          </a:p>
          <a:p>
            <a:r>
              <a:rPr lang="ru-RU" baseline="0" dirty="0" smtClean="0"/>
              <a:t>который посылает лазерные импульсы в атмосферу и собирая телескопом рассеянное молекулами или аэрозолем излучение определяет 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(на основе спектрального анализа) </a:t>
            </a:r>
            <a:r>
              <a:rPr lang="ru-RU" baseline="0" dirty="0" smtClean="0"/>
              <a:t>состав атмосферы на разном расстоянии от </a:t>
            </a:r>
            <a:r>
              <a:rPr lang="ru-RU" baseline="0" dirty="0" err="1" smtClean="0"/>
              <a:t>лидара</a:t>
            </a:r>
            <a:r>
              <a:rPr lang="ru-RU" baseline="0" dirty="0" smtClean="0"/>
              <a:t>.</a:t>
            </a:r>
          </a:p>
          <a:p>
            <a:endParaRPr lang="ru-RU" baseline="0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2CE1F1-48F9-4E53-A8DF-2AD4810616B0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За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50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лет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существования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Институтом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оптики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атмосферы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который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я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представляю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разработаны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и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используются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самые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разные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виды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лидаров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позволяющие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дистанционно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,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например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,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–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визуализировать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вихревые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следы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самолетов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в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аэропортах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мониторить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аэрозольное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и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газовое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загрязнение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атмосферы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обнаруживать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нефтяные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пленки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на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поверхности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воды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Здесь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показан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лидар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, с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помощью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которого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периодически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изучается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состояние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атмосферы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над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Байкалом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. СКР-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лидары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хороши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для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измерения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профилей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температуры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и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газов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2CE1F1-48F9-4E53-A8DF-2AD4810616B0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Жемчужиной этой коллекции является уникальная научная установка – Сибирская </a:t>
            </a:r>
            <a:r>
              <a:rPr lang="ru-RU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лидарная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станция - единственный в мире </a:t>
            </a:r>
            <a:r>
              <a:rPr lang="ru-RU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лидар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с диаметром приемного зеркала 2,2 м, который позволяет измерять профили аэрозоля, озона и температуры вплоть до 90 км.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2CE1F1-48F9-4E53-A8DF-2AD4810616B0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Лидары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разного типа являются составной частью нашей проектной системы «Город», для оперативного обнаружения газовых и аэрозольных загрязнений атмосферы в промышленных районах. С помощью </a:t>
            </a:r>
            <a:r>
              <a:rPr lang="ru-RU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лидаров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эта Система может очень оперативно регистрировать не только объемы, но и</a:t>
            </a:r>
            <a:r>
              <a:rPr lang="ru-RU" sz="1200" b="1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источники 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загрязнения на основе такого вот пространственного сканирования поля загрязнения над городом.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2CE1F1-48F9-4E53-A8DF-2AD4810616B0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54275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Говоря далее о мониторинге экологической обстановки в Сибири хочу отойти от </a:t>
            </a:r>
            <a:r>
              <a:rPr lang="ru-RU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лидаров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и отметить Уникальную многоуровневую систему мониторинга парниковых газов, созданную 20 лет назад на территории Западной Сибири совместно с японским Институтом исследования окружающей среды. Это сеть мачт, оснащенных в основном японским оборудованием. Их обслуживание и обработку данных ведут сотрудники Института оптики атмосферы. Это давно работающие те самые «карбоновые полигоны», аналоги которых сейчас начинают создаваться нашим Министерством зачастую «с нуля» и, к сожалению, без предварительного сбора информации о том, что уже есть.</a:t>
            </a:r>
          </a:p>
          <a:p>
            <a:r>
              <a:rPr lang="ru-RU" sz="1200" b="0" kern="1200" baseline="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Ну и наконец еще одна жемчужина нашей коллекции – самолет-лаборатория «Оптик» который тоже включен в УНУ и на котором уже 40 лет проводятся экспедиции в разные регионы Сибири и России.  Здесь показан краткий список оборудования, которым оснащен самолет.  (Финансовое обеспечение – в основном японцы и французы)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8847E2-2E1E-4F0E-8549-DDC16E23E4A7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54275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Одн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им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из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наиболее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интересных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,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и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вместе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с тем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тревожны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м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результато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м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этих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экспедиций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результат</a:t>
            </a:r>
            <a:r>
              <a:rPr lang="ru-RU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ом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за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который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научный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коллектив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самолета-лаборатории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был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удостоен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национальной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премии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«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Хрустальный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компас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», является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обнаружение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резкого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снижения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скорости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поглощения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СО2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лесными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экосистемами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Западной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Сибири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после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2004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года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Здесь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на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графике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это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изменение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тренда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показано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черной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и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красной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прямыми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, а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зеленая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прямая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показывает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среднемировой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тренд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роста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СО2.</a:t>
            </a:r>
            <a:endParaRPr lang="ru-RU" sz="1200" kern="1200" dirty="0">
              <a:solidFill>
                <a:schemeClr val="tx1"/>
              </a:solidFill>
              <a:latin typeface="Arial" pitchFamily="34" charset="0"/>
              <a:ea typeface="SimSun" pitchFamily="2" charset="-122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8847E2-2E1E-4F0E-8549-DDC16E23E4A7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54275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Другой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совсем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свежий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результат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это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прошлогодняя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уникальная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экспедиция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самолета-лаборатории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с целью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комплексного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исследования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тропосферы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на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морями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Российской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Арктики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. 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42 часа полетов.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Такая экспедиция никогда ранее не выполнялась даже в СССР. Тут показаны основные задачи, которые были поставлены.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В итоге, получен, можно сказать, единовременный по всем 6 морям высотный срез концентраций разных газов, аэрозоля, </a:t>
            </a:r>
            <a:r>
              <a:rPr lang="ru-RU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метео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- и ряда других параметров.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Получены уникальные материалы которые готовятся к публикации.</a:t>
            </a: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8847E2-2E1E-4F0E-8549-DDC16E23E4A7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Здесь показано фото самолета, экипажа и поверхности </a:t>
            </a:r>
            <a:r>
              <a:rPr lang="ru-RU" dirty="0" err="1" smtClean="0">
                <a:solidFill>
                  <a:srgbClr val="FF0000"/>
                </a:solidFill>
              </a:rPr>
              <a:t>Беригова</a:t>
            </a:r>
            <a:r>
              <a:rPr lang="ru-RU" dirty="0" smtClean="0">
                <a:solidFill>
                  <a:srgbClr val="FF0000"/>
                </a:solidFill>
              </a:rPr>
              <a:t> моря (судя по навигатору) с высоты несколько км и 200 м – минимальная разрешенная высота полета над водой.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B6809-5DC5-4142-AD02-67CC0B76C134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Из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наиболее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интересных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и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,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опять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же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тревожных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результатов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этой экспедиции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следует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отметить</a:t>
            </a:r>
            <a:r>
              <a:rPr lang="en-US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: </a:t>
            </a:r>
            <a:endParaRPr lang="ru-RU" sz="1200" kern="1200" dirty="0" smtClean="0">
              <a:solidFill>
                <a:schemeClr val="tx1"/>
              </a:solidFill>
              <a:latin typeface="Arial" pitchFamily="34" charset="0"/>
              <a:ea typeface="SimSun" pitchFamily="2" charset="-122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Первое – это обнаружение повышенного содержания метана у поверхности всех морей Российской Арктики, как это видно из высотных профилей метана на левом графике. Наибольшее значения этого превышения наблюдались над Карским морем.</a:t>
            </a:r>
            <a:endParaRPr lang="ru-RU" baseline="0" dirty="0" smtClean="0">
              <a:solidFill>
                <a:srgbClr val="FF0000"/>
              </a:solidFill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И второй момент – сравнение текущих результатов с измерением над этим же Карским морем 6 лет назад показывает в 3 раза большую скорость роста содержания метана у поверхности моря, чем на высотах 5 км и выше, где скорость роста содержания метана сравнима со средней по Земному шару.</a:t>
            </a:r>
            <a:endParaRPr lang="ru-RU" baseline="0" dirty="0" smtClean="0">
              <a:solidFill>
                <a:srgbClr val="FF0000"/>
              </a:solidFill>
            </a:endParaRPr>
          </a:p>
          <a:p>
            <a:endParaRPr lang="ru-RU" sz="1200" b="0" i="0" baseline="0" dirty="0" smtClean="0">
              <a:solidFill>
                <a:srgbClr val="FF0000"/>
              </a:solidFill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Заканчивая тему самолета лаборатории не могу отметить серьезную проблему - в 2020 г. закончился срок службы самолета-лаборатории «Оптик».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Теперь его аттестует каждый год.  В итоге, вскоре под научным руководством РАН не останется ни одного научного воздушного судна.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Нужна поддержка РАН для выделения средств из Министерства. И лучше не на один самолет, а на два – один для мониторинга Сибири,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другой – Дальнего</a:t>
            </a:r>
            <a:r>
              <a:rPr lang="ru-RU" sz="1200" kern="1200" baseline="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Востока </a:t>
            </a:r>
            <a:r>
              <a:rPr lang="ru-RU" sz="1200" kern="1200" baseline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– страна </a:t>
            </a:r>
            <a:r>
              <a:rPr lang="ru-RU" sz="1200" kern="1200" baseline="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наша большая.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 (</a:t>
            </a:r>
            <a:r>
              <a:rPr lang="ru-RU" sz="1200" kern="1200" dirty="0" err="1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Суперджет</a:t>
            </a:r>
            <a:r>
              <a:rPr lang="ru-RU" sz="1200" kern="1200" dirty="0" smtClean="0">
                <a:solidFill>
                  <a:schemeClr val="tx1"/>
                </a:solidFill>
                <a:latin typeface="Arial" pitchFamily="34" charset="0"/>
                <a:ea typeface="SimSun" pitchFamily="2" charset="-122"/>
                <a:cs typeface="+mn-cs"/>
              </a:rPr>
              <a:t> "Сухой"  SSJ-100; есть ТЭО).</a:t>
            </a:r>
            <a:endParaRPr lang="ru-RU" sz="1050" b="0" i="0" dirty="0" smtClean="0">
              <a:solidFill>
                <a:srgbClr val="E22600"/>
              </a:solidFill>
            </a:endParaRPr>
          </a:p>
          <a:p>
            <a:endParaRPr lang="ru-RU" baseline="0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B6809-5DC5-4142-AD02-67CC0B76C134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Есть ТЭО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2CE1F1-48F9-4E53-A8DF-2AD4810616B0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ea typeface="华文细黑" pitchFamily="2" charset="-122"/>
              <a:cs typeface="+mn-cs"/>
            </a:endParaRPr>
          </a:p>
        </p:txBody>
      </p:sp>
      <p:sp>
        <p:nvSpPr>
          <p:cNvPr id="2051" name="Rectangle 27"/>
          <p:cNvSpPr>
            <a:spLocks noGrp="1" noChangeArrowheads="1"/>
          </p:cNvSpPr>
          <p:nvPr>
            <p:ph type="ctrTitle"/>
          </p:nvPr>
        </p:nvSpPr>
        <p:spPr>
          <a:xfrm>
            <a:off x="468314" y="1059656"/>
            <a:ext cx="8207375" cy="720329"/>
          </a:xfrm>
        </p:spPr>
        <p:txBody>
          <a:bodyPr/>
          <a:lstStyle>
            <a:lvl1pPr>
              <a:defRPr sz="3400">
                <a:solidFill>
                  <a:schemeClr val="tx1"/>
                </a:solidFill>
              </a:defRPr>
            </a:lvl1pPr>
          </a:lstStyle>
          <a:p>
            <a:pPr lvl="0"/>
            <a:endParaRPr lang="zh-CN" noProof="0" dirty="0" smtClean="0"/>
          </a:p>
        </p:txBody>
      </p:sp>
      <p:sp>
        <p:nvSpPr>
          <p:cNvPr id="2052" name="Rectangle 31"/>
          <p:cNvSpPr>
            <a:spLocks noGrp="1" noChangeArrowheads="1"/>
          </p:cNvSpPr>
          <p:nvPr>
            <p:ph type="subTitle" idx="1"/>
          </p:nvPr>
        </p:nvSpPr>
        <p:spPr>
          <a:xfrm>
            <a:off x="468314" y="1779985"/>
            <a:ext cx="8207375" cy="30599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1800"/>
            </a:lvl1pPr>
          </a:lstStyle>
          <a:p>
            <a:pPr lvl="0"/>
            <a:endParaRPr lang="zh-CN" noProof="0" dirty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8313" y="844154"/>
            <a:ext cx="4027487" cy="388739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844154"/>
            <a:ext cx="4027488" cy="388739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4638" y="141685"/>
            <a:ext cx="2051050" cy="458985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68314" y="141685"/>
            <a:ext cx="6003925" cy="458985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8572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485900"/>
            <a:ext cx="3810000" cy="1485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086100"/>
            <a:ext cx="3810000" cy="1485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685800" y="4686300"/>
            <a:ext cx="1905000" cy="3429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4686300"/>
            <a:ext cx="2895600" cy="3429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4686300"/>
            <a:ext cx="1905000" cy="3429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69C84A-7971-47ED-99FE-18701B968C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C65F65-102C-4C52-8C5D-C6A4AF8EAD3B}" type="datetime1">
              <a:rPr lang="zh-CN" altLang="en-US"/>
              <a:pPr>
                <a:defRPr/>
              </a:pPr>
              <a:t>2021/6/22</a:t>
            </a:fld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53B185-8721-4907-AB98-89A32D8BA237}" type="slidenum">
              <a:rPr lang="ru-RU" altLang="zh-CN"/>
              <a:pPr>
                <a:defRPr/>
              </a:pPr>
              <a:t>‹#›</a:t>
            </a:fld>
            <a:endParaRPr lang="ru-RU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4126BF-5091-4635-9E30-5BC14C53D43A}" type="datetime1">
              <a:rPr lang="zh-CN" altLang="en-US"/>
              <a:pPr>
                <a:defRPr/>
              </a:pPr>
              <a:t>2021/6/22</a:t>
            </a:fld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C990C-B5AA-4008-B6D7-4B20E348D289}" type="slidenum">
              <a:rPr lang="ru-RU" altLang="zh-CN"/>
              <a:pPr>
                <a:defRPr/>
              </a:pPr>
              <a:t>‹#›</a:t>
            </a:fld>
            <a:endParaRPr lang="ru-RU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21111C-0AD4-4642-A025-1D3313E132E8}" type="datetime1">
              <a:rPr lang="zh-CN" altLang="en-US"/>
              <a:pPr>
                <a:defRPr/>
              </a:pPr>
              <a:t>2021/6/22</a:t>
            </a:fld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65078-9C05-4A1A-B778-99B24431EBFC}" type="slidenum">
              <a:rPr lang="ru-RU" altLang="zh-CN"/>
              <a:pPr>
                <a:defRPr/>
              </a:pPr>
              <a:t>‹#›</a:t>
            </a:fld>
            <a:endParaRPr lang="ru-RU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1FBA6C-CC7B-4A3F-90B0-F32A42C7D05E}" type="datetime1">
              <a:rPr lang="zh-CN" altLang="en-US"/>
              <a:pPr>
                <a:defRPr/>
              </a:pPr>
              <a:t>2021/6/22</a:t>
            </a:fld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60130C-1135-408B-B443-535C326FE340}" type="slidenum">
              <a:rPr lang="ru-RU" altLang="zh-CN"/>
              <a:pPr>
                <a:defRPr/>
              </a:pPr>
              <a:t>‹#›</a:t>
            </a:fld>
            <a:endParaRPr lang="ru-RU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DD682-F935-4C43-B22D-28DE8C03E739}" type="datetime1">
              <a:rPr lang="zh-CN" altLang="en-US"/>
              <a:pPr>
                <a:defRPr/>
              </a:pPr>
              <a:t>2021/6/22</a:t>
            </a:fld>
            <a:endParaRPr lang="zh-CN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ED30B5-932B-4DA8-9A62-70F524A8C2DE}" type="slidenum">
              <a:rPr lang="ru-RU" altLang="zh-CN"/>
              <a:pPr>
                <a:defRPr/>
              </a:pPr>
              <a:t>‹#›</a:t>
            </a:fld>
            <a:endParaRPr lang="ru-RU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AD0E7F-7864-4613-A343-FAE059DBC472}" type="datetime1">
              <a:rPr lang="zh-CN" altLang="en-US"/>
              <a:pPr>
                <a:defRPr/>
              </a:pPr>
              <a:t>2021/6/22</a:t>
            </a:fld>
            <a:endParaRPr lang="zh-CN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E77A92-71C7-44AF-BBB8-1E734E473E68}" type="slidenum">
              <a:rPr lang="ru-RU" altLang="zh-CN"/>
              <a:pPr>
                <a:defRPr/>
              </a:pPr>
              <a:t>‹#›</a:t>
            </a:fld>
            <a:endParaRPr lang="ru-RU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3F261A-3F03-4A59-8E4F-595EC8AA4BB9}" type="datetime1">
              <a:rPr lang="zh-CN" altLang="en-US"/>
              <a:pPr>
                <a:defRPr/>
              </a:pPr>
              <a:t>2021/6/22</a:t>
            </a:fld>
            <a:endParaRPr lang="zh-CN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1DC8C4-D9B2-4307-85B9-80FA9417AD6E}" type="slidenum">
              <a:rPr lang="ru-RU" altLang="zh-CN"/>
              <a:pPr>
                <a:defRPr/>
              </a:pPr>
              <a:t>‹#›</a:t>
            </a:fld>
            <a:endParaRPr lang="ru-RU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8798E0-06B1-40A6-BE62-9A25B015D8FE}" type="datetime1">
              <a:rPr lang="zh-CN" altLang="en-US"/>
              <a:pPr>
                <a:defRPr/>
              </a:pPr>
              <a:t>2021/6/22</a:t>
            </a:fld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F20262-463B-43DD-A923-71006327CA3E}" type="slidenum">
              <a:rPr lang="ru-RU" altLang="zh-CN"/>
              <a:pPr>
                <a:defRPr/>
              </a:pPr>
              <a:t>‹#›</a:t>
            </a:fld>
            <a:endParaRPr lang="ru-RU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0140D-2393-4BC7-83EE-CBB2123A8BF5}" type="datetime1">
              <a:rPr lang="zh-CN" altLang="en-US"/>
              <a:pPr>
                <a:defRPr/>
              </a:pPr>
              <a:t>2021/6/22</a:t>
            </a:fld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825EFB-A3DF-4FB3-BEF0-76012E0E568D}" type="slidenum">
              <a:rPr lang="ru-RU" altLang="zh-CN"/>
              <a:pPr>
                <a:defRPr/>
              </a:pPr>
              <a:t>‹#›</a:t>
            </a:fld>
            <a:endParaRPr lang="ru-RU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8C61A4-A6DA-4363-A2C5-6085516393A7}" type="datetime1">
              <a:rPr lang="zh-CN" altLang="en-US"/>
              <a:pPr>
                <a:defRPr/>
              </a:pPr>
              <a:t>2021/6/22</a:t>
            </a:fld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40834D-4596-40A9-BC29-4EBA064DD94E}" type="slidenum">
              <a:rPr lang="ru-RU" altLang="zh-CN"/>
              <a:pPr>
                <a:defRPr/>
              </a:pPr>
              <a:t>‹#›</a:t>
            </a:fld>
            <a:endParaRPr lang="ru-RU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6C92DA-73E1-455A-BCF5-1CFEF1305404}" type="datetime1">
              <a:rPr lang="zh-CN" altLang="en-US"/>
              <a:pPr>
                <a:defRPr/>
              </a:pPr>
              <a:t>2021/6/22</a:t>
            </a:fld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EA23B-6A1D-4A03-B49C-691FE114341A}" type="slidenum">
              <a:rPr lang="ru-RU" altLang="zh-CN"/>
              <a:pPr>
                <a:defRPr/>
              </a:pPr>
              <a:t>‹#›</a:t>
            </a:fld>
            <a:endParaRPr lang="ru-RU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14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ea typeface="华文细黑" pitchFamily="2" charset="-122"/>
              <a:cs typeface="+mn-cs"/>
            </a:endParaRPr>
          </a:p>
        </p:txBody>
      </p:sp>
      <p:sp>
        <p:nvSpPr>
          <p:cNvPr id="1027" name="Rectangle 3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4" y="844154"/>
            <a:ext cx="8207375" cy="3887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smtClean="0"/>
          </a:p>
        </p:txBody>
      </p:sp>
      <p:sp>
        <p:nvSpPr>
          <p:cNvPr id="1028" name="Rectangle 27"/>
          <p:cNvSpPr>
            <a:spLocks noGrp="1" noChangeArrowheads="1"/>
          </p:cNvSpPr>
          <p:nvPr>
            <p:ph type="title"/>
          </p:nvPr>
        </p:nvSpPr>
        <p:spPr bwMode="auto">
          <a:xfrm>
            <a:off x="468314" y="141685"/>
            <a:ext cx="8207375" cy="431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ru-RU" smtClean="0"/>
          </a:p>
        </p:txBody>
      </p:sp>
      <p:sp>
        <p:nvSpPr>
          <p:cNvPr id="1029" name="Rectangle 7"/>
          <p:cNvSpPr>
            <a:spLocks noChangeArrowheads="1"/>
          </p:cNvSpPr>
          <p:nvPr/>
        </p:nvSpPr>
        <p:spPr bwMode="auto">
          <a:xfrm>
            <a:off x="468313" y="195262"/>
            <a:ext cx="1389062" cy="26193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DDDDDD"/>
              </a:gs>
            </a:gsLst>
            <a:lin ang="0" scaled="1"/>
          </a:gradFill>
          <a:ln w="9525">
            <a:solidFill>
              <a:srgbClr val="969696"/>
            </a:solidFill>
            <a:prstDash val="dash"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r>
              <a:rPr lang="de-DE" altLang="en-US" sz="1400" i="0">
                <a:ea typeface="华文细黑" pitchFamily="2" charset="-122"/>
                <a:cs typeface="+mn-cs"/>
              </a:rPr>
              <a:t>LOGO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52" r:id="rId2"/>
    <p:sldLayoutId id="2147483953" r:id="rId3"/>
    <p:sldLayoutId id="2147483954" r:id="rId4"/>
    <p:sldLayoutId id="2147483955" r:id="rId5"/>
    <p:sldLayoutId id="2147483956" r:id="rId6"/>
    <p:sldLayoutId id="2147483957" r:id="rId7"/>
    <p:sldLayoutId id="2147483958" r:id="rId8"/>
    <p:sldLayoutId id="2147483959" r:id="rId9"/>
    <p:sldLayoutId id="2147483960" r:id="rId10"/>
    <p:sldLayoutId id="2147483961" r:id="rId11"/>
    <p:sldLayoutId id="2147483974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+mj-lt"/>
          <a:ea typeface="SimHei" pitchFamily="49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黑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黑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黑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黑体" pitchFamily="2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 b="1">
          <a:solidFill>
            <a:schemeClr val="tx1"/>
          </a:solidFill>
          <a:latin typeface="+mn-lt"/>
          <a:ea typeface="+mn-ea"/>
          <a:cs typeface="华文细黑"/>
        </a:defRPr>
      </a:lvl1pPr>
      <a:lvl2pPr marL="742950" indent="-28575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b="1">
          <a:solidFill>
            <a:schemeClr val="tx1"/>
          </a:solidFill>
          <a:latin typeface="+mn-lt"/>
          <a:ea typeface="+mn-ea"/>
          <a:cs typeface="华文细黑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1600" b="1">
          <a:solidFill>
            <a:schemeClr val="tx1"/>
          </a:solidFill>
          <a:latin typeface="+mn-lt"/>
          <a:ea typeface="+mn-ea"/>
          <a:cs typeface="华文细黑"/>
        </a:defRPr>
      </a:lvl3pPr>
      <a:lvl4pPr marL="16002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n"/>
        <a:defRPr sz="1400" b="1">
          <a:solidFill>
            <a:schemeClr val="tx1"/>
          </a:solidFill>
          <a:latin typeface="+mn-lt"/>
          <a:ea typeface="+mn-ea"/>
          <a:cs typeface="华文细黑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华文细黑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13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ea typeface="华文细黑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 b="0">
                <a:ea typeface="华文细黑" pitchFamily="2" charset="-122"/>
                <a:cs typeface="+mn-cs"/>
              </a:defRPr>
            </a:lvl1pPr>
          </a:lstStyle>
          <a:p>
            <a:pPr>
              <a:defRPr/>
            </a:pPr>
            <a:fld id="{59E80123-575A-4692-B8D4-3BC8FEFAADF2}" type="datetime1">
              <a:rPr lang="zh-CN" altLang="en-US"/>
              <a:pPr>
                <a:defRPr/>
              </a:pPr>
              <a:t>2021/6/22</a:t>
            </a:fld>
            <a:endParaRPr lang="zh-CN" alt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b="0">
                <a:ea typeface="华文细黑" pitchFamily="2" charset="-122"/>
                <a:cs typeface="+mn-cs"/>
              </a:defRPr>
            </a:lvl1pPr>
          </a:lstStyle>
          <a:p>
            <a:pPr>
              <a:defRPr/>
            </a:pPr>
            <a:fld id="{1C9FF0E9-39FD-4F78-8A82-D045D0D05B86}" type="slidenum">
              <a:rPr lang="ru-RU" altLang="zh-CN"/>
              <a:pPr>
                <a:defRPr/>
              </a:pPr>
              <a:t>‹#›</a:t>
            </a:fld>
            <a:endParaRPr lang="ru-RU" altLang="zh-CN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>
                <a:ea typeface="华文细黑" pitchFamily="2" charset="-122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2" r:id="rId1"/>
    <p:sldLayoutId id="2147483963" r:id="rId2"/>
    <p:sldLayoutId id="2147483964" r:id="rId3"/>
    <p:sldLayoutId id="2147483965" r:id="rId4"/>
    <p:sldLayoutId id="2147483966" r:id="rId5"/>
    <p:sldLayoutId id="2147483967" r:id="rId6"/>
    <p:sldLayoutId id="2147483968" r:id="rId7"/>
    <p:sldLayoutId id="2147483969" r:id="rId8"/>
    <p:sldLayoutId id="2147483970" r:id="rId9"/>
    <p:sldLayoutId id="2147483971" r:id="rId10"/>
    <p:sldLayoutId id="2147483972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+mj-lt"/>
          <a:ea typeface="SimHei" pitchFamily="49" charset="-122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itchFamily="34" charset="0"/>
          <a:ea typeface="SimHei" pitchFamily="49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itchFamily="34" charset="0"/>
          <a:ea typeface="SimHei" pitchFamily="49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itchFamily="34" charset="0"/>
          <a:ea typeface="SimHei" pitchFamily="49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itchFamily="34" charset="0"/>
          <a:ea typeface="SimHei" pitchFamily="49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itchFamily="34" charset="0"/>
          <a:ea typeface="黑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itchFamily="34" charset="0"/>
          <a:ea typeface="黑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itchFamily="34" charset="0"/>
          <a:ea typeface="黑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itchFamily="34" charset="0"/>
          <a:ea typeface="黑体" pitchFamily="2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 b="1">
          <a:solidFill>
            <a:schemeClr val="tx1"/>
          </a:solidFill>
          <a:latin typeface="+mn-lt"/>
          <a:ea typeface="+mn-ea"/>
          <a:cs typeface="华文细黑"/>
        </a:defRPr>
      </a:lvl1pPr>
      <a:lvl2pPr marL="742950" indent="-28575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b="1">
          <a:solidFill>
            <a:schemeClr val="tx1"/>
          </a:solidFill>
          <a:latin typeface="+mn-lt"/>
          <a:ea typeface="+mn-ea"/>
          <a:cs typeface="华文细黑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1600" b="1">
          <a:solidFill>
            <a:schemeClr val="tx1"/>
          </a:solidFill>
          <a:latin typeface="+mn-lt"/>
          <a:ea typeface="+mn-ea"/>
          <a:cs typeface="华文细黑"/>
        </a:defRPr>
      </a:lvl3pPr>
      <a:lvl4pPr marL="16002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n"/>
        <a:defRPr sz="1400" b="1">
          <a:solidFill>
            <a:schemeClr val="tx1"/>
          </a:solidFill>
          <a:latin typeface="+mn-lt"/>
          <a:ea typeface="+mn-ea"/>
          <a:cs typeface="华文细黑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华文细黑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8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5.jpeg"/><Relationship Id="rId5" Type="http://schemas.openxmlformats.org/officeDocument/2006/relationships/image" Target="../media/image10.jpeg"/><Relationship Id="rId10" Type="http://schemas.openxmlformats.org/officeDocument/2006/relationships/image" Target="../media/image14.jpeg"/><Relationship Id="rId4" Type="http://schemas.openxmlformats.org/officeDocument/2006/relationships/image" Target="../media/image9.jpe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7.png"/><Relationship Id="rId5" Type="http://schemas.openxmlformats.org/officeDocument/2006/relationships/image" Target="../media/image4.pn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34.emf"/><Relationship Id="rId4" Type="http://schemas.openxmlformats.org/officeDocument/2006/relationships/image" Target="../media/image33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95536" y="843558"/>
            <a:ext cx="8424936" cy="1296144"/>
          </a:xfrm>
        </p:spPr>
        <p:txBody>
          <a:bodyPr lIns="36000" tIns="36000" rIns="36000" bIns="36000"/>
          <a:lstStyle/>
          <a:p>
            <a:pPr>
              <a:spcAft>
                <a:spcPts val="0"/>
              </a:spcAft>
            </a:pPr>
            <a:r>
              <a:rPr lang="ru-RU" sz="1800" dirty="0" smtClean="0">
                <a:solidFill>
                  <a:srgbClr val="E21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Возможности дистанционного мониторинга состояния атмосферы.</a:t>
            </a:r>
            <a:br>
              <a:rPr lang="ru-RU" sz="1800" dirty="0" smtClean="0">
                <a:solidFill>
                  <a:srgbClr val="E21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1000" dirty="0" smtClean="0">
                <a:solidFill>
                  <a:srgbClr val="E21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ru-RU" sz="1000" dirty="0" smtClean="0">
                <a:solidFill>
                  <a:srgbClr val="E21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1800" dirty="0" smtClean="0">
                <a:solidFill>
                  <a:srgbClr val="E21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Итоги  экспедиции  самолета-лаборатории «Оптик» </a:t>
            </a:r>
            <a:br>
              <a:rPr lang="ru-RU" sz="1800" dirty="0" smtClean="0">
                <a:solidFill>
                  <a:srgbClr val="E21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1800" dirty="0" smtClean="0">
                <a:solidFill>
                  <a:srgbClr val="E21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по  мониторингу  тропосферы  Арктики  в  2020.</a:t>
            </a:r>
            <a:endParaRPr lang="ru-RU" sz="1800" dirty="0">
              <a:solidFill>
                <a:srgbClr val="E21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555776" y="2355726"/>
            <a:ext cx="3816424" cy="648072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defRPr/>
            </a:pPr>
            <a:r>
              <a:rPr lang="ru-RU" altLang="ru-RU" sz="14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+mn-cs"/>
              </a:rPr>
              <a:t>директор ИОА СО РАН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ru-RU" alt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Игорь Пташник</a:t>
            </a:r>
            <a:endParaRPr lang="ru-RU" sz="1600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+mn-cs"/>
            </a:endParaRPr>
          </a:p>
        </p:txBody>
      </p:sp>
      <p:pic>
        <p:nvPicPr>
          <p:cNvPr id="6" name="Picture 2" descr="Лого_ИОА_Р_монитор"/>
          <p:cNvPicPr>
            <a:picLocks noChangeAspect="1" noChangeArrowheads="1"/>
          </p:cNvPicPr>
          <p:nvPr/>
        </p:nvPicPr>
        <p:blipFill>
          <a:blip r:embed="rId2" cstate="print"/>
          <a:srcRect l="3654" t="11894" r="4567" b="16652"/>
          <a:stretch>
            <a:fillRect/>
          </a:stretch>
        </p:blipFill>
        <p:spPr bwMode="auto">
          <a:xfrm>
            <a:off x="114704" y="116278"/>
            <a:ext cx="1793000" cy="560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776" y="4767990"/>
            <a:ext cx="7704856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ru-RU" alt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Заседание Президиума Российской Академии наук,  22 июня</a:t>
            </a:r>
            <a:r>
              <a:rPr kumimoji="0" lang="ru-RU" altLang="ru-RU" sz="1200" b="0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2021 г.</a:t>
            </a:r>
            <a:endParaRPr kumimoji="0" lang="ru-RU" altLang="ru-RU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 noGrp="1"/>
          </p:cNvSpPr>
          <p:nvPr>
            <p:ph type="title"/>
          </p:nvPr>
        </p:nvSpPr>
        <p:spPr bwMode="auto">
          <a:xfrm>
            <a:off x="2051720" y="95155"/>
            <a:ext cx="6452430" cy="301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rPr>
              <a:t>Дистанционное</a:t>
            </a:r>
            <a:r>
              <a:rPr kumimoji="0" lang="en-US" altLang="ru-RU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altLang="ru-RU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rPr>
              <a:t>зондирование атмосферы</a:t>
            </a:r>
            <a:endParaRPr kumimoji="0" lang="ru-RU" altLang="ru-RU" sz="15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Picture 2" descr="Лого_ИОА_Р_монитор"/>
          <p:cNvPicPr>
            <a:picLocks noChangeAspect="1" noChangeArrowheads="1"/>
          </p:cNvPicPr>
          <p:nvPr/>
        </p:nvPicPr>
        <p:blipFill>
          <a:blip r:embed="rId3" cstate="print"/>
          <a:srcRect l="3654" t="11894" r="4567" b="16652"/>
          <a:stretch>
            <a:fillRect/>
          </a:stretch>
        </p:blipFill>
        <p:spPr bwMode="auto">
          <a:xfrm>
            <a:off x="453144" y="65878"/>
            <a:ext cx="1432960" cy="405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Прямоугольник 4"/>
          <p:cNvSpPr>
            <a:spLocks noChangeArrowheads="1"/>
          </p:cNvSpPr>
          <p:nvPr/>
        </p:nvSpPr>
        <p:spPr bwMode="auto">
          <a:xfrm>
            <a:off x="4355976" y="771550"/>
            <a:ext cx="4680520" cy="2511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10800" rIns="0" bIns="0">
            <a:spAutoFit/>
          </a:bodyPr>
          <a:lstStyle/>
          <a:p>
            <a:pPr>
              <a:lnSpc>
                <a:spcPts val="1300"/>
              </a:lnSpc>
              <a:spcAft>
                <a:spcPts val="200"/>
              </a:spcAft>
            </a:pPr>
            <a:r>
              <a:rPr lang="ru-RU" altLang="ru-RU" sz="1200" b="1" i="0" dirty="0" smtClean="0">
                <a:solidFill>
                  <a:srgbClr val="E21000"/>
                </a:solidFill>
                <a:cs typeface="Arial" charset="0"/>
              </a:rPr>
              <a:t>Пассивное зондирование:</a:t>
            </a:r>
          </a:p>
          <a:p>
            <a:pPr>
              <a:lnSpc>
                <a:spcPts val="1300"/>
              </a:lnSpc>
              <a:spcAft>
                <a:spcPts val="200"/>
              </a:spcAft>
            </a:pPr>
            <a:r>
              <a:rPr lang="ru-RU" altLang="ru-RU" sz="1100" b="0" i="0" dirty="0" smtClean="0">
                <a:cs typeface="Arial" charset="0"/>
              </a:rPr>
              <a:t>Источник излучения – солнечный свет или тепловое излучение.</a:t>
            </a:r>
          </a:p>
          <a:p>
            <a:pPr>
              <a:lnSpc>
                <a:spcPts val="1300"/>
              </a:lnSpc>
              <a:spcAft>
                <a:spcPts val="0"/>
              </a:spcAft>
            </a:pPr>
            <a:r>
              <a:rPr lang="ru-RU" altLang="ru-RU" sz="1100" b="0" i="0" dirty="0" smtClean="0">
                <a:cs typeface="Arial" charset="0"/>
              </a:rPr>
              <a:t>Например – дистанционное зондирование Земли (ДЗЗ) со спутника</a:t>
            </a:r>
          </a:p>
          <a:p>
            <a:pPr>
              <a:lnSpc>
                <a:spcPts val="1300"/>
              </a:lnSpc>
              <a:spcAft>
                <a:spcPts val="0"/>
              </a:spcAft>
            </a:pPr>
            <a:endParaRPr lang="ru-RU" altLang="ru-RU" sz="1200" b="0" i="0" dirty="0" smtClean="0">
              <a:cs typeface="Arial" charset="0"/>
            </a:endParaRPr>
          </a:p>
          <a:p>
            <a:pPr>
              <a:lnSpc>
                <a:spcPts val="1300"/>
              </a:lnSpc>
              <a:spcAft>
                <a:spcPts val="0"/>
              </a:spcAft>
            </a:pPr>
            <a:endParaRPr lang="ru-RU" altLang="ru-RU" sz="1200" b="0" i="0" dirty="0" smtClean="0">
              <a:cs typeface="Arial" charset="0"/>
            </a:endParaRPr>
          </a:p>
          <a:p>
            <a:pPr>
              <a:lnSpc>
                <a:spcPts val="1300"/>
              </a:lnSpc>
              <a:spcAft>
                <a:spcPts val="0"/>
              </a:spcAft>
            </a:pPr>
            <a:endParaRPr lang="en-US" altLang="ru-RU" sz="1200" b="0" i="0" dirty="0" smtClean="0">
              <a:cs typeface="Arial" charset="0"/>
            </a:endParaRPr>
          </a:p>
          <a:p>
            <a:pPr>
              <a:lnSpc>
                <a:spcPts val="1300"/>
              </a:lnSpc>
              <a:spcAft>
                <a:spcPts val="0"/>
              </a:spcAft>
            </a:pPr>
            <a:endParaRPr lang="ru-RU" altLang="ru-RU" sz="1200" b="0" i="0" dirty="0" smtClean="0">
              <a:cs typeface="Arial" charset="0"/>
            </a:endParaRPr>
          </a:p>
          <a:p>
            <a:pPr>
              <a:lnSpc>
                <a:spcPts val="1300"/>
              </a:lnSpc>
              <a:spcAft>
                <a:spcPts val="0"/>
              </a:spcAft>
            </a:pPr>
            <a:endParaRPr lang="en-US" altLang="ru-RU" sz="1200" i="0" dirty="0" smtClean="0">
              <a:cs typeface="Arial" charset="0"/>
            </a:endParaRPr>
          </a:p>
          <a:p>
            <a:pPr>
              <a:lnSpc>
                <a:spcPts val="1300"/>
              </a:lnSpc>
              <a:spcAft>
                <a:spcPts val="300"/>
              </a:spcAft>
            </a:pPr>
            <a:endParaRPr lang="ru-RU" altLang="ru-RU" sz="1200" i="0" dirty="0" smtClean="0">
              <a:cs typeface="Arial" charset="0"/>
            </a:endParaRPr>
          </a:p>
          <a:p>
            <a:pPr>
              <a:lnSpc>
                <a:spcPts val="1300"/>
              </a:lnSpc>
              <a:spcAft>
                <a:spcPts val="0"/>
              </a:spcAft>
            </a:pPr>
            <a:endParaRPr lang="ru-RU" altLang="ru-RU" sz="1200" i="0" dirty="0" smtClean="0">
              <a:solidFill>
                <a:srgbClr val="E22600"/>
              </a:solidFill>
              <a:cs typeface="Arial" charset="0"/>
            </a:endParaRPr>
          </a:p>
          <a:p>
            <a:pPr>
              <a:lnSpc>
                <a:spcPts val="1300"/>
              </a:lnSpc>
              <a:spcAft>
                <a:spcPts val="200"/>
              </a:spcAft>
            </a:pPr>
            <a:r>
              <a:rPr lang="ru-RU" altLang="ru-RU" sz="1200" i="0" dirty="0" smtClean="0">
                <a:solidFill>
                  <a:srgbClr val="E21000"/>
                </a:solidFill>
                <a:cs typeface="Arial" charset="0"/>
              </a:rPr>
              <a:t>Активное зондирование:</a:t>
            </a:r>
          </a:p>
          <a:p>
            <a:pPr>
              <a:lnSpc>
                <a:spcPts val="1300"/>
              </a:lnSpc>
              <a:spcAft>
                <a:spcPts val="200"/>
              </a:spcAft>
            </a:pPr>
            <a:r>
              <a:rPr lang="ru-RU" altLang="ru-RU" sz="1100" b="0" i="0" dirty="0" smtClean="0">
                <a:cs typeface="Arial" charset="0"/>
              </a:rPr>
              <a:t>Источник излучения – лазер.  </a:t>
            </a:r>
          </a:p>
          <a:p>
            <a:pPr>
              <a:lnSpc>
                <a:spcPts val="1300"/>
              </a:lnSpc>
              <a:spcAft>
                <a:spcPts val="200"/>
              </a:spcAft>
            </a:pPr>
            <a:r>
              <a:rPr lang="ru-RU" altLang="ru-RU" sz="1100" b="0" i="0" dirty="0" smtClean="0">
                <a:cs typeface="Arial" charset="0"/>
              </a:rPr>
              <a:t>Например – </a:t>
            </a:r>
            <a:r>
              <a:rPr lang="ru-RU" altLang="ru-RU" sz="1100" i="0" dirty="0" err="1" smtClean="0">
                <a:cs typeface="Arial" charset="0"/>
              </a:rPr>
              <a:t>лидарное</a:t>
            </a:r>
            <a:r>
              <a:rPr lang="ru-RU" altLang="ru-RU" sz="1100" i="0" dirty="0" smtClean="0">
                <a:cs typeface="Arial" charset="0"/>
              </a:rPr>
              <a:t> </a:t>
            </a:r>
            <a:r>
              <a:rPr lang="ru-RU" altLang="ru-RU" sz="1100" b="0" i="0" dirty="0" smtClean="0">
                <a:cs typeface="Arial" charset="0"/>
              </a:rPr>
              <a:t>дистанционное  зондирование</a:t>
            </a:r>
            <a:r>
              <a:rPr lang="en-US" altLang="ru-RU" sz="1100" b="0" i="0" dirty="0" smtClean="0">
                <a:cs typeface="Arial" charset="0"/>
              </a:rPr>
              <a:t> </a:t>
            </a:r>
          </a:p>
          <a:p>
            <a:pPr>
              <a:lnSpc>
                <a:spcPts val="1300"/>
              </a:lnSpc>
              <a:spcAft>
                <a:spcPts val="0"/>
              </a:spcAft>
            </a:pPr>
            <a:r>
              <a:rPr lang="en-US" altLang="ru-RU" sz="1050" b="0" i="0" dirty="0" smtClean="0">
                <a:cs typeface="Arial" charset="0"/>
              </a:rPr>
              <a:t>                       (</a:t>
            </a:r>
            <a:r>
              <a:rPr lang="ru-RU" altLang="ru-RU" sz="1050" b="0" i="0" dirty="0" smtClean="0">
                <a:cs typeface="Arial" charset="0"/>
              </a:rPr>
              <a:t>от </a:t>
            </a:r>
            <a:r>
              <a:rPr lang="en-US" altLang="ru-RU" sz="1050" b="0" i="0" dirty="0" smtClean="0">
                <a:cs typeface="Arial" charset="0"/>
              </a:rPr>
              <a:t>“LIDAR” – </a:t>
            </a:r>
            <a:r>
              <a:rPr lang="en-US" altLang="ru-RU" sz="1050" b="0" i="0" dirty="0" err="1" smtClean="0">
                <a:cs typeface="Arial" charset="0"/>
              </a:rPr>
              <a:t>LIght</a:t>
            </a:r>
            <a:r>
              <a:rPr lang="en-US" altLang="ru-RU" sz="1050" b="0" i="0" dirty="0" smtClean="0">
                <a:cs typeface="Arial" charset="0"/>
              </a:rPr>
              <a:t>  Detection And Ranging).</a:t>
            </a:r>
            <a:endParaRPr lang="ru-RU" altLang="ru-RU" sz="1050" b="0" i="0" dirty="0" smtClean="0">
              <a:cs typeface="Arial" charset="0"/>
            </a:endParaRPr>
          </a:p>
        </p:txBody>
      </p:sp>
      <p:grpSp>
        <p:nvGrpSpPr>
          <p:cNvPr id="29" name="Группа 28"/>
          <p:cNvGrpSpPr/>
          <p:nvPr/>
        </p:nvGrpSpPr>
        <p:grpSpPr>
          <a:xfrm>
            <a:off x="193912" y="793151"/>
            <a:ext cx="4018048" cy="3506791"/>
            <a:chOff x="193912" y="771550"/>
            <a:chExt cx="4018048" cy="4146131"/>
          </a:xfrm>
        </p:grpSpPr>
        <p:pic>
          <p:nvPicPr>
            <p:cNvPr id="150532" name="Picture 4" descr="Дистанционное зондирование Земли — Википедия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93912" y="771550"/>
              <a:ext cx="4018048" cy="4146131"/>
            </a:xfrm>
            <a:prstGeom prst="rect">
              <a:avLst/>
            </a:prstGeom>
            <a:noFill/>
          </p:spPr>
        </p:pic>
        <p:sp>
          <p:nvSpPr>
            <p:cNvPr id="25" name="Прямоугольник 24"/>
            <p:cNvSpPr/>
            <p:nvPr/>
          </p:nvSpPr>
          <p:spPr bwMode="auto">
            <a:xfrm>
              <a:off x="1029208" y="2686966"/>
              <a:ext cx="2376264" cy="136816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 bwMode="auto">
            <a:xfrm>
              <a:off x="1152808" y="4746390"/>
              <a:ext cx="2376264" cy="158416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华文细黑" pitchFamily="2" charset="-122"/>
              </a:endParaRPr>
            </a:p>
          </p:txBody>
        </p:sp>
      </p:grpSp>
      <p:sp>
        <p:nvSpPr>
          <p:cNvPr id="30" name="Прямоугольник 29"/>
          <p:cNvSpPr/>
          <p:nvPr/>
        </p:nvSpPr>
        <p:spPr bwMode="auto">
          <a:xfrm>
            <a:off x="7236296" y="3507854"/>
            <a:ext cx="1800200" cy="151098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1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华文细黑" pitchFamily="2" charset="-122"/>
            </a:endParaRPr>
          </a:p>
        </p:txBody>
      </p:sp>
      <p:grpSp>
        <p:nvGrpSpPr>
          <p:cNvPr id="31" name="Группа 30"/>
          <p:cNvGrpSpPr>
            <a:grpSpLocks noChangeAspect="1"/>
          </p:cNvGrpSpPr>
          <p:nvPr/>
        </p:nvGrpSpPr>
        <p:grpSpPr>
          <a:xfrm>
            <a:off x="4378416" y="3286130"/>
            <a:ext cx="4195083" cy="1654264"/>
            <a:chOff x="152171" y="666078"/>
            <a:chExt cx="6477232" cy="2385795"/>
          </a:xfrm>
        </p:grpSpPr>
        <p:pic>
          <p:nvPicPr>
            <p:cNvPr id="32" name="Picture 2" descr="Принцип действия лидара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52171" y="666078"/>
              <a:ext cx="6477232" cy="2385795"/>
            </a:xfrm>
            <a:prstGeom prst="rect">
              <a:avLst/>
            </a:prstGeom>
            <a:noFill/>
          </p:spPr>
        </p:pic>
        <p:sp>
          <p:nvSpPr>
            <p:cNvPr id="33" name="Прямоугольник 4"/>
            <p:cNvSpPr>
              <a:spLocks noChangeArrowheads="1"/>
            </p:cNvSpPr>
            <p:nvPr/>
          </p:nvSpPr>
          <p:spPr bwMode="auto">
            <a:xfrm>
              <a:off x="1758349" y="928524"/>
              <a:ext cx="3029673" cy="360461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lIns="0" tIns="10800" rIns="0" bIns="0">
              <a:spAutoFit/>
            </a:bodyPr>
            <a:lstStyle/>
            <a:p>
              <a:pPr algn="ctr">
                <a:lnSpc>
                  <a:spcPts val="900"/>
                </a:lnSpc>
              </a:pPr>
              <a:r>
                <a:rPr lang="ru-RU" altLang="ru-RU" sz="800" b="0" i="0" dirty="0" smtClean="0">
                  <a:cs typeface="Arial" charset="0"/>
                </a:rPr>
                <a:t>(Ми-рассеяние, </a:t>
              </a:r>
              <a:r>
                <a:rPr lang="ru-RU" altLang="ru-RU" sz="800" b="0" i="0" dirty="0" err="1" smtClean="0">
                  <a:cs typeface="Arial" charset="0"/>
                </a:rPr>
                <a:t>Релеевское</a:t>
              </a:r>
              <a:r>
                <a:rPr lang="ru-RU" altLang="ru-RU" sz="800" b="0" i="0" dirty="0" smtClean="0">
                  <a:cs typeface="Arial" charset="0"/>
                </a:rPr>
                <a:t> рассеяние, комбинационное рассеяние)</a:t>
              </a:r>
              <a:endParaRPr lang="ru-RU" altLang="ru-RU" sz="800" b="0" i="0" dirty="0">
                <a:cs typeface="Arial" charset="0"/>
              </a:endParaRPr>
            </a:p>
          </p:txBody>
        </p:sp>
      </p:grpSp>
      <p:pic>
        <p:nvPicPr>
          <p:cNvPr id="150536" name="Picture 8" descr="Подписаны постановления о федеральном фонде данных дистанционного  зондирования Земли | Digital Russi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09792" y="1419622"/>
            <a:ext cx="1584176" cy="1090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 noGrp="1"/>
          </p:cNvSpPr>
          <p:nvPr>
            <p:ph type="title"/>
          </p:nvPr>
        </p:nvSpPr>
        <p:spPr bwMode="auto">
          <a:xfrm>
            <a:off x="1935994" y="95155"/>
            <a:ext cx="7072362" cy="301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rPr>
              <a:t>Российский  центр </a:t>
            </a:r>
            <a:r>
              <a:rPr kumimoji="0" lang="ru-RU" altLang="ru-RU" sz="15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rPr>
              <a:t>лидарных</a:t>
            </a:r>
            <a:r>
              <a:rPr kumimoji="0" lang="ru-RU" altLang="ru-RU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rPr>
              <a:t> исследований атмосферы</a:t>
            </a:r>
            <a:r>
              <a:rPr kumimoji="0" lang="ru-RU" altLang="ru-RU" sz="1500" b="1" i="0" u="none" strike="noStrike" kern="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endParaRPr kumimoji="0" lang="ru-RU" altLang="ru-RU" sz="15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4" descr="DSC_45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2000" y="658164"/>
            <a:ext cx="2646925" cy="1334760"/>
          </a:xfrm>
          <a:prstGeom prst="round2Diag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0188" y="2643188"/>
            <a:ext cx="2643206" cy="1785950"/>
          </a:xfrm>
          <a:prstGeom prst="round2DiagRect">
            <a:avLst/>
          </a:prstGeom>
          <a:noFill/>
          <a:ln w="25400" algn="ctr">
            <a:noFill/>
            <a:miter lim="800000"/>
            <a:headEnd/>
            <a:tailEnd/>
          </a:ln>
        </p:spPr>
      </p:pic>
      <p:sp>
        <p:nvSpPr>
          <p:cNvPr id="11" name="Прямоугольник 2"/>
          <p:cNvSpPr>
            <a:spLocks noChangeArrowheads="1"/>
          </p:cNvSpPr>
          <p:nvPr/>
        </p:nvSpPr>
        <p:spPr bwMode="auto">
          <a:xfrm>
            <a:off x="92264" y="2034700"/>
            <a:ext cx="3016716" cy="483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8000" tIns="10800" rIns="18000" bIns="10800">
            <a:spAutoFit/>
          </a:bodyPr>
          <a:lstStyle/>
          <a:p>
            <a:pPr algn="ctr">
              <a:lnSpc>
                <a:spcPts val="1200"/>
              </a:lnSpc>
            </a:pPr>
            <a:r>
              <a:rPr lang="ru-RU" altLang="ru-RU" sz="1050" b="1" i="0" dirty="0">
                <a:solidFill>
                  <a:srgbClr val="E21000"/>
                </a:solidFill>
                <a:cs typeface="Arial" charset="0"/>
              </a:rPr>
              <a:t>Дистанционная лидарная визуализация</a:t>
            </a:r>
            <a:r>
              <a:rPr lang="ru-RU" altLang="ru-RU" sz="1050" i="0" dirty="0">
                <a:solidFill>
                  <a:srgbClr val="E21000"/>
                </a:solidFill>
                <a:cs typeface="Arial" charset="0"/>
              </a:rPr>
              <a:t> вихревых следов самолётов </a:t>
            </a:r>
            <a:r>
              <a:rPr lang="ru-RU" altLang="ru-RU" sz="1050" i="0" dirty="0" smtClean="0">
                <a:cs typeface="Arial" charset="0"/>
              </a:rPr>
              <a:t>-</a:t>
            </a:r>
            <a:r>
              <a:rPr lang="ru-RU" altLang="ru-RU" sz="1050" i="0" dirty="0" smtClean="0">
                <a:solidFill>
                  <a:srgbClr val="E21000"/>
                </a:solidFill>
                <a:cs typeface="Arial" charset="0"/>
              </a:rPr>
              <a:t> </a:t>
            </a:r>
            <a:r>
              <a:rPr lang="ru-RU" altLang="ru-RU" sz="1050" b="0" i="0" dirty="0" smtClean="0">
                <a:cs typeface="Arial" charset="0"/>
              </a:rPr>
              <a:t>для задачи </a:t>
            </a:r>
            <a:r>
              <a:rPr lang="ru-RU" altLang="ru-RU" sz="1050" b="0" i="0" dirty="0" err="1" smtClean="0">
                <a:cs typeface="Arial" charset="0"/>
              </a:rPr>
              <a:t>авиабезопасности</a:t>
            </a:r>
            <a:r>
              <a:rPr lang="ru-RU" altLang="ru-RU" sz="1050" b="0" i="0" dirty="0" smtClean="0">
                <a:cs typeface="Arial" charset="0"/>
              </a:rPr>
              <a:t> </a:t>
            </a:r>
            <a:endParaRPr lang="ru-RU" altLang="ru-RU" sz="1050" b="0" i="0" dirty="0">
              <a:cs typeface="Arial" charset="0"/>
            </a:endParaRPr>
          </a:p>
        </p:txBody>
      </p:sp>
      <p:sp>
        <p:nvSpPr>
          <p:cNvPr id="12" name="Прямоугольник 4"/>
          <p:cNvSpPr>
            <a:spLocks noChangeArrowheads="1"/>
          </p:cNvSpPr>
          <p:nvPr/>
        </p:nvSpPr>
        <p:spPr bwMode="auto">
          <a:xfrm>
            <a:off x="227700" y="4474108"/>
            <a:ext cx="2727694" cy="498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10800" rIns="0" bIns="0">
            <a:spAutoFit/>
          </a:bodyPr>
          <a:lstStyle/>
          <a:p>
            <a:pPr algn="ctr">
              <a:lnSpc>
                <a:spcPts val="1200"/>
              </a:lnSpc>
              <a:spcAft>
                <a:spcPts val="200"/>
              </a:spcAft>
            </a:pPr>
            <a:r>
              <a:rPr lang="ru-RU" altLang="ru-RU" sz="1050" b="1" i="0" dirty="0">
                <a:solidFill>
                  <a:srgbClr val="E21000"/>
                </a:solidFill>
                <a:cs typeface="Arial" charset="0"/>
              </a:rPr>
              <a:t>Аэрозольные </a:t>
            </a:r>
            <a:r>
              <a:rPr lang="ru-RU" altLang="ru-RU" sz="1050" b="1" i="0" dirty="0" smtClean="0">
                <a:solidFill>
                  <a:srgbClr val="E21000"/>
                </a:solidFill>
                <a:cs typeface="Arial" charset="0"/>
              </a:rPr>
              <a:t>лидары </a:t>
            </a:r>
            <a:r>
              <a:rPr lang="ru-RU" altLang="ru-RU" sz="1050" b="1" i="0" dirty="0">
                <a:solidFill>
                  <a:srgbClr val="E21000"/>
                </a:solidFill>
                <a:cs typeface="Arial" charset="0"/>
              </a:rPr>
              <a:t>серии "</a:t>
            </a:r>
            <a:r>
              <a:rPr lang="ru-RU" altLang="ru-RU" sz="1050" b="1" i="0" dirty="0" smtClean="0">
                <a:solidFill>
                  <a:srgbClr val="E21000"/>
                </a:solidFill>
                <a:cs typeface="Arial" charset="0"/>
              </a:rPr>
              <a:t>ЛОЗА</a:t>
            </a:r>
            <a:r>
              <a:rPr lang="en-US" altLang="ru-RU" sz="1050" b="1" i="0" dirty="0" smtClean="0">
                <a:solidFill>
                  <a:srgbClr val="E21000"/>
                </a:solidFill>
                <a:cs typeface="Arial" charset="0"/>
              </a:rPr>
              <a:t>”</a:t>
            </a:r>
            <a:endParaRPr lang="ru-RU" altLang="ru-RU" sz="1050" b="1" i="0" dirty="0" smtClean="0">
              <a:solidFill>
                <a:srgbClr val="E21000"/>
              </a:solidFill>
              <a:cs typeface="Arial" charset="0"/>
            </a:endParaRPr>
          </a:p>
          <a:p>
            <a:pPr algn="ctr">
              <a:lnSpc>
                <a:spcPts val="1200"/>
              </a:lnSpc>
              <a:spcAft>
                <a:spcPts val="0"/>
              </a:spcAft>
            </a:pPr>
            <a:r>
              <a:rPr lang="ru-RU" altLang="ru-RU" sz="1050" b="0" i="0" dirty="0" smtClean="0">
                <a:cs typeface="Arial" charset="0"/>
              </a:rPr>
              <a:t>для мониторинга аэрозольных и газовых загрязнений в тропосфере и т.д..</a:t>
            </a:r>
            <a:endParaRPr lang="ru-RU" altLang="ru-RU" sz="1050" b="0" i="0" dirty="0">
              <a:cs typeface="Arial" charset="0"/>
            </a:endParaRPr>
          </a:p>
        </p:txBody>
      </p:sp>
      <p:pic>
        <p:nvPicPr>
          <p:cNvPr id="13" name="Picture 2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37183" y="714362"/>
            <a:ext cx="1152000" cy="1436380"/>
          </a:xfrm>
          <a:prstGeom prst="round2Diag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Содержимое 3" descr="_IGP2707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55484" y="3595102"/>
            <a:ext cx="3024336" cy="1416239"/>
          </a:xfrm>
          <a:prstGeom prst="round2Diag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Прямоугольник 3"/>
          <p:cNvSpPr>
            <a:spLocks noChangeArrowheads="1"/>
          </p:cNvSpPr>
          <p:nvPr/>
        </p:nvSpPr>
        <p:spPr bwMode="auto">
          <a:xfrm>
            <a:off x="4587240" y="702860"/>
            <a:ext cx="1985024" cy="1346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ts val="1200"/>
              </a:lnSpc>
              <a:spcAft>
                <a:spcPts val="0"/>
              </a:spcAft>
            </a:pPr>
            <a:r>
              <a:rPr lang="ru-RU" altLang="ru-RU" sz="1050" b="1" i="0" dirty="0">
                <a:solidFill>
                  <a:srgbClr val="E21000"/>
                </a:solidFill>
                <a:cs typeface="Arial" charset="0"/>
              </a:rPr>
              <a:t>Бортовой </a:t>
            </a:r>
            <a:r>
              <a:rPr lang="ru-RU" altLang="ru-RU" sz="1050" b="1" i="0" dirty="0" err="1" smtClean="0">
                <a:solidFill>
                  <a:srgbClr val="E21000"/>
                </a:solidFill>
                <a:cs typeface="Arial" charset="0"/>
              </a:rPr>
              <a:t>лидар</a:t>
            </a:r>
            <a:r>
              <a:rPr lang="ru-RU" altLang="ru-RU" sz="1050" b="1" i="0" dirty="0" smtClean="0">
                <a:solidFill>
                  <a:srgbClr val="E21000"/>
                </a:solidFill>
                <a:cs typeface="Arial" charset="0"/>
              </a:rPr>
              <a:t> </a:t>
            </a:r>
          </a:p>
          <a:p>
            <a:pPr algn="ctr">
              <a:lnSpc>
                <a:spcPts val="1200"/>
              </a:lnSpc>
              <a:spcAft>
                <a:spcPts val="300"/>
              </a:spcAft>
            </a:pPr>
            <a:r>
              <a:rPr lang="en-US" altLang="ru-RU" sz="1050" b="1" i="0" dirty="0" smtClean="0">
                <a:solidFill>
                  <a:srgbClr val="E21000"/>
                </a:solidFill>
                <a:cs typeface="Arial" charset="0"/>
              </a:rPr>
              <a:t>“</a:t>
            </a:r>
            <a:r>
              <a:rPr lang="ru-RU" altLang="ru-RU" sz="1050" b="1" i="0" dirty="0" smtClean="0">
                <a:solidFill>
                  <a:srgbClr val="E21000"/>
                </a:solidFill>
                <a:cs typeface="Arial" charset="0"/>
              </a:rPr>
              <a:t>Атмарил-3</a:t>
            </a:r>
            <a:r>
              <a:rPr lang="en-US" altLang="ru-RU" sz="1050" b="1" i="0" dirty="0" smtClean="0">
                <a:solidFill>
                  <a:srgbClr val="E21000"/>
                </a:solidFill>
                <a:cs typeface="Arial" charset="0"/>
              </a:rPr>
              <a:t>”</a:t>
            </a:r>
            <a:r>
              <a:rPr lang="ru-RU" altLang="ru-RU" sz="1050" i="0" dirty="0" smtClean="0">
                <a:solidFill>
                  <a:srgbClr val="E21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</a:t>
            </a:r>
            <a:endParaRPr lang="ru-RU" altLang="ru-RU" sz="1050" i="0" dirty="0">
              <a:solidFill>
                <a:srgbClr val="E21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just">
              <a:lnSpc>
                <a:spcPts val="1300"/>
              </a:lnSpc>
              <a:spcAft>
                <a:spcPts val="0"/>
              </a:spcAft>
            </a:pPr>
            <a:r>
              <a:rPr lang="ru-RU" altLang="ru-RU" sz="1050" b="0" i="0" dirty="0" smtClean="0">
                <a:cs typeface="Arial" charset="0"/>
              </a:rPr>
              <a:t>Для обнаружения косяков рыб </a:t>
            </a:r>
            <a:r>
              <a:rPr lang="ru-RU" altLang="ru-RU" sz="1050" b="0" i="0" dirty="0">
                <a:cs typeface="Arial" charset="0"/>
              </a:rPr>
              <a:t>в </a:t>
            </a:r>
            <a:r>
              <a:rPr lang="ru-RU" altLang="ru-RU" sz="1050" b="0" i="0" dirty="0" smtClean="0">
                <a:cs typeface="Arial" charset="0"/>
              </a:rPr>
              <a:t>поверхностном </a:t>
            </a:r>
            <a:r>
              <a:rPr lang="ru-RU" altLang="ru-RU" sz="1050" b="0" i="0" dirty="0">
                <a:cs typeface="Arial" charset="0"/>
              </a:rPr>
              <a:t>слое </a:t>
            </a:r>
            <a:r>
              <a:rPr lang="ru-RU" altLang="ru-RU" sz="1050" b="0" i="0" dirty="0" smtClean="0">
                <a:cs typeface="Arial" charset="0"/>
              </a:rPr>
              <a:t>моря, нефтяной пленки на </a:t>
            </a:r>
            <a:r>
              <a:rPr lang="ru-RU" altLang="ru-RU" sz="1050" b="0" i="0" dirty="0" err="1" smtClean="0">
                <a:cs typeface="Arial" charset="0"/>
              </a:rPr>
              <a:t>поверх-ности</a:t>
            </a:r>
            <a:r>
              <a:rPr lang="ru-RU" altLang="ru-RU" sz="1050" b="0" i="0" dirty="0" smtClean="0">
                <a:cs typeface="Arial" charset="0"/>
              </a:rPr>
              <a:t> воды, фитопланктона; для измерения прозрачности воды и глубины дна. </a:t>
            </a:r>
            <a:endParaRPr lang="ru-RU" altLang="ru-RU" sz="1050" b="0" i="0" dirty="0">
              <a:cs typeface="Arial" charset="0"/>
            </a:endParaRPr>
          </a:p>
        </p:txBody>
      </p:sp>
      <p:sp>
        <p:nvSpPr>
          <p:cNvPr id="20" name="Прямоугольник с двумя скругленными противолежащими углами 19"/>
          <p:cNvSpPr/>
          <p:nvPr/>
        </p:nvSpPr>
        <p:spPr bwMode="auto">
          <a:xfrm>
            <a:off x="3131840" y="642924"/>
            <a:ext cx="18000" cy="4392000"/>
          </a:xfrm>
          <a:prstGeom prst="round2DiagRect">
            <a:avLst/>
          </a:prstGeom>
          <a:solidFill>
            <a:srgbClr val="0066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1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华文细黑" pitchFamily="2" charset="-122"/>
            </a:endParaRPr>
          </a:p>
        </p:txBody>
      </p:sp>
      <p:pic>
        <p:nvPicPr>
          <p:cNvPr id="22" name="Picture 2" descr="Лого_ИОА_Р_монитор"/>
          <p:cNvPicPr>
            <a:picLocks noChangeAspect="1" noChangeArrowheads="1"/>
          </p:cNvPicPr>
          <p:nvPr/>
        </p:nvPicPr>
        <p:blipFill>
          <a:blip r:embed="rId7" cstate="print"/>
          <a:srcRect l="3654" t="11894" r="4567" b="16652"/>
          <a:stretch>
            <a:fillRect/>
          </a:stretch>
        </p:blipFill>
        <p:spPr bwMode="auto">
          <a:xfrm>
            <a:off x="453144" y="65878"/>
            <a:ext cx="1432960" cy="405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Прямоугольник 20"/>
          <p:cNvSpPr/>
          <p:nvPr/>
        </p:nvSpPr>
        <p:spPr bwMode="auto">
          <a:xfrm>
            <a:off x="7202388" y="3507854"/>
            <a:ext cx="1800200" cy="151098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1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华文细黑" pitchFamily="2" charset="-122"/>
            </a:endParaRPr>
          </a:p>
        </p:txBody>
      </p:sp>
      <p:pic>
        <p:nvPicPr>
          <p:cNvPr id="23" name="Picture 13" descr="lidar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32624" y="2276098"/>
            <a:ext cx="1130390" cy="1223992"/>
          </a:xfrm>
          <a:prstGeom prst="round2Diag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82108" y="2283304"/>
            <a:ext cx="1720572" cy="1184951"/>
          </a:xfrm>
          <a:prstGeom prst="round2DiagRect">
            <a:avLst/>
          </a:prstGeom>
          <a:noFill/>
          <a:ln w="19050" algn="ctr">
            <a:noFill/>
            <a:miter lim="800000"/>
            <a:headEnd/>
            <a:tailEnd/>
          </a:ln>
        </p:spPr>
      </p:pic>
      <p:pic>
        <p:nvPicPr>
          <p:cNvPr id="1026" name="Рисунок 3" descr="D:\Zharkov\Theory\Конференции\ILRC_28\IMG_9357.JPG"/>
          <p:cNvPicPr>
            <a:picLocks noChangeAspect="1" noChangeArrowheads="1"/>
          </p:cNvPicPr>
          <p:nvPr/>
        </p:nvPicPr>
        <p:blipFill>
          <a:blip r:embed="rId10" cstate="print"/>
          <a:srcRect t="13123" b="28633"/>
          <a:stretch>
            <a:fillRect/>
          </a:stretch>
        </p:blipFill>
        <p:spPr bwMode="auto">
          <a:xfrm>
            <a:off x="6883876" y="3443466"/>
            <a:ext cx="2039084" cy="1559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Прямоугольник с двумя скругленными противолежащими углами 25"/>
          <p:cNvSpPr/>
          <p:nvPr/>
        </p:nvSpPr>
        <p:spPr bwMode="auto">
          <a:xfrm>
            <a:off x="6642232" y="627534"/>
            <a:ext cx="18000" cy="4392000"/>
          </a:xfrm>
          <a:prstGeom prst="round2DiagRect">
            <a:avLst/>
          </a:prstGeom>
          <a:solidFill>
            <a:srgbClr val="0066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1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华文细黑" pitchFamily="2" charset="-122"/>
            </a:endParaRPr>
          </a:p>
        </p:txBody>
      </p:sp>
      <p:sp>
        <p:nvSpPr>
          <p:cNvPr id="27" name="Прямоугольник 3"/>
          <p:cNvSpPr>
            <a:spLocks noChangeArrowheads="1"/>
          </p:cNvSpPr>
          <p:nvPr/>
        </p:nvSpPr>
        <p:spPr bwMode="auto">
          <a:xfrm>
            <a:off x="6819488" y="672138"/>
            <a:ext cx="2186528" cy="1295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8000" tIns="0" rIns="18000" bIns="0">
            <a:spAutoFit/>
          </a:bodyPr>
          <a:lstStyle/>
          <a:p>
            <a:pPr algn="ctr">
              <a:lnSpc>
                <a:spcPts val="1200"/>
              </a:lnSpc>
              <a:spcAft>
                <a:spcPts val="300"/>
              </a:spcAft>
            </a:pPr>
            <a:r>
              <a:rPr lang="ru-RU" altLang="ru-RU" sz="1050" i="0" dirty="0" err="1" smtClean="0">
                <a:solidFill>
                  <a:srgbClr val="E21000"/>
                </a:solidFill>
                <a:cs typeface="Arial" charset="0"/>
              </a:rPr>
              <a:t>СКР-лидары</a:t>
            </a:r>
            <a:r>
              <a:rPr lang="en-US" altLang="ru-RU" sz="1050" i="0" dirty="0" smtClean="0">
                <a:solidFill>
                  <a:srgbClr val="E21000"/>
                </a:solidFill>
                <a:cs typeface="Arial" charset="0"/>
              </a:rPr>
              <a:t> </a:t>
            </a:r>
            <a:r>
              <a:rPr lang="ru-RU" altLang="ru-RU" sz="1050" i="0" dirty="0" smtClean="0">
                <a:solidFill>
                  <a:srgbClr val="E21000"/>
                </a:solidFill>
                <a:cs typeface="Arial" charset="0"/>
              </a:rPr>
              <a:t> (спонтанного комбинационного рассеяния)</a:t>
            </a:r>
            <a:endParaRPr lang="ru-RU" altLang="ru-RU" sz="1050" i="0" dirty="0">
              <a:solidFill>
                <a:srgbClr val="E21000"/>
              </a:solidFill>
              <a:cs typeface="Arial" charset="0"/>
            </a:endParaRPr>
          </a:p>
          <a:p>
            <a:pPr algn="just">
              <a:lnSpc>
                <a:spcPts val="1200"/>
              </a:lnSpc>
              <a:spcAft>
                <a:spcPts val="200"/>
              </a:spcAft>
            </a:pPr>
            <a:r>
              <a:rPr lang="ru-RU" altLang="ru-RU" sz="1050" b="0" i="0" dirty="0" smtClean="0">
                <a:cs typeface="Arial" charset="0"/>
              </a:rPr>
              <a:t>Для детектирования профиля температуры, газов (Н</a:t>
            </a:r>
            <a:r>
              <a:rPr lang="ru-RU" altLang="ru-RU" sz="1050" b="0" i="0" baseline="-25000" dirty="0" smtClean="0">
                <a:cs typeface="Arial" charset="0"/>
              </a:rPr>
              <a:t>2</a:t>
            </a:r>
            <a:r>
              <a:rPr lang="ru-RU" altLang="ru-RU" sz="1050" b="0" i="0" dirty="0" smtClean="0">
                <a:cs typeface="Arial" charset="0"/>
              </a:rPr>
              <a:t>О, </a:t>
            </a:r>
            <a:r>
              <a:rPr lang="en-US" sz="1050" b="0" i="0" dirty="0" smtClean="0"/>
              <a:t>O</a:t>
            </a:r>
            <a:r>
              <a:rPr lang="en-US" sz="1050" b="0" i="0" baseline="-25000" dirty="0" smtClean="0"/>
              <a:t>2</a:t>
            </a:r>
            <a:r>
              <a:rPr lang="en-US" sz="1050" b="0" i="0" dirty="0" smtClean="0"/>
              <a:t>, N</a:t>
            </a:r>
            <a:r>
              <a:rPr lang="en-US" sz="1050" b="0" i="0" baseline="-25000" dirty="0" smtClean="0"/>
              <a:t>2</a:t>
            </a:r>
            <a:r>
              <a:rPr lang="en-US" sz="1050" b="0" i="0" dirty="0" smtClean="0"/>
              <a:t>, CO</a:t>
            </a:r>
            <a:r>
              <a:rPr lang="en-US" sz="1050" b="0" i="0" baseline="-25000" dirty="0" smtClean="0"/>
              <a:t>2</a:t>
            </a:r>
            <a:r>
              <a:rPr lang="en-US" sz="1050" b="0" i="0" dirty="0" smtClean="0"/>
              <a:t>, CO, H</a:t>
            </a:r>
            <a:r>
              <a:rPr lang="en-US" sz="1050" b="0" i="0" baseline="-25000" dirty="0" smtClean="0"/>
              <a:t>2</a:t>
            </a:r>
            <a:r>
              <a:rPr lang="en-US" sz="1050" b="0" i="0" dirty="0" smtClean="0"/>
              <a:t>, SO</a:t>
            </a:r>
            <a:r>
              <a:rPr lang="en-US" sz="1050" b="0" i="0" baseline="-25000" dirty="0" smtClean="0"/>
              <a:t>2</a:t>
            </a:r>
            <a:r>
              <a:rPr lang="en-US" sz="1050" b="0" i="0" dirty="0" smtClean="0"/>
              <a:t>, H</a:t>
            </a:r>
            <a:r>
              <a:rPr lang="en-US" sz="1050" b="0" i="0" baseline="-25000" dirty="0" smtClean="0"/>
              <a:t>2</a:t>
            </a:r>
            <a:r>
              <a:rPr lang="en-US" sz="1050" b="0" i="0" dirty="0" smtClean="0"/>
              <a:t>S, </a:t>
            </a:r>
            <a:r>
              <a:rPr lang="en-US" sz="1050" b="0" i="0" dirty="0" err="1" smtClean="0"/>
              <a:t>NO</a:t>
            </a:r>
            <a:r>
              <a:rPr lang="en-US" sz="1050" b="0" i="0" baseline="-25000" dirty="0" err="1" smtClean="0"/>
              <a:t>x</a:t>
            </a:r>
            <a:r>
              <a:rPr lang="en-US" sz="1050" b="0" i="0" dirty="0" smtClean="0"/>
              <a:t>, NH</a:t>
            </a:r>
            <a:r>
              <a:rPr lang="en-US" sz="1050" b="0" i="0" baseline="-25000" dirty="0" smtClean="0"/>
              <a:t>3</a:t>
            </a:r>
            <a:r>
              <a:rPr lang="en-US" sz="1050" b="0" i="0" dirty="0" smtClean="0"/>
              <a:t>, </a:t>
            </a:r>
            <a:r>
              <a:rPr lang="en-US" sz="1050" b="0" i="0" dirty="0" err="1" smtClean="0"/>
              <a:t>HCl</a:t>
            </a:r>
            <a:r>
              <a:rPr lang="en-US" sz="1050" b="0" i="0" dirty="0" smtClean="0"/>
              <a:t>, HF, CH</a:t>
            </a:r>
            <a:r>
              <a:rPr lang="en-US" sz="1050" b="0" i="0" baseline="-25000" dirty="0" smtClean="0"/>
              <a:t>4</a:t>
            </a:r>
            <a:r>
              <a:rPr lang="en-US" sz="1050" b="0" i="0" dirty="0" smtClean="0"/>
              <a:t>, </a:t>
            </a:r>
            <a:r>
              <a:rPr lang="en-US" sz="1050" b="0" i="0" dirty="0" err="1" smtClean="0"/>
              <a:t>C</a:t>
            </a:r>
            <a:r>
              <a:rPr lang="en-US" sz="1050" b="0" i="0" baseline="-25000" dirty="0" err="1" smtClean="0"/>
              <a:t>n</a:t>
            </a:r>
            <a:r>
              <a:rPr lang="en-US" sz="1050" b="0" i="0" dirty="0" err="1" smtClean="0"/>
              <a:t>C</a:t>
            </a:r>
            <a:r>
              <a:rPr lang="en-US" sz="1050" b="0" i="0" baseline="-25000" dirty="0" err="1" smtClean="0"/>
              <a:t>m</a:t>
            </a:r>
            <a:r>
              <a:rPr lang="ru-RU" sz="1050" b="0" i="0" dirty="0" smtClean="0"/>
              <a:t>)</a:t>
            </a:r>
            <a:r>
              <a:rPr lang="ru-RU" sz="1050" b="0" i="0" dirty="0" smtClean="0">
                <a:solidFill>
                  <a:srgbClr val="F63B00"/>
                </a:solidFill>
              </a:rPr>
              <a:t> </a:t>
            </a:r>
            <a:r>
              <a:rPr lang="ru-RU" sz="1050" b="0" i="0" dirty="0" smtClean="0"/>
              <a:t>и аэрозоля</a:t>
            </a:r>
            <a:r>
              <a:rPr lang="en-US" sz="1050" b="0" i="0" dirty="0" smtClean="0"/>
              <a:t>.</a:t>
            </a:r>
            <a:endParaRPr lang="ru-RU" sz="1050" b="0" i="0" dirty="0" smtClean="0"/>
          </a:p>
          <a:p>
            <a:pPr>
              <a:lnSpc>
                <a:spcPts val="1200"/>
              </a:lnSpc>
              <a:spcAft>
                <a:spcPts val="0"/>
              </a:spcAft>
            </a:pPr>
            <a:r>
              <a:rPr lang="ru-RU" altLang="ru-RU" sz="1050" b="0" i="0" dirty="0" smtClean="0">
                <a:solidFill>
                  <a:srgbClr val="281DFF"/>
                </a:solidFill>
                <a:cs typeface="Arial" charset="0"/>
              </a:rPr>
              <a:t>Пространственное разрешение – 3-5 м;  дистанция – 0.5-10 км.</a:t>
            </a:r>
            <a:endParaRPr lang="ru-RU" altLang="ru-RU" sz="1050" b="0" i="0" dirty="0">
              <a:solidFill>
                <a:srgbClr val="281DFF"/>
              </a:solidFill>
              <a:cs typeface="Arial" charset="0"/>
            </a:endParaRPr>
          </a:p>
        </p:txBody>
      </p:sp>
      <p:pic>
        <p:nvPicPr>
          <p:cNvPr id="1027" name="Рисунок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91496" y="2071684"/>
            <a:ext cx="2044100" cy="1284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с двумя скругленными противолежащими углами 10"/>
          <p:cNvSpPr/>
          <p:nvPr/>
        </p:nvSpPr>
        <p:spPr bwMode="auto">
          <a:xfrm>
            <a:off x="142845" y="955384"/>
            <a:ext cx="2484940" cy="3759506"/>
          </a:xfrm>
          <a:prstGeom prst="round2DiagRect">
            <a:avLst>
              <a:gd name="adj1" fmla="val 16667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/>
          </a:extLst>
        </p:spPr>
        <p:txBody>
          <a:bodyPr lIns="0" tIns="36000" rIns="0" bIns="36000"/>
          <a:lstStyle/>
          <a:p>
            <a:pPr>
              <a:lnSpc>
                <a:spcPts val="1700"/>
              </a:lnSpc>
              <a:defRPr/>
            </a:pPr>
            <a:endParaRPr lang="ru-RU" sz="1200" i="0" dirty="0" smtClean="0">
              <a:ea typeface="华文细黑" pitchFamily="2" charset="-122"/>
            </a:endParaRPr>
          </a:p>
          <a:p>
            <a:pPr>
              <a:lnSpc>
                <a:spcPts val="1700"/>
              </a:lnSpc>
              <a:defRPr/>
            </a:pPr>
            <a:r>
              <a:rPr lang="ru-RU" sz="1200" i="0" dirty="0" smtClean="0">
                <a:ea typeface="华文细黑" pitchFamily="2" charset="-122"/>
              </a:rPr>
              <a:t>Станция </a:t>
            </a:r>
            <a:r>
              <a:rPr lang="ru-RU" sz="1200" i="0" dirty="0">
                <a:ea typeface="华文细黑" pitchFamily="2" charset="-122"/>
              </a:rPr>
              <a:t>состоит из лидарного комплекса с приемными </a:t>
            </a:r>
            <a:r>
              <a:rPr lang="ru-RU" sz="1200" i="0" dirty="0" smtClean="0">
                <a:ea typeface="华文细黑" pitchFamily="2" charset="-122"/>
              </a:rPr>
              <a:t>зеркалами диаметром </a:t>
            </a:r>
            <a:r>
              <a:rPr lang="ru-RU" sz="1200" i="0" dirty="0" smtClean="0">
                <a:solidFill>
                  <a:srgbClr val="E22600"/>
                </a:solidFill>
                <a:ea typeface="华文细黑" pitchFamily="2" charset="-122"/>
              </a:rPr>
              <a:t>2.2</a:t>
            </a:r>
            <a:r>
              <a:rPr lang="ru-RU" sz="1200" i="0" dirty="0">
                <a:solidFill>
                  <a:srgbClr val="E22600"/>
                </a:solidFill>
                <a:ea typeface="华文细黑" pitchFamily="2" charset="-122"/>
              </a:rPr>
              <a:t>, </a:t>
            </a:r>
            <a:r>
              <a:rPr lang="ru-RU" sz="1200" i="0" dirty="0" smtClean="0">
                <a:solidFill>
                  <a:srgbClr val="E22600"/>
                </a:solidFill>
                <a:ea typeface="华文细黑" pitchFamily="2" charset="-122"/>
              </a:rPr>
              <a:t>1</a:t>
            </a:r>
            <a:r>
              <a:rPr lang="ru-RU" sz="1200" i="0" dirty="0">
                <a:solidFill>
                  <a:srgbClr val="E22600"/>
                </a:solidFill>
                <a:ea typeface="华文细黑" pitchFamily="2" charset="-122"/>
              </a:rPr>
              <a:t>, 0,5, 0,3 м </a:t>
            </a:r>
            <a:endParaRPr lang="ru-RU" sz="1200" i="0" dirty="0" smtClean="0">
              <a:solidFill>
                <a:srgbClr val="E22600"/>
              </a:solidFill>
              <a:ea typeface="华文细黑" pitchFamily="2" charset="-122"/>
            </a:endParaRPr>
          </a:p>
          <a:p>
            <a:pPr>
              <a:lnSpc>
                <a:spcPts val="1700"/>
              </a:lnSpc>
              <a:spcAft>
                <a:spcPts val="600"/>
              </a:spcAft>
              <a:defRPr/>
            </a:pPr>
            <a:r>
              <a:rPr lang="ru-RU" sz="1200" i="0" dirty="0" smtClean="0">
                <a:ea typeface="华文细黑" pitchFamily="2" charset="-122"/>
              </a:rPr>
              <a:t>и </a:t>
            </a:r>
            <a:r>
              <a:rPr lang="ru-RU" sz="1200" i="0" dirty="0">
                <a:ea typeface="华文细黑" pitchFamily="2" charset="-122"/>
              </a:rPr>
              <a:t>набором лазерных </a:t>
            </a:r>
            <a:r>
              <a:rPr lang="ru-RU" sz="1200" i="0" dirty="0" smtClean="0">
                <a:ea typeface="华文细黑" pitchFamily="2" charset="-122"/>
              </a:rPr>
              <a:t>источников, генерирующих </a:t>
            </a:r>
            <a:r>
              <a:rPr lang="ru-RU" sz="1200" i="0" dirty="0">
                <a:ea typeface="华文细黑" pitchFamily="2" charset="-122"/>
              </a:rPr>
              <a:t>в диапазоне длин волн </a:t>
            </a:r>
            <a:r>
              <a:rPr lang="ru-RU" sz="1200" i="0" dirty="0" smtClean="0">
                <a:ea typeface="华文细黑" pitchFamily="2" charset="-122"/>
              </a:rPr>
              <a:t/>
            </a:r>
            <a:br>
              <a:rPr lang="ru-RU" sz="1200" i="0" dirty="0" smtClean="0">
                <a:ea typeface="华文细黑" pitchFamily="2" charset="-122"/>
              </a:rPr>
            </a:br>
            <a:r>
              <a:rPr lang="ru-RU" sz="1200" i="0" dirty="0" smtClean="0">
                <a:solidFill>
                  <a:srgbClr val="006699"/>
                </a:solidFill>
                <a:ea typeface="华文细黑" pitchFamily="2" charset="-122"/>
              </a:rPr>
              <a:t>271-1064 </a:t>
            </a:r>
            <a:r>
              <a:rPr lang="ru-RU" sz="1200" i="0" dirty="0">
                <a:solidFill>
                  <a:srgbClr val="006699"/>
                </a:solidFill>
                <a:ea typeface="华文细黑" pitchFamily="2" charset="-122"/>
              </a:rPr>
              <a:t>нм. </a:t>
            </a:r>
            <a:endParaRPr lang="ru-RU" sz="1200" i="0" dirty="0" smtClean="0">
              <a:solidFill>
                <a:srgbClr val="006699"/>
              </a:solidFill>
              <a:ea typeface="华文细黑" pitchFamily="2" charset="-122"/>
            </a:endParaRPr>
          </a:p>
          <a:p>
            <a:pPr>
              <a:lnSpc>
                <a:spcPts val="1700"/>
              </a:lnSpc>
              <a:defRPr/>
            </a:pPr>
            <a:r>
              <a:rPr lang="ru-RU" sz="1200" i="0" dirty="0" smtClean="0">
                <a:solidFill>
                  <a:srgbClr val="CC0000"/>
                </a:solidFill>
                <a:ea typeface="华文细黑" pitchFamily="2" charset="-122"/>
              </a:rPr>
              <a:t>Это </a:t>
            </a:r>
            <a:r>
              <a:rPr lang="ru-RU" sz="1200" i="0" dirty="0">
                <a:solidFill>
                  <a:srgbClr val="CC0000"/>
                </a:solidFill>
                <a:ea typeface="华文细黑" pitchFamily="2" charset="-122"/>
              </a:rPr>
              <a:t>позволяет </a:t>
            </a:r>
            <a:r>
              <a:rPr lang="ru-RU" sz="1200" i="0" dirty="0" smtClean="0">
                <a:solidFill>
                  <a:srgbClr val="CC0000"/>
                </a:solidFill>
                <a:ea typeface="华文细黑" pitchFamily="2" charset="-122"/>
              </a:rPr>
              <a:t>измерять профили аэрозоля, озона </a:t>
            </a:r>
            <a:r>
              <a:rPr lang="ru-RU" sz="1200" i="0" dirty="0">
                <a:solidFill>
                  <a:srgbClr val="CC0000"/>
                </a:solidFill>
                <a:ea typeface="华文细黑" pitchFamily="2" charset="-122"/>
              </a:rPr>
              <a:t>и </a:t>
            </a:r>
            <a:r>
              <a:rPr lang="ru-RU" sz="1200" i="0" dirty="0" smtClean="0">
                <a:solidFill>
                  <a:srgbClr val="CC0000"/>
                </a:solidFill>
                <a:ea typeface="华文细黑" pitchFamily="2" charset="-122"/>
              </a:rPr>
              <a:t>температуры </a:t>
            </a:r>
            <a:r>
              <a:rPr lang="ru-RU" sz="1200" i="0" dirty="0" smtClean="0">
                <a:ea typeface="华文细黑" pitchFamily="2" charset="-122"/>
              </a:rPr>
              <a:t>в тропосфере, стратосфере и мезосфере  </a:t>
            </a:r>
            <a:r>
              <a:rPr lang="ru-RU" sz="1200" i="0" dirty="0" smtClean="0">
                <a:solidFill>
                  <a:srgbClr val="E22600"/>
                </a:solidFill>
                <a:ea typeface="华文细黑" pitchFamily="2" charset="-122"/>
              </a:rPr>
              <a:t>(до 90 км)</a:t>
            </a:r>
            <a:r>
              <a:rPr lang="ru-RU" sz="1200" i="0" dirty="0" smtClean="0">
                <a:solidFill>
                  <a:srgbClr val="CC0000"/>
                </a:solidFill>
                <a:ea typeface="华文细黑" pitchFamily="2" charset="-122"/>
              </a:rPr>
              <a:t> </a:t>
            </a:r>
            <a:r>
              <a:rPr lang="ru-RU" sz="1200" i="0" dirty="0">
                <a:ea typeface="华文细黑" pitchFamily="2" charset="-122"/>
              </a:rPr>
              <a:t>различными методами </a:t>
            </a:r>
            <a:r>
              <a:rPr lang="ru-RU" sz="1200" i="0" dirty="0" smtClean="0">
                <a:ea typeface="华文细黑" pitchFamily="2" charset="-122"/>
              </a:rPr>
              <a:t>зондирования.</a:t>
            </a:r>
            <a:endParaRPr lang="ru-RU" sz="1200" i="0" dirty="0">
              <a:ea typeface="华文细黑" pitchFamily="2" charset="-122"/>
            </a:endParaRPr>
          </a:p>
        </p:txBody>
      </p:sp>
      <p:sp>
        <p:nvSpPr>
          <p:cNvPr id="8" name="Заголовок 1"/>
          <p:cNvSpPr txBox="1">
            <a:spLocks noGrp="1"/>
          </p:cNvSpPr>
          <p:nvPr>
            <p:ph type="title"/>
          </p:nvPr>
        </p:nvSpPr>
        <p:spPr bwMode="auto">
          <a:xfrm>
            <a:off x="2000232" y="33469"/>
            <a:ext cx="6877998" cy="431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SimHei" pitchFamily="49" charset="-122"/>
                <a:cs typeface="Tahoma" pitchFamily="34" charset="0"/>
              </a:rPr>
              <a:t>Сибирская </a:t>
            </a:r>
            <a:r>
              <a:rPr kumimoji="0" lang="ru-RU" alt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SimHei" pitchFamily="49" charset="-122"/>
                <a:cs typeface="Tahoma" pitchFamily="34" charset="0"/>
              </a:rPr>
              <a:t>лидарная</a:t>
            </a:r>
            <a:r>
              <a:rPr kumimoji="0" lang="ru-RU" alt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SimHei" pitchFamily="49" charset="-122"/>
                <a:cs typeface="Tahoma" pitchFamily="34" charset="0"/>
              </a:rPr>
              <a:t> станция   </a:t>
            </a:r>
            <a:r>
              <a:rPr kumimoji="0" lang="ru-RU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SimHei" pitchFamily="49" charset="-122"/>
                <a:cs typeface="Tahoma" pitchFamily="34" charset="0"/>
              </a:rPr>
              <a:t>(г. Томск, ИОА СО РАН)</a:t>
            </a:r>
            <a:endParaRPr kumimoji="0" lang="ru-RU" altLang="ru-RU" sz="1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SimHei" pitchFamily="49" charset="-122"/>
              <a:cs typeface="Tahoma" pitchFamily="34" charset="0"/>
            </a:endParaRPr>
          </a:p>
        </p:txBody>
      </p:sp>
      <p:pic>
        <p:nvPicPr>
          <p:cNvPr id="6" name="Picture 2" descr="Лого_ИОА_Р_монитор"/>
          <p:cNvPicPr>
            <a:picLocks noChangeAspect="1" noChangeArrowheads="1"/>
          </p:cNvPicPr>
          <p:nvPr/>
        </p:nvPicPr>
        <p:blipFill>
          <a:blip r:embed="rId3" cstate="print"/>
          <a:srcRect l="3654" t="11894" r="4567" b="16652"/>
          <a:stretch>
            <a:fillRect/>
          </a:stretch>
        </p:blipFill>
        <p:spPr bwMode="auto">
          <a:xfrm>
            <a:off x="453144" y="65878"/>
            <a:ext cx="1432960" cy="405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 bwMode="auto">
          <a:xfrm>
            <a:off x="7236296" y="3507854"/>
            <a:ext cx="1800200" cy="151098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1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华文细黑" pitchFamily="2" charset="-122"/>
            </a:endParaRPr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699542"/>
            <a:ext cx="5800158" cy="4248472"/>
          </a:xfrm>
          <a:prstGeom prst="round2DiagRect">
            <a:avLst/>
          </a:prstGeom>
          <a:noFill/>
          <a:ln w="19050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Picture 2" descr="город"/>
          <p:cNvPicPr preferRelativeResize="0">
            <a:picLocks noChangeAspect="1" noChangeArrowheads="1"/>
          </p:cNvPicPr>
          <p:nvPr/>
        </p:nvPicPr>
        <p:blipFill>
          <a:blip r:embed="rId3" cstate="print"/>
          <a:srcRect b="3189"/>
          <a:stretch>
            <a:fillRect/>
          </a:stretch>
        </p:blipFill>
        <p:spPr bwMode="auto">
          <a:xfrm>
            <a:off x="275446" y="627460"/>
            <a:ext cx="4000528" cy="439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Прямоугольник 20"/>
          <p:cNvSpPr>
            <a:spLocks noChangeArrowheads="1"/>
          </p:cNvSpPr>
          <p:nvPr/>
        </p:nvSpPr>
        <p:spPr bwMode="auto">
          <a:xfrm>
            <a:off x="2142396" y="128826"/>
            <a:ext cx="6768752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8000" tIns="0" rIns="18000" bIns="0">
            <a:spAutoFit/>
          </a:bodyPr>
          <a:lstStyle/>
          <a:p>
            <a:pPr algn="ctr">
              <a:defRPr/>
            </a:pPr>
            <a:r>
              <a:rPr lang="ru-RU" sz="1500" b="1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Дистанционное зондирование атмосферы в промышленных районах</a:t>
            </a:r>
            <a:endParaRPr lang="ru-RU" sz="1500" b="1" i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" name="Picture 2" descr="Лого_ИОА_Р_монитор"/>
          <p:cNvPicPr>
            <a:picLocks noChangeAspect="1" noChangeArrowheads="1"/>
          </p:cNvPicPr>
          <p:nvPr/>
        </p:nvPicPr>
        <p:blipFill>
          <a:blip r:embed="rId4" cstate="print"/>
          <a:srcRect l="3654" t="11894" r="4567" b="16652"/>
          <a:stretch>
            <a:fillRect/>
          </a:stretch>
        </p:blipFill>
        <p:spPr bwMode="auto">
          <a:xfrm>
            <a:off x="453144" y="65878"/>
            <a:ext cx="1432960" cy="405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Прямоугольник 24"/>
          <p:cNvSpPr/>
          <p:nvPr/>
        </p:nvSpPr>
        <p:spPr bwMode="auto">
          <a:xfrm>
            <a:off x="7016047" y="3396953"/>
            <a:ext cx="1800200" cy="151098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1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华文细黑" pitchFamily="2" charset="-122"/>
            </a:endParaRPr>
          </a:p>
        </p:txBody>
      </p:sp>
      <p:sp>
        <p:nvSpPr>
          <p:cNvPr id="17" name="Прямоугольник 16"/>
          <p:cNvSpPr/>
          <p:nvPr/>
        </p:nvSpPr>
        <p:spPr bwMode="auto">
          <a:xfrm>
            <a:off x="7233229" y="3504648"/>
            <a:ext cx="1800200" cy="151098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1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华文细黑" pitchFamily="2" charset="-122"/>
            </a:endParaRPr>
          </a:p>
        </p:txBody>
      </p:sp>
      <p:sp>
        <p:nvSpPr>
          <p:cNvPr id="18" name="Rectangle 31"/>
          <p:cNvSpPr>
            <a:spLocks noChangeArrowheads="1"/>
          </p:cNvSpPr>
          <p:nvPr/>
        </p:nvSpPr>
        <p:spPr bwMode="auto">
          <a:xfrm>
            <a:off x="4564217" y="651071"/>
            <a:ext cx="4436939" cy="144708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36000" rIns="0" bIns="36000"/>
          <a:lstStyle/>
          <a:p>
            <a:pPr eaLnBrk="0" hangingPunct="0">
              <a:lnSpc>
                <a:spcPts val="1400"/>
              </a:lnSpc>
              <a:spcAft>
                <a:spcPts val="600"/>
              </a:spcAft>
            </a:pPr>
            <a:r>
              <a:rPr lang="ru-RU" sz="1150" b="1" i="0" dirty="0" smtClean="0">
                <a:solidFill>
                  <a:srgbClr val="E21000"/>
                </a:solidFill>
                <a:latin typeface="+mj-lt"/>
              </a:rPr>
              <a:t>Система «Город» для оперативного обнаружения газовых </a:t>
            </a:r>
            <a:br>
              <a:rPr lang="ru-RU" sz="1150" b="1" i="0" dirty="0" smtClean="0">
                <a:solidFill>
                  <a:srgbClr val="E21000"/>
                </a:solidFill>
                <a:latin typeface="+mj-lt"/>
              </a:rPr>
            </a:br>
            <a:r>
              <a:rPr lang="ru-RU" sz="1150" b="1" i="0" dirty="0" smtClean="0">
                <a:solidFill>
                  <a:srgbClr val="E21000"/>
                </a:solidFill>
                <a:latin typeface="+mj-lt"/>
              </a:rPr>
              <a:t>и аэрозольных загрязнений атмосферы в промышленных районах  </a:t>
            </a:r>
            <a:r>
              <a:rPr lang="ru-RU" sz="1150" i="0" dirty="0" smtClean="0">
                <a:solidFill>
                  <a:srgbClr val="0070C0"/>
                </a:solidFill>
                <a:latin typeface="+mj-lt"/>
              </a:rPr>
              <a:t>(Проект)</a:t>
            </a:r>
          </a:p>
          <a:p>
            <a:pPr eaLnBrk="0" hangingPunct="0">
              <a:lnSpc>
                <a:spcPts val="1400"/>
              </a:lnSpc>
              <a:spcAft>
                <a:spcPts val="0"/>
              </a:spcAft>
            </a:pPr>
            <a:r>
              <a:rPr lang="ru-RU" altLang="ja-JP" sz="1150" b="0" i="0" dirty="0" smtClean="0">
                <a:latin typeface="+mj-lt"/>
              </a:rPr>
              <a:t>С помощью </a:t>
            </a:r>
            <a:r>
              <a:rPr lang="ru-RU" altLang="ja-JP" sz="1150" b="0" i="0" dirty="0" err="1" smtClean="0">
                <a:latin typeface="+mj-lt"/>
              </a:rPr>
              <a:t>лидаров</a:t>
            </a:r>
            <a:r>
              <a:rPr lang="ru-RU" altLang="ja-JP" sz="1150" b="0" i="0" dirty="0" smtClean="0">
                <a:latin typeface="+mj-lt"/>
              </a:rPr>
              <a:t> Система позволит очень оперативно регистрировать не только</a:t>
            </a:r>
            <a:r>
              <a:rPr lang="ru-RU" altLang="ja-JP" sz="1150" b="0" i="0" dirty="0" smtClean="0">
                <a:solidFill>
                  <a:srgbClr val="E21000"/>
                </a:solidFill>
                <a:latin typeface="+mj-lt"/>
              </a:rPr>
              <a:t> объемы, </a:t>
            </a:r>
            <a:r>
              <a:rPr lang="ru-RU" altLang="ja-JP" sz="1150" i="0" dirty="0" smtClean="0">
                <a:solidFill>
                  <a:srgbClr val="E21000"/>
                </a:solidFill>
                <a:latin typeface="+mj-lt"/>
              </a:rPr>
              <a:t>но и</a:t>
            </a:r>
            <a:r>
              <a:rPr lang="ru-RU" altLang="ja-JP" sz="1150" b="0" i="0" dirty="0" smtClean="0">
                <a:solidFill>
                  <a:srgbClr val="E21000"/>
                </a:solidFill>
                <a:latin typeface="+mj-lt"/>
              </a:rPr>
              <a:t> </a:t>
            </a:r>
            <a:r>
              <a:rPr lang="ru-RU" altLang="ja-JP" sz="1150" i="0" dirty="0" smtClean="0">
                <a:solidFill>
                  <a:srgbClr val="E21000"/>
                </a:solidFill>
                <a:latin typeface="+mj-lt"/>
              </a:rPr>
              <a:t>источники </a:t>
            </a:r>
            <a:r>
              <a:rPr lang="ru-RU" altLang="ja-JP" sz="1150" b="0" i="0" dirty="0" smtClean="0">
                <a:solidFill>
                  <a:srgbClr val="E21000"/>
                </a:solidFill>
                <a:latin typeface="+mj-lt"/>
              </a:rPr>
              <a:t>загрязнения </a:t>
            </a:r>
            <a:r>
              <a:rPr lang="ru-RU" altLang="ja-JP" sz="1150" b="0" i="0" dirty="0" smtClean="0">
                <a:latin typeface="+mj-lt"/>
              </a:rPr>
              <a:t>в приземном слое воздуха на основе </a:t>
            </a:r>
            <a:r>
              <a:rPr lang="ru-RU" altLang="ja-JP" sz="1150" b="0" i="0" dirty="0" smtClean="0">
                <a:solidFill>
                  <a:srgbClr val="E21000"/>
                </a:solidFill>
                <a:latin typeface="+mj-lt"/>
              </a:rPr>
              <a:t>пространственного сканирования поля загрязнения </a:t>
            </a:r>
            <a:r>
              <a:rPr lang="ru-RU" altLang="ja-JP" sz="1150" b="0" i="0" dirty="0" smtClean="0">
                <a:latin typeface="+mj-lt"/>
              </a:rPr>
              <a:t>над городом. </a:t>
            </a:r>
            <a:endParaRPr lang="ru-RU" sz="1100" i="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4544462" y="4408590"/>
            <a:ext cx="3956628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just"/>
            <a:r>
              <a:rPr lang="ru-RU" sz="1000" b="0" i="0" dirty="0" smtClean="0">
                <a:cs typeface="Times New Roman" pitchFamily="18" charset="0"/>
              </a:rPr>
              <a:t>Динамика пространственного </a:t>
            </a:r>
            <a:r>
              <a:rPr lang="ru-RU" sz="1000" b="0" i="0" dirty="0">
                <a:cs typeface="Times New Roman" pitchFamily="18" charset="0"/>
              </a:rPr>
              <a:t>распределение аэрозольных </a:t>
            </a:r>
            <a:r>
              <a:rPr lang="ru-RU" sz="1000" b="0" i="0" dirty="0" smtClean="0">
                <a:cs typeface="Times New Roman" pitchFamily="18" charset="0"/>
              </a:rPr>
              <a:t> загрязнений </a:t>
            </a:r>
            <a:r>
              <a:rPr lang="ru-RU" sz="1000" b="0" i="0" dirty="0">
                <a:cs typeface="Times New Roman" pitchFamily="18" charset="0"/>
              </a:rPr>
              <a:t>над Томском 06.09.2018 в </a:t>
            </a:r>
            <a:r>
              <a:rPr lang="ru-RU" sz="1000" b="0" i="0" dirty="0">
                <a:solidFill>
                  <a:srgbClr val="0070C0"/>
                </a:solidFill>
                <a:cs typeface="Times New Roman" pitchFamily="18" charset="0"/>
              </a:rPr>
              <a:t>11:50</a:t>
            </a:r>
            <a:r>
              <a:rPr lang="ru-RU" sz="1000" b="0" i="0" dirty="0">
                <a:cs typeface="Times New Roman" pitchFamily="18" charset="0"/>
              </a:rPr>
              <a:t> </a:t>
            </a:r>
            <a:r>
              <a:rPr lang="ru-RU" sz="1000" b="0" i="0" dirty="0">
                <a:solidFill>
                  <a:srgbClr val="0070C0"/>
                </a:solidFill>
                <a:cs typeface="Times New Roman" pitchFamily="18" charset="0"/>
              </a:rPr>
              <a:t>(а) и</a:t>
            </a:r>
            <a:r>
              <a:rPr lang="ru-RU" sz="1000" b="0" i="0" dirty="0">
                <a:cs typeface="Times New Roman" pitchFamily="18" charset="0"/>
              </a:rPr>
              <a:t> </a:t>
            </a:r>
            <a:r>
              <a:rPr lang="ru-RU" sz="1000" b="0" i="0" dirty="0">
                <a:solidFill>
                  <a:srgbClr val="0070C0"/>
                </a:solidFill>
                <a:cs typeface="Times New Roman" pitchFamily="18" charset="0"/>
              </a:rPr>
              <a:t>12:40 (б)</a:t>
            </a:r>
            <a:r>
              <a:rPr lang="ru-RU" sz="1000" b="0" i="0" dirty="0">
                <a:cs typeface="Times New Roman" pitchFamily="18" charset="0"/>
              </a:rPr>
              <a:t> </a:t>
            </a:r>
            <a:r>
              <a:rPr lang="ru-RU" sz="1000" b="0" i="0" dirty="0" smtClean="0">
                <a:cs typeface="Times New Roman" pitchFamily="18" charset="0"/>
              </a:rPr>
              <a:t>на </a:t>
            </a:r>
            <a:r>
              <a:rPr lang="ru-RU" sz="1000" b="0" i="0" dirty="0">
                <a:cs typeface="Times New Roman" pitchFamily="18" charset="0"/>
              </a:rPr>
              <a:t>фоне карты городского района. Радиусы круговых секторов </a:t>
            </a:r>
            <a:r>
              <a:rPr lang="ru-RU" sz="1000" b="0" i="0" dirty="0" smtClean="0">
                <a:cs typeface="Times New Roman" pitchFamily="18" charset="0"/>
              </a:rPr>
              <a:t>- 2 </a:t>
            </a:r>
            <a:r>
              <a:rPr lang="ru-RU" sz="1000" b="0" i="0" dirty="0">
                <a:cs typeface="Times New Roman" pitchFamily="18" charset="0"/>
              </a:rPr>
              <a:t>км</a:t>
            </a:r>
            <a:r>
              <a:rPr lang="ru-RU" sz="1000" b="0" i="0" dirty="0" smtClean="0">
                <a:cs typeface="Times New Roman" pitchFamily="18" charset="0"/>
              </a:rPr>
              <a:t>.</a:t>
            </a:r>
            <a:endParaRPr lang="ru-RU" sz="1000" i="0" dirty="0"/>
          </a:p>
        </p:txBody>
      </p:sp>
      <p:sp>
        <p:nvSpPr>
          <p:cNvPr id="20" name="Прямоугольник 12"/>
          <p:cNvSpPr>
            <a:spLocks noChangeArrowheads="1"/>
          </p:cNvSpPr>
          <p:nvPr/>
        </p:nvSpPr>
        <p:spPr bwMode="auto">
          <a:xfrm>
            <a:off x="4565805" y="2284115"/>
            <a:ext cx="3455988" cy="359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1400"/>
              </a:lnSpc>
              <a:spcAft>
                <a:spcPts val="0"/>
              </a:spcAft>
            </a:pPr>
            <a:r>
              <a:rPr lang="ru-RU" sz="1100" b="1" i="0" dirty="0" err="1">
                <a:solidFill>
                  <a:srgbClr val="0070C0"/>
                </a:solidFill>
                <a:latin typeface="+mj-lt"/>
                <a:ea typeface="Tahoma" pitchFamily="34" charset="0"/>
                <a:cs typeface="Tahoma" pitchFamily="34" charset="0"/>
              </a:rPr>
              <a:t>Лидар</a:t>
            </a:r>
            <a:r>
              <a:rPr lang="ru-RU" sz="1100" b="1" i="0" dirty="0">
                <a:solidFill>
                  <a:srgbClr val="0070C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ru-RU" sz="1100" b="1" i="0" dirty="0" smtClean="0">
                <a:solidFill>
                  <a:srgbClr val="0070C0"/>
                </a:solidFill>
                <a:latin typeface="+mj-lt"/>
                <a:ea typeface="Tahoma" pitchFamily="34" charset="0"/>
                <a:cs typeface="Tahoma" pitchFamily="34" charset="0"/>
              </a:rPr>
              <a:t>«ЛОЗА»:  </a:t>
            </a:r>
            <a:endParaRPr lang="ru-RU" sz="1100" b="1" i="0" dirty="0">
              <a:solidFill>
                <a:srgbClr val="0070C0"/>
              </a:solidFill>
              <a:latin typeface="+mj-lt"/>
              <a:ea typeface="Tahoma" pitchFamily="34" charset="0"/>
              <a:cs typeface="Tahoma" pitchFamily="34" charset="0"/>
            </a:endParaRPr>
          </a:p>
          <a:p>
            <a:pPr>
              <a:lnSpc>
                <a:spcPts val="1400"/>
              </a:lnSpc>
              <a:spcAft>
                <a:spcPts val="300"/>
              </a:spcAft>
            </a:pPr>
            <a:r>
              <a:rPr lang="ru-RU" sz="1100" b="0" i="0" dirty="0"/>
              <a:t>Диапазон зондируемых высот от 50 м до 13 км </a:t>
            </a:r>
          </a:p>
        </p:txBody>
      </p:sp>
      <p:grpSp>
        <p:nvGrpSpPr>
          <p:cNvPr id="21" name="Группа 14"/>
          <p:cNvGrpSpPr>
            <a:grpSpLocks/>
          </p:cNvGrpSpPr>
          <p:nvPr/>
        </p:nvGrpSpPr>
        <p:grpSpPr bwMode="auto">
          <a:xfrm>
            <a:off x="4561726" y="2746754"/>
            <a:ext cx="3842183" cy="1600672"/>
            <a:chOff x="1907704" y="895152"/>
            <a:chExt cx="6912768" cy="3188765"/>
          </a:xfrm>
        </p:grpSpPr>
        <p:pic>
          <p:nvPicPr>
            <p:cNvPr id="22" name="Picture 1" descr="ДвеЗаписи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907704" y="895152"/>
              <a:ext cx="6912768" cy="31887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" name="TextBox 16"/>
            <p:cNvSpPr txBox="1">
              <a:spLocks noChangeArrowheads="1"/>
            </p:cNvSpPr>
            <p:nvPr/>
          </p:nvSpPr>
          <p:spPr bwMode="auto">
            <a:xfrm>
              <a:off x="1958092" y="924409"/>
              <a:ext cx="339014" cy="35297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ru-RU" sz="1100" i="0" dirty="0"/>
                <a:t>а)</a:t>
              </a:r>
            </a:p>
          </p:txBody>
        </p:sp>
        <p:sp>
          <p:nvSpPr>
            <p:cNvPr id="31" name="TextBox 17"/>
            <p:cNvSpPr txBox="1">
              <a:spLocks noChangeArrowheads="1"/>
            </p:cNvSpPr>
            <p:nvPr/>
          </p:nvSpPr>
          <p:spPr bwMode="auto">
            <a:xfrm>
              <a:off x="5527882" y="896324"/>
              <a:ext cx="246930" cy="35297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ru-RU" sz="1100" i="0" dirty="0"/>
                <a:t>б)</a:t>
              </a:r>
            </a:p>
          </p:txBody>
        </p:sp>
      </p:grpSp>
      <p:pic>
        <p:nvPicPr>
          <p:cNvPr id="35" name="Picture 2" descr="ЛОЗА_М3_2015_korr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97050" y="2285998"/>
            <a:ext cx="642942" cy="85969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>
            <a:spLocks noGrp="1"/>
          </p:cNvSpPr>
          <p:nvPr>
            <p:ph type="title"/>
          </p:nvPr>
        </p:nvSpPr>
        <p:spPr>
          <a:xfrm>
            <a:off x="1959274" y="33469"/>
            <a:ext cx="7049502" cy="431006"/>
          </a:xfrm>
        </p:spPr>
        <p:txBody>
          <a:bodyPr/>
          <a:lstStyle/>
          <a:p>
            <a:pPr>
              <a:lnSpc>
                <a:spcPts val="1800"/>
              </a:lnSpc>
              <a:defRPr/>
            </a:pPr>
            <a:r>
              <a:rPr lang="ru-RU" altLang="ru-RU" sz="15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Система мониторинга состава атмосферы  (совместно с </a:t>
            </a:r>
            <a:r>
              <a:rPr lang="en-US" altLang="ru-RU" sz="15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NIES, Japan)</a:t>
            </a:r>
            <a:endParaRPr lang="ru-RU" altLang="ru-RU" sz="15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" cstate="print"/>
          <a:srcRect l="13913" t="12598" r="14783" b="3149"/>
          <a:stretch>
            <a:fillRect/>
          </a:stretch>
        </p:blipFill>
        <p:spPr bwMode="auto">
          <a:xfrm>
            <a:off x="1619672" y="857237"/>
            <a:ext cx="3888432" cy="2714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Таблица 6"/>
          <p:cNvPicPr>
            <a:picLocks noGrp="1" noChangeArrowheads="1"/>
          </p:cNvPicPr>
          <p:nvPr/>
        </p:nvPicPr>
        <p:blipFill>
          <a:blip r:embed="rId4" cstate="print"/>
          <a:srcRect l="10681" r="3052" b="6537"/>
          <a:stretch>
            <a:fillRect/>
          </a:stretch>
        </p:blipFill>
        <p:spPr bwMode="auto">
          <a:xfrm>
            <a:off x="6207454" y="926246"/>
            <a:ext cx="2755602" cy="2217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1" descr="E:\Desctop12\wwwlop\ФОН\2015\IMG_3678_FON.jpg"/>
          <p:cNvPicPr>
            <a:picLocks noChangeAspect="1" noChangeArrowheads="1"/>
          </p:cNvPicPr>
          <p:nvPr/>
        </p:nvPicPr>
        <p:blipFill>
          <a:blip r:embed="rId5" cstate="print"/>
          <a:srcRect l="37799" r="25142" b="-420"/>
          <a:stretch>
            <a:fillRect/>
          </a:stretch>
        </p:blipFill>
        <p:spPr bwMode="auto">
          <a:xfrm>
            <a:off x="247586" y="954076"/>
            <a:ext cx="1027286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Группа 15"/>
          <p:cNvGrpSpPr/>
          <p:nvPr/>
        </p:nvGrpSpPr>
        <p:grpSpPr>
          <a:xfrm>
            <a:off x="6197852" y="3286130"/>
            <a:ext cx="2786082" cy="1733892"/>
            <a:chOff x="6169912" y="3263431"/>
            <a:chExt cx="2786082" cy="1736364"/>
          </a:xfrm>
        </p:grpSpPr>
        <p:sp>
          <p:nvSpPr>
            <p:cNvPr id="34" name="Прямоугольник с двумя скругленными противолежащими углами 33"/>
            <p:cNvSpPr/>
            <p:nvPr/>
          </p:nvSpPr>
          <p:spPr bwMode="auto">
            <a:xfrm>
              <a:off x="6169912" y="3263431"/>
              <a:ext cx="2786082" cy="1736364"/>
            </a:xfrm>
            <a:prstGeom prst="round2Diag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26" name="Text Box 8"/>
            <p:cNvSpPr txBox="1">
              <a:spLocks noChangeArrowheads="1"/>
            </p:cNvSpPr>
            <p:nvPr/>
          </p:nvSpPr>
          <p:spPr bwMode="auto">
            <a:xfrm>
              <a:off x="6335090" y="3296840"/>
              <a:ext cx="2571768" cy="16835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7200" rIns="0" bIns="7200">
              <a:spAutoFit/>
            </a:bodyPr>
            <a:lstStyle/>
            <a:p>
              <a:pPr marL="87313" indent="-87313" defTabSz="865188" eaLnBrk="0" hangingPunct="0">
                <a:lnSpc>
                  <a:spcPct val="95000"/>
                </a:lnSpc>
                <a:spcAft>
                  <a:spcPts val="100"/>
                </a:spcAft>
                <a:buSzPct val="200000"/>
              </a:pPr>
              <a:r>
                <a:rPr lang="en-US" sz="1200" b="1" dirty="0">
                  <a:solidFill>
                    <a:srgbClr val="E22600"/>
                  </a:solidFill>
                </a:rPr>
                <a:t> </a:t>
              </a:r>
              <a:r>
                <a:rPr lang="en-US" sz="1100" i="0" dirty="0" smtClean="0">
                  <a:solidFill>
                    <a:srgbClr val="E22600"/>
                  </a:solidFill>
                  <a:latin typeface="+mn-lt"/>
                </a:rPr>
                <a:t>Ty</a:t>
              </a:r>
              <a:r>
                <a:rPr lang="ru-RU" sz="1100" i="0" dirty="0" smtClean="0">
                  <a:solidFill>
                    <a:srgbClr val="E22600"/>
                  </a:solidFill>
                  <a:latin typeface="+mn-lt"/>
                </a:rPr>
                <a:t>-134 «Оптик», оборудование:</a:t>
              </a:r>
              <a:endParaRPr lang="ru-RU" sz="1100" b="1" i="0" dirty="0">
                <a:solidFill>
                  <a:srgbClr val="E22600"/>
                </a:solidFill>
                <a:latin typeface="+mn-lt"/>
              </a:endParaRPr>
            </a:p>
            <a:p>
              <a:pPr marL="87313" indent="-87313" defTabSz="865188" eaLnBrk="0" hangingPunct="0">
                <a:buSzPct val="200000"/>
              </a:pPr>
              <a:r>
                <a:rPr lang="ru-RU" sz="1050" b="0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- </a:t>
              </a:r>
              <a:r>
                <a:rPr lang="ru-RU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метеорологическая система;</a:t>
              </a:r>
              <a:endParaRPr lang="en-US" sz="1050" b="0" i="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87313" indent="-87313" defTabSz="865188" eaLnBrk="0" hangingPunct="0">
                <a:buSzPct val="125000"/>
              </a:pPr>
              <a:r>
                <a:rPr lang="ru-RU" sz="1050" b="0" i="0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- </a:t>
              </a:r>
              <a:r>
                <a:rPr lang="ru-RU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счётчик аэрозольных частиц</a:t>
              </a:r>
              <a:r>
                <a:rPr lang="en-US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;</a:t>
              </a:r>
              <a:endParaRPr lang="en-US" sz="1050" b="0" i="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87313" indent="-87313" defTabSz="865188" eaLnBrk="0" hangingPunct="0">
                <a:buSzPct val="125000"/>
              </a:pPr>
              <a:r>
                <a:rPr lang="ru-RU" sz="1050" b="0" i="0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- </a:t>
              </a:r>
              <a:r>
                <a:rPr lang="ru-RU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Система химического анализа</a:t>
              </a:r>
              <a:r>
                <a:rPr lang="en-US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;</a:t>
              </a:r>
              <a:endParaRPr lang="en-US" sz="1050" b="0" i="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87313" indent="-87313" defTabSz="865188" eaLnBrk="0" hangingPunct="0">
                <a:buSzPct val="125000"/>
              </a:pPr>
              <a:r>
                <a:rPr lang="ru-RU" sz="1050" b="0" i="0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- </a:t>
              </a:r>
              <a:r>
                <a:rPr lang="ru-RU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нефелометр; </a:t>
              </a:r>
              <a:r>
                <a:rPr lang="ru-RU" sz="1050" b="0" i="0" dirty="0" err="1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аэталометр</a:t>
              </a:r>
              <a:r>
                <a:rPr lang="ru-RU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;</a:t>
              </a:r>
              <a:endParaRPr lang="en-US" sz="1050" b="0" i="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87313" indent="-87313" defTabSz="865188" eaLnBrk="0" hangingPunct="0">
                <a:buSzPct val="125000"/>
              </a:pPr>
              <a:r>
                <a:rPr lang="en-US" sz="1050" b="0" i="0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- </a:t>
              </a:r>
              <a:r>
                <a:rPr lang="ru-RU" sz="1050" b="0" i="0" dirty="0" err="1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лидары</a:t>
              </a:r>
              <a:r>
                <a:rPr lang="en-US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; </a:t>
              </a:r>
              <a:r>
                <a:rPr lang="ru-RU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солнечный спектрофотометр;</a:t>
              </a:r>
              <a:endParaRPr lang="en-US" sz="1050" b="0" i="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87313" indent="-87313" defTabSz="865188" eaLnBrk="0" hangingPunct="0">
                <a:buSzPct val="125000"/>
                <a:buFontTx/>
                <a:buChar char="-"/>
              </a:pPr>
              <a:r>
                <a:rPr lang="ru-RU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спектрофотометр</a:t>
              </a:r>
              <a:r>
                <a:rPr lang="en-US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; </a:t>
              </a:r>
              <a:r>
                <a:rPr lang="ru-RU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радиометр</a:t>
              </a:r>
              <a:r>
                <a:rPr lang="en-US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;</a:t>
              </a:r>
              <a:endParaRPr lang="ru-RU" sz="1050" b="0" i="0" dirty="0" smtClean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87313" indent="-87313" defTabSz="865188" eaLnBrk="0" hangingPunct="0">
                <a:buSzPct val="125000"/>
                <a:buFontTx/>
                <a:buChar char="-"/>
              </a:pPr>
              <a:r>
                <a:rPr lang="ru-RU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С</a:t>
              </a:r>
              <a:r>
                <a:rPr lang="en-US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O</a:t>
              </a:r>
              <a:r>
                <a:rPr lang="en-US" sz="1050" b="0" i="0" baseline="-2500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2</a:t>
              </a:r>
              <a:r>
                <a:rPr lang="en-US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, CH</a:t>
              </a:r>
              <a:r>
                <a:rPr lang="en-US" sz="1050" b="0" i="0" baseline="-2500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  <a:r>
                <a:rPr lang="en-US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, H</a:t>
              </a:r>
              <a:r>
                <a:rPr lang="en-US" sz="1050" b="0" i="0" baseline="-2500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2</a:t>
              </a:r>
              <a:r>
                <a:rPr lang="en-US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O, O</a:t>
              </a:r>
              <a:r>
                <a:rPr lang="en-US" sz="1050" b="0" i="0" baseline="-2500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3</a:t>
              </a:r>
              <a:r>
                <a:rPr lang="en-US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, CO, SO</a:t>
              </a:r>
              <a:r>
                <a:rPr lang="en-US" sz="1050" b="0" i="0" baseline="-2500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2</a:t>
              </a:r>
              <a:r>
                <a:rPr lang="en-US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, NO</a:t>
              </a:r>
              <a:r>
                <a:rPr lang="en-US" sz="1050" b="0" i="0" baseline="-2500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X</a:t>
              </a:r>
              <a:r>
                <a:rPr lang="en-US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; </a:t>
              </a:r>
              <a:endParaRPr lang="en-US" sz="1050" b="0" i="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87313" indent="-87313" defTabSz="865188" eaLnBrk="0" hangingPunct="0">
                <a:buSzPct val="125000"/>
              </a:pPr>
              <a:r>
                <a:rPr lang="en-US" sz="1050" b="0" i="0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- </a:t>
              </a:r>
              <a:r>
                <a:rPr lang="ru-RU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система теплового видения</a:t>
              </a:r>
              <a:r>
                <a:rPr lang="en-US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; </a:t>
              </a:r>
              <a:endParaRPr lang="en-US" sz="1050" b="0" i="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87313" indent="-87313" defTabSz="865188" eaLnBrk="0" hangingPunct="0">
                <a:buSzPct val="125000"/>
                <a:buFontTx/>
                <a:buChar char="-"/>
              </a:pPr>
              <a:r>
                <a:rPr lang="ru-RU" sz="1050" b="0" i="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навигационная система.</a:t>
              </a: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142844" y="3745238"/>
            <a:ext cx="5929354" cy="1287262"/>
            <a:chOff x="142844" y="3729998"/>
            <a:chExt cx="5929354" cy="1287262"/>
          </a:xfrm>
        </p:grpSpPr>
        <p:sp>
          <p:nvSpPr>
            <p:cNvPr id="32" name="Прямоугольник с двумя скругленными противолежащими углами 31"/>
            <p:cNvSpPr/>
            <p:nvPr/>
          </p:nvSpPr>
          <p:spPr bwMode="auto">
            <a:xfrm>
              <a:off x="179512" y="3729998"/>
              <a:ext cx="5892686" cy="1287262"/>
            </a:xfrm>
            <a:prstGeom prst="round2Diag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华文细黑" pitchFamily="2" charset="-122"/>
              </a:endParaRPr>
            </a:p>
          </p:txBody>
        </p:sp>
        <p:pic>
          <p:nvPicPr>
            <p:cNvPr id="24" name="Picture 10"/>
            <p:cNvPicPr>
              <a:picLocks noChangeAspect="1" noChangeArrowheads="1"/>
            </p:cNvPicPr>
            <p:nvPr/>
          </p:nvPicPr>
          <p:blipFill>
            <a:blip r:embed="rId6" cstate="print"/>
            <a:srcRect l="20" t="10564" r="8344" b="5242"/>
            <a:stretch>
              <a:fillRect/>
            </a:stretch>
          </p:blipFill>
          <p:spPr bwMode="auto">
            <a:xfrm>
              <a:off x="395536" y="3944312"/>
              <a:ext cx="3104894" cy="1022878"/>
            </a:xfrm>
            <a:prstGeom prst="round2Diag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</p:pic>
        <p:pic>
          <p:nvPicPr>
            <p:cNvPr id="25" name="Picture 10" descr="SSSR"/>
            <p:cNvPicPr>
              <a:picLocks noChangeAspect="1" noChangeArrowheads="1"/>
            </p:cNvPicPr>
            <p:nvPr/>
          </p:nvPicPr>
          <p:blipFill>
            <a:blip r:embed="rId7" cstate="print"/>
            <a:srcRect t="5795" b="5292"/>
            <a:stretch>
              <a:fillRect/>
            </a:stretch>
          </p:blipFill>
          <p:spPr bwMode="auto">
            <a:xfrm>
              <a:off x="3954409" y="3959552"/>
              <a:ext cx="1933955" cy="1006979"/>
            </a:xfrm>
            <a:prstGeom prst="round2DiagRect">
              <a:avLst/>
            </a:prstGeom>
            <a:noFill/>
            <a:ln w="25400">
              <a:noFill/>
              <a:miter lim="800000"/>
              <a:headEnd/>
              <a:tailEnd/>
            </a:ln>
          </p:spPr>
        </p:pic>
        <p:sp>
          <p:nvSpPr>
            <p:cNvPr id="27" name="Rectangle 14"/>
            <p:cNvSpPr>
              <a:spLocks noChangeArrowheads="1"/>
            </p:cNvSpPr>
            <p:nvPr/>
          </p:nvSpPr>
          <p:spPr bwMode="auto">
            <a:xfrm>
              <a:off x="142844" y="3734232"/>
              <a:ext cx="5929354" cy="1972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18000" tIns="10800" rIns="18000" bIns="10800">
              <a:spAutoFit/>
            </a:bodyPr>
            <a:lstStyle/>
            <a:p>
              <a:pPr eaLnBrk="0" hangingPunct="0">
                <a:lnSpc>
                  <a:spcPct val="95000"/>
                </a:lnSpc>
                <a:buSzPct val="200000"/>
              </a:pPr>
              <a:r>
                <a:rPr lang="ru-RU" sz="1200" b="1" dirty="0" smtClean="0">
                  <a:solidFill>
                    <a:srgbClr val="E21000"/>
                  </a:solidFill>
                </a:rPr>
                <a:t>    </a:t>
              </a:r>
              <a:r>
                <a:rPr lang="en-US" sz="1100" b="1" i="0" dirty="0">
                  <a:solidFill>
                    <a:srgbClr val="CC0000"/>
                  </a:solidFill>
                </a:rPr>
                <a:t>TU</a:t>
              </a:r>
              <a:r>
                <a:rPr lang="ru-RU" sz="1100" b="1" i="0" dirty="0">
                  <a:solidFill>
                    <a:srgbClr val="CC0000"/>
                  </a:solidFill>
                </a:rPr>
                <a:t>-134 «Оптик» - летающая </a:t>
              </a:r>
              <a:r>
                <a:rPr lang="ru-RU" sz="1100" b="1" i="0" dirty="0" smtClean="0">
                  <a:solidFill>
                    <a:srgbClr val="CC0000"/>
                  </a:solidFill>
                </a:rPr>
                <a:t>лаборатория </a:t>
              </a:r>
              <a:r>
                <a:rPr lang="ru-RU" sz="1100" b="0" i="0" dirty="0" smtClean="0">
                  <a:solidFill>
                    <a:srgbClr val="CC0000"/>
                  </a:solidFill>
                </a:rPr>
                <a:t>(УНУ)</a:t>
              </a:r>
              <a:r>
                <a:rPr lang="ru-RU" sz="1100" i="0" dirty="0" smtClean="0">
                  <a:solidFill>
                    <a:srgbClr val="E21000"/>
                  </a:solidFill>
                </a:rPr>
                <a:t>         </a:t>
              </a:r>
              <a:r>
                <a:rPr lang="ru-RU" sz="1100" b="1" i="0" dirty="0" smtClean="0">
                  <a:solidFill>
                    <a:srgbClr val="281DFF"/>
                  </a:solidFill>
                </a:rPr>
                <a:t>География </a:t>
              </a:r>
              <a:r>
                <a:rPr lang="ru-RU" sz="1100" b="1" i="0" dirty="0">
                  <a:solidFill>
                    <a:srgbClr val="281DFF"/>
                  </a:solidFill>
                </a:rPr>
                <a:t>полетов</a:t>
              </a:r>
              <a:r>
                <a:rPr lang="en-US" sz="1100" b="1" i="0" dirty="0">
                  <a:solidFill>
                    <a:srgbClr val="281DFF"/>
                  </a:solidFill>
                </a:rPr>
                <a:t> c </a:t>
              </a:r>
              <a:r>
                <a:rPr lang="en-US" sz="1100" b="1" i="0" dirty="0" smtClean="0">
                  <a:solidFill>
                    <a:srgbClr val="281DFF"/>
                  </a:solidFill>
                </a:rPr>
                <a:t>1981</a:t>
              </a:r>
              <a:r>
                <a:rPr lang="ru-RU" sz="1100" b="1" i="0" dirty="0" smtClean="0">
                  <a:solidFill>
                    <a:srgbClr val="281DFF"/>
                  </a:solidFill>
                </a:rPr>
                <a:t> г.</a:t>
              </a:r>
              <a:endParaRPr lang="ru-RU" sz="1100" b="1" i="0" dirty="0">
                <a:solidFill>
                  <a:srgbClr val="281DFF"/>
                </a:solidFill>
              </a:endParaRPr>
            </a:p>
          </p:txBody>
        </p:sp>
      </p:grpSp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46006" y="630224"/>
            <a:ext cx="9001188" cy="197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000" tIns="10800" rIns="18000" bIns="10800">
            <a:spAutoFit/>
          </a:bodyPr>
          <a:lstStyle/>
          <a:p>
            <a:pPr algn="ctr" eaLnBrk="0" hangingPunct="0">
              <a:lnSpc>
                <a:spcPct val="95000"/>
              </a:lnSpc>
              <a:buSzPct val="200000"/>
            </a:pPr>
            <a:r>
              <a:rPr lang="ru-RU" sz="1100" dirty="0" smtClean="0">
                <a:solidFill>
                  <a:srgbClr val="E22600"/>
                </a:solidFill>
              </a:rPr>
              <a:t>   </a:t>
            </a:r>
            <a:r>
              <a:rPr lang="ru-RU" sz="1200" i="0" dirty="0" smtClean="0">
                <a:solidFill>
                  <a:srgbClr val="E21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Уникальная многоуровневая система мониторинга парниковых газов</a:t>
            </a:r>
            <a:r>
              <a:rPr lang="ru-RU" sz="1200" b="0" i="0" dirty="0" smtClean="0">
                <a:solidFill>
                  <a:srgbClr val="E21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(отвечает требования ВМО) </a:t>
            </a:r>
            <a:endParaRPr lang="ru-RU" sz="1200" b="0" i="0" dirty="0">
              <a:solidFill>
                <a:srgbClr val="E21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7" name="Picture 2" descr="Лого_ИОА_Р_монитор"/>
          <p:cNvPicPr>
            <a:picLocks noChangeAspect="1" noChangeArrowheads="1"/>
          </p:cNvPicPr>
          <p:nvPr/>
        </p:nvPicPr>
        <p:blipFill>
          <a:blip r:embed="rId8" cstate="print"/>
          <a:srcRect l="3654" t="11894" r="4567" b="16652"/>
          <a:stretch>
            <a:fillRect/>
          </a:stretch>
        </p:blipFill>
        <p:spPr bwMode="auto">
          <a:xfrm>
            <a:off x="453144" y="65878"/>
            <a:ext cx="1432960" cy="405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655398" y="4017427"/>
            <a:ext cx="1897955" cy="13849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87313" indent="-87313" defTabSz="865188" eaLnBrk="0" hangingPunct="0">
              <a:buSzPct val="125000"/>
            </a:pPr>
            <a:r>
              <a:rPr lang="ru-RU" sz="900" b="0" i="0" dirty="0" smtClean="0">
                <a:latin typeface="+mj-lt"/>
                <a:ea typeface="Tahoma" pitchFamily="34" charset="0"/>
                <a:cs typeface="Tahoma" pitchFamily="34" charset="0"/>
              </a:rPr>
              <a:t>(б</a:t>
            </a:r>
            <a:r>
              <a:rPr lang="ru-RU" sz="900" b="0" i="0" dirty="0" smtClean="0">
                <a:latin typeface="+mj-lt"/>
              </a:rPr>
              <a:t>орт </a:t>
            </a:r>
            <a:r>
              <a:rPr lang="ru-RU" sz="900" b="0" i="0" dirty="0" err="1" smtClean="0">
                <a:latin typeface="+mj-lt"/>
              </a:rPr>
              <a:t>СибНИА</a:t>
            </a:r>
            <a:r>
              <a:rPr lang="ru-RU" sz="900" b="0" i="0" dirty="0" smtClean="0">
                <a:latin typeface="+mj-lt"/>
              </a:rPr>
              <a:t> им. С.А. Чаплыгина)</a:t>
            </a:r>
            <a:endParaRPr lang="en-US" sz="900" b="0" i="0" dirty="0">
              <a:latin typeface="+mj-lt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" descr="https://pp.userapi.com/c847123/v847123464/56e1d/ni0dh9jZrB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808292"/>
            <a:ext cx="5580112" cy="3980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Заголовок 16"/>
          <p:cNvSpPr txBox="1">
            <a:spLocks noGrp="1"/>
          </p:cNvSpPr>
          <p:nvPr>
            <p:ph type="title"/>
          </p:nvPr>
        </p:nvSpPr>
        <p:spPr>
          <a:xfrm>
            <a:off x="1907704" y="79189"/>
            <a:ext cx="6840760" cy="3231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ru-RU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ahoma" pitchFamily="34" charset="0"/>
                <a:cs typeface="Arial" pitchFamily="34" charset="0"/>
              </a:rPr>
              <a:t>Вручение национальной премии «Хрустальный компас» (2018) </a:t>
            </a:r>
            <a:endParaRPr lang="ru-RU" sz="1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978530" y="3355707"/>
            <a:ext cx="2808312" cy="800219"/>
          </a:xfrm>
          <a:prstGeom prst="rect">
            <a:avLst/>
          </a:prstGeom>
          <a:solidFill>
            <a:schemeClr val="bg1"/>
          </a:solidFill>
        </p:spPr>
        <p:txBody>
          <a:bodyPr wrap="square" lIns="0" rIns="0">
            <a:spAutoFit/>
          </a:bodyPr>
          <a:lstStyle/>
          <a:p>
            <a:pPr algn="ctr"/>
            <a:r>
              <a:rPr lang="ru-RU" sz="1150" i="0" dirty="0" smtClean="0">
                <a:solidFill>
                  <a:srgbClr val="E21000"/>
                </a:solidFill>
                <a:cs typeface="Arial" pitchFamily="34" charset="0"/>
              </a:rPr>
              <a:t>Обнаружение резкого снижения скорости поглощения СО</a:t>
            </a:r>
            <a:r>
              <a:rPr lang="ru-RU" sz="1150" i="0" baseline="-25000" dirty="0" smtClean="0">
                <a:solidFill>
                  <a:srgbClr val="E21000"/>
                </a:solidFill>
                <a:cs typeface="Arial" pitchFamily="34" charset="0"/>
              </a:rPr>
              <a:t>2</a:t>
            </a:r>
            <a:r>
              <a:rPr lang="ru-RU" sz="1150" i="0" dirty="0" smtClean="0">
                <a:solidFill>
                  <a:srgbClr val="E21000"/>
                </a:solidFill>
                <a:cs typeface="Arial" pitchFamily="34" charset="0"/>
              </a:rPr>
              <a:t> лесными экосистемами </a:t>
            </a:r>
            <a:r>
              <a:rPr lang="ru-RU" sz="1150" i="0" dirty="0" smtClean="0">
                <a:solidFill>
                  <a:srgbClr val="006699"/>
                </a:solidFill>
                <a:cs typeface="Arial" pitchFamily="34" charset="0"/>
              </a:rPr>
              <a:t>южной и средней тайги Западной Сибири после 2004 г.</a:t>
            </a:r>
            <a:endParaRPr lang="ru-RU" sz="1150" i="0" dirty="0">
              <a:solidFill>
                <a:srgbClr val="006699"/>
              </a:solidFill>
              <a:cs typeface="Arial" pitchFamily="34" charset="0"/>
            </a:endParaRPr>
          </a:p>
        </p:txBody>
      </p:sp>
      <p:pic>
        <p:nvPicPr>
          <p:cNvPr id="7" name="Picture 2" descr="Лого_ИОА_Р_монитор"/>
          <p:cNvPicPr>
            <a:picLocks noChangeAspect="1" noChangeArrowheads="1"/>
          </p:cNvPicPr>
          <p:nvPr/>
        </p:nvPicPr>
        <p:blipFill>
          <a:blip r:embed="rId5" cstate="print"/>
          <a:srcRect l="3654" t="11894" r="4567" b="16652"/>
          <a:stretch>
            <a:fillRect/>
          </a:stretch>
        </p:blipFill>
        <p:spPr bwMode="auto">
          <a:xfrm>
            <a:off x="453144" y="65878"/>
            <a:ext cx="1432960" cy="405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/>
          <p:cNvPicPr>
            <a:picLocks noGrp="1" noChangeArrowheads="1"/>
          </p:cNvPicPr>
          <p:nvPr>
            <p:ph idx="4294967295"/>
          </p:nvPr>
        </p:nvPicPr>
        <p:blipFill>
          <a:blip r:embed="rId6" cstate="print"/>
          <a:srcRect l="354" r="52808" b="48896"/>
          <a:stretch>
            <a:fillRect/>
          </a:stretch>
        </p:blipFill>
        <p:spPr>
          <a:xfrm>
            <a:off x="5652120" y="929448"/>
            <a:ext cx="3369980" cy="2278437"/>
          </a:xfrm>
        </p:spPr>
      </p:pic>
      <p:graphicFrame>
        <p:nvGraphicFramePr>
          <p:cNvPr id="2" name="Object 2"/>
          <p:cNvGraphicFramePr>
            <a:graphicFrameLocks/>
          </p:cNvGraphicFramePr>
          <p:nvPr/>
        </p:nvGraphicFramePr>
        <p:xfrm>
          <a:off x="5621784" y="880300"/>
          <a:ext cx="3414712" cy="2426146"/>
        </p:xfrm>
        <a:graphic>
          <a:graphicData uri="http://schemas.openxmlformats.org/presentationml/2006/ole">
            <p:oleObj spid="_x0000_s2051" name="Graph" r:id="rId7" imgW="7803000" imgH="5486400" progId="Origin50.Graph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>
            <a:spLocks noGrp="1"/>
          </p:cNvSpPr>
          <p:nvPr>
            <p:ph type="title"/>
          </p:nvPr>
        </p:nvSpPr>
        <p:spPr>
          <a:xfrm>
            <a:off x="1944034" y="37558"/>
            <a:ext cx="6414180" cy="431006"/>
          </a:xfrm>
        </p:spPr>
        <p:txBody>
          <a:bodyPr/>
          <a:lstStyle/>
          <a:p>
            <a:pPr>
              <a:lnSpc>
                <a:spcPts val="1600"/>
              </a:lnSpc>
            </a:pPr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Комплексное исследование тропосферы Российской Арктики </a:t>
            </a:r>
            <a:b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борта самолета-лаборатории Ту-134 «Оптик»  (2019-2020)</a:t>
            </a: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6286512" y="1282305"/>
            <a:ext cx="2643206" cy="2932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7200" rIns="0" bIns="7200">
            <a:spAutoFit/>
          </a:bodyPr>
          <a:lstStyle/>
          <a:p>
            <a:pPr defTabSz="865188" eaLnBrk="0" hangingPunct="0">
              <a:lnSpc>
                <a:spcPts val="1400"/>
              </a:lnSpc>
              <a:spcAft>
                <a:spcPts val="0"/>
              </a:spcAft>
              <a:buSzPct val="200000"/>
            </a:pPr>
            <a:r>
              <a:rPr lang="ru-RU" sz="1100" i="0" dirty="0" smtClean="0">
                <a:solidFill>
                  <a:srgbClr val="281DFF"/>
                </a:solidFill>
                <a:cs typeface="Arial" pitchFamily="34" charset="0"/>
              </a:rPr>
              <a:t>Выполнен облет 6 морей Российской</a:t>
            </a:r>
            <a:br>
              <a:rPr lang="ru-RU" sz="1100" i="0" dirty="0" smtClean="0">
                <a:solidFill>
                  <a:srgbClr val="281DFF"/>
                </a:solidFill>
                <a:cs typeface="Arial" pitchFamily="34" charset="0"/>
              </a:rPr>
            </a:br>
            <a:r>
              <a:rPr lang="ru-RU" sz="1100" i="0" dirty="0" smtClean="0">
                <a:solidFill>
                  <a:srgbClr val="281DFF"/>
                </a:solidFill>
                <a:cs typeface="Arial" pitchFamily="34" charset="0"/>
              </a:rPr>
              <a:t>Арктики.  42 часа полетов.</a:t>
            </a:r>
          </a:p>
          <a:p>
            <a:pPr defTabSz="865188" eaLnBrk="0" hangingPunct="0">
              <a:lnSpc>
                <a:spcPts val="1400"/>
              </a:lnSpc>
              <a:spcAft>
                <a:spcPts val="0"/>
              </a:spcAft>
              <a:buSzPct val="200000"/>
            </a:pPr>
            <a:endParaRPr lang="ru-RU" sz="1100" i="0" dirty="0" smtClean="0">
              <a:solidFill>
                <a:srgbClr val="281DFF"/>
              </a:solidFill>
              <a:cs typeface="Arial" pitchFamily="34" charset="0"/>
            </a:endParaRPr>
          </a:p>
          <a:p>
            <a:pPr marL="87313" indent="-87313" defTabSz="865188" eaLnBrk="0" hangingPunct="0">
              <a:lnSpc>
                <a:spcPct val="95000"/>
              </a:lnSpc>
              <a:spcAft>
                <a:spcPts val="300"/>
              </a:spcAft>
              <a:buSzPct val="200000"/>
            </a:pPr>
            <a:r>
              <a:rPr lang="ru-RU" sz="1100" i="0" dirty="0" smtClean="0">
                <a:solidFill>
                  <a:srgbClr val="E21000"/>
                </a:solidFill>
                <a:latin typeface="+mn-lt"/>
              </a:rPr>
              <a:t>     Некоторые из задач</a:t>
            </a:r>
            <a:endParaRPr lang="ru-RU" sz="1100" b="1" i="0" dirty="0">
              <a:solidFill>
                <a:srgbClr val="E21000"/>
              </a:solidFill>
              <a:latin typeface="+mn-lt"/>
            </a:endParaRPr>
          </a:p>
          <a:p>
            <a:pPr marL="182563" indent="-182563">
              <a:lnSpc>
                <a:spcPts val="1300"/>
              </a:lnSpc>
              <a:spcAft>
                <a:spcPts val="300"/>
              </a:spcAft>
            </a:pPr>
            <a:r>
              <a:rPr lang="ru-RU" sz="1100" b="0" i="0" dirty="0" smtClean="0"/>
              <a:t>1</a:t>
            </a:r>
            <a:r>
              <a:rPr lang="ru-RU" sz="1100" b="0" i="0" dirty="0" smtClean="0">
                <a:latin typeface="+mn-lt"/>
              </a:rPr>
              <a:t>)  Вертикальные профили газов, аэрозоля и </a:t>
            </a:r>
            <a:r>
              <a:rPr lang="ru-RU" sz="1100" b="0" i="0" dirty="0" err="1" smtClean="0">
                <a:latin typeface="+mn-lt"/>
              </a:rPr>
              <a:t>метеопараметров</a:t>
            </a:r>
            <a:r>
              <a:rPr lang="ru-RU" sz="1100" b="0" i="0" dirty="0" smtClean="0">
                <a:latin typeface="+mn-lt"/>
              </a:rPr>
              <a:t>.</a:t>
            </a:r>
          </a:p>
          <a:p>
            <a:pPr marL="180975" indent="-180975">
              <a:lnSpc>
                <a:spcPts val="1300"/>
              </a:lnSpc>
              <a:spcAft>
                <a:spcPts val="300"/>
              </a:spcAft>
              <a:buAutoNum type="arabicParenR" startAt="2"/>
            </a:pPr>
            <a:r>
              <a:rPr lang="ru-RU" sz="1100" b="0" i="0" dirty="0" smtClean="0">
                <a:latin typeface="+mn-lt"/>
              </a:rPr>
              <a:t>Верификация спутниковых данных (имеющих большую погрешность).</a:t>
            </a:r>
            <a:endParaRPr lang="en-US" sz="1100" b="0" i="0" dirty="0" smtClean="0">
              <a:latin typeface="+mn-lt"/>
            </a:endParaRPr>
          </a:p>
          <a:p>
            <a:pPr marL="180975" indent="-180975">
              <a:lnSpc>
                <a:spcPts val="1300"/>
              </a:lnSpc>
              <a:spcAft>
                <a:spcPts val="0"/>
              </a:spcAft>
              <a:buAutoNum type="arabicParenR" startAt="2"/>
            </a:pPr>
            <a:r>
              <a:rPr lang="ru-RU" sz="1100" b="0" i="0" dirty="0" smtClean="0">
                <a:cs typeface="Arial" pitchFamily="34" charset="0"/>
              </a:rPr>
              <a:t>Поиск выхода метана с поверхности океана.</a:t>
            </a:r>
          </a:p>
          <a:p>
            <a:pPr marL="180975" indent="-180975">
              <a:lnSpc>
                <a:spcPts val="1300"/>
              </a:lnSpc>
              <a:spcAft>
                <a:spcPts val="300"/>
              </a:spcAft>
            </a:pPr>
            <a:endParaRPr lang="ru-RU" sz="1100" b="0" i="0" dirty="0" smtClean="0">
              <a:cs typeface="Arial" pitchFamily="34" charset="0"/>
            </a:endParaRPr>
          </a:p>
          <a:p>
            <a:pPr>
              <a:lnSpc>
                <a:spcPts val="1400"/>
              </a:lnSpc>
              <a:spcAft>
                <a:spcPts val="300"/>
              </a:spcAft>
            </a:pPr>
            <a:r>
              <a:rPr lang="ru-RU" sz="1100" i="0" dirty="0" smtClean="0">
                <a:solidFill>
                  <a:srgbClr val="281DFF"/>
                </a:solidFill>
                <a:cs typeface="Arial" pitchFamily="34" charset="0"/>
              </a:rPr>
              <a:t>Получен почти единовременный </a:t>
            </a:r>
            <a:br>
              <a:rPr lang="ru-RU" sz="1100" i="0" dirty="0" smtClean="0">
                <a:solidFill>
                  <a:srgbClr val="281DFF"/>
                </a:solidFill>
                <a:cs typeface="Arial" pitchFamily="34" charset="0"/>
              </a:rPr>
            </a:br>
            <a:r>
              <a:rPr lang="ru-RU" sz="1100" i="0" dirty="0" smtClean="0">
                <a:solidFill>
                  <a:srgbClr val="281DFF"/>
                </a:solidFill>
                <a:cs typeface="Arial" pitchFamily="34" charset="0"/>
              </a:rPr>
              <a:t>над всеми морями высотный срез концентраций разных газов, аэрозолей, </a:t>
            </a:r>
            <a:r>
              <a:rPr lang="ru-RU" sz="1100" i="0" dirty="0" err="1" smtClean="0">
                <a:solidFill>
                  <a:srgbClr val="281DFF"/>
                </a:solidFill>
                <a:cs typeface="Arial" pitchFamily="34" charset="0"/>
              </a:rPr>
              <a:t>метео</a:t>
            </a:r>
            <a:r>
              <a:rPr lang="ru-RU" sz="1100" i="0" dirty="0" smtClean="0">
                <a:solidFill>
                  <a:srgbClr val="281DFF"/>
                </a:solidFill>
                <a:cs typeface="Arial" pitchFamily="34" charset="0"/>
              </a:rPr>
              <a:t>- и ряда других параметров.</a:t>
            </a:r>
            <a:endParaRPr lang="ru-RU" sz="1100" b="0" i="0" dirty="0" smtClean="0">
              <a:cs typeface="Arial" pitchFamily="34" charset="0"/>
            </a:endParaRPr>
          </a:p>
        </p:txBody>
      </p:sp>
      <p:pic>
        <p:nvPicPr>
          <p:cNvPr id="13" name="Picture 2" descr="Лого_ИОА_Р_монитор"/>
          <p:cNvPicPr>
            <a:picLocks noChangeAspect="1" noChangeArrowheads="1"/>
          </p:cNvPicPr>
          <p:nvPr/>
        </p:nvPicPr>
        <p:blipFill>
          <a:blip r:embed="rId3" cstate="print"/>
          <a:srcRect l="3654" t="11894" r="4567" b="16652"/>
          <a:stretch>
            <a:fillRect/>
          </a:stretch>
        </p:blipFill>
        <p:spPr bwMode="auto">
          <a:xfrm>
            <a:off x="435154" y="65878"/>
            <a:ext cx="1432960" cy="405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Прямоугольник 19"/>
          <p:cNvSpPr/>
          <p:nvPr/>
        </p:nvSpPr>
        <p:spPr>
          <a:xfrm>
            <a:off x="6143636" y="714362"/>
            <a:ext cx="2857520" cy="3687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ru-RU" sz="1100" b="0" i="0" dirty="0" smtClean="0">
                <a:cs typeface="Arial" pitchFamily="34" charset="0"/>
              </a:rPr>
              <a:t>На средства гранта ФЦП по поддержке УНУ (2019-2020):</a:t>
            </a:r>
            <a:endParaRPr lang="ru-RU" sz="1100" b="0" dirty="0"/>
          </a:p>
        </p:txBody>
      </p:sp>
      <p:grpSp>
        <p:nvGrpSpPr>
          <p:cNvPr id="29" name="Группа 28"/>
          <p:cNvGrpSpPr/>
          <p:nvPr/>
        </p:nvGrpSpPr>
        <p:grpSpPr>
          <a:xfrm>
            <a:off x="0" y="740120"/>
            <a:ext cx="6120679" cy="4186624"/>
            <a:chOff x="-11112" y="761390"/>
            <a:chExt cx="6120679" cy="418662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11112" y="761390"/>
              <a:ext cx="6120679" cy="4186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8" name="Прямоугольник 17"/>
            <p:cNvSpPr/>
            <p:nvPr/>
          </p:nvSpPr>
          <p:spPr>
            <a:xfrm>
              <a:off x="2051720" y="2931790"/>
              <a:ext cx="1421904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ru-RU" sz="1100" i="0" dirty="0" smtClean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42 часа полетов</a:t>
              </a:r>
              <a:endParaRPr lang="ru-RU" sz="1100" i="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2" name="Прямая со стрелкой 21"/>
            <p:cNvCxnSpPr/>
            <p:nvPr/>
          </p:nvCxnSpPr>
          <p:spPr bwMode="auto">
            <a:xfrm rot="10800000" flipV="1">
              <a:off x="2060558" y="4164656"/>
              <a:ext cx="368302" cy="5937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4" name="Прямая со стрелкой 23"/>
            <p:cNvCxnSpPr/>
            <p:nvPr/>
          </p:nvCxnSpPr>
          <p:spPr bwMode="auto">
            <a:xfrm rot="16200000" flipV="1">
              <a:off x="659896" y="3646650"/>
              <a:ext cx="335920" cy="128588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1259632" y="1144612"/>
            <a:ext cx="93610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bg1"/>
                </a:solidFill>
              </a:rPr>
              <a:t>Баренцево море</a:t>
            </a:r>
            <a:endParaRPr lang="ru-RU" sz="1300" b="1" dirty="0">
              <a:solidFill>
                <a:schemeClr val="bg1"/>
              </a:solidFill>
            </a:endParaRPr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2607236" y="1444695"/>
            <a:ext cx="74062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bg1"/>
                </a:solidFill>
              </a:rPr>
              <a:t>Карское море</a:t>
            </a:r>
            <a:endParaRPr lang="ru-RU" sz="1300" b="1" dirty="0">
              <a:solidFill>
                <a:schemeClr val="bg1"/>
              </a:solidFill>
            </a:endParaRPr>
          </a:p>
        </p:txBody>
      </p:sp>
      <p:sp>
        <p:nvSpPr>
          <p:cNvPr id="9" name="TextBox 11"/>
          <p:cNvSpPr txBox="1">
            <a:spLocks noChangeArrowheads="1"/>
          </p:cNvSpPr>
          <p:nvPr/>
        </p:nvSpPr>
        <p:spPr bwMode="auto">
          <a:xfrm>
            <a:off x="6444208" y="1175874"/>
            <a:ext cx="1152128" cy="50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ts val="1300"/>
              </a:lnSpc>
            </a:pPr>
            <a:r>
              <a:rPr lang="ru-RU" sz="1300" b="1" dirty="0" smtClean="0">
                <a:solidFill>
                  <a:schemeClr val="bg1"/>
                </a:solidFill>
              </a:rPr>
              <a:t>Восточно-сибирское море</a:t>
            </a:r>
            <a:endParaRPr lang="ru-RU" sz="1300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7092280" y="824586"/>
            <a:ext cx="864096" cy="3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ts val="1300"/>
              </a:lnSpc>
            </a:pPr>
            <a:r>
              <a:rPr lang="ru-RU" sz="1300" b="1" dirty="0" smtClean="0">
                <a:solidFill>
                  <a:schemeClr val="bg1"/>
                </a:solidFill>
              </a:rPr>
              <a:t>Чукотское море</a:t>
            </a:r>
            <a:endParaRPr lang="ru-RU" sz="1300" b="1" dirty="0">
              <a:solidFill>
                <a:schemeClr val="bg1"/>
              </a:solidFill>
            </a:endParaRPr>
          </a:p>
        </p:txBody>
      </p:sp>
      <p:sp>
        <p:nvSpPr>
          <p:cNvPr id="11" name="TextBox 3"/>
          <p:cNvSpPr txBox="1">
            <a:spLocks noChangeArrowheads="1"/>
          </p:cNvSpPr>
          <p:nvPr/>
        </p:nvSpPr>
        <p:spPr bwMode="auto">
          <a:xfrm>
            <a:off x="5004048" y="1522654"/>
            <a:ext cx="864096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bg1"/>
                </a:solidFill>
              </a:rPr>
              <a:t>Море Лаптевых</a:t>
            </a:r>
            <a:endParaRPr lang="ru-RU" sz="13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96453" y="4415460"/>
            <a:ext cx="1097023" cy="215444"/>
          </a:xfrm>
          <a:prstGeom prst="rect">
            <a:avLst/>
          </a:prstGeom>
          <a:noFill/>
        </p:spPr>
        <p:txBody>
          <a:bodyPr wrap="none" lIns="72000" tIns="0" rIns="0" bIns="0" rtlCol="0">
            <a:spAutoFit/>
          </a:bodyPr>
          <a:lstStyle/>
          <a:p>
            <a:r>
              <a:rPr lang="en-GB" sz="1400" b="1" dirty="0" smtClean="0">
                <a:solidFill>
                  <a:schemeClr val="bg1"/>
                </a:solidFill>
              </a:rPr>
              <a:t>Novosibirsk</a:t>
            </a:r>
            <a:endParaRPr lang="en-GB" sz="1400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36613" y="4426455"/>
            <a:ext cx="643116" cy="215444"/>
          </a:xfrm>
          <a:prstGeom prst="rect">
            <a:avLst/>
          </a:prstGeom>
          <a:noFill/>
        </p:spPr>
        <p:txBody>
          <a:bodyPr wrap="none" lIns="72000" tIns="0" rIns="0" bIns="0" rtlCol="0">
            <a:spAutoFit/>
          </a:bodyPr>
          <a:lstStyle/>
          <a:p>
            <a:r>
              <a:rPr lang="en-GB" sz="1400" b="1" dirty="0" smtClean="0">
                <a:solidFill>
                  <a:schemeClr val="bg1"/>
                </a:solidFill>
              </a:rPr>
              <a:t>Tomsk</a:t>
            </a:r>
            <a:endParaRPr lang="en-GB" sz="1400" b="1" dirty="0">
              <a:solidFill>
                <a:schemeClr val="bg1"/>
              </a:solidFill>
            </a:endParaRPr>
          </a:p>
        </p:txBody>
      </p:sp>
      <p:pic>
        <p:nvPicPr>
          <p:cNvPr id="1031" name="Picture 7" descr="D:\!!_DIRECTOR\!_Конференции_и_совещания\2020.12.01-03_Сколково_(Российско_Европейская_конф_по_климату)___\14.East-Siberian and Bereng sea\IMG011893.JPG"/>
          <p:cNvPicPr>
            <a:picLocks noChangeAspect="1" noChangeArrowheads="1"/>
          </p:cNvPicPr>
          <p:nvPr/>
        </p:nvPicPr>
        <p:blipFill>
          <a:blip r:embed="rId3" cstate="print"/>
          <a:srcRect l="41345" t="12404" r="26185"/>
          <a:stretch>
            <a:fillRect/>
          </a:stretch>
        </p:blipFill>
        <p:spPr bwMode="auto">
          <a:xfrm>
            <a:off x="4005363" y="3100226"/>
            <a:ext cx="1208900" cy="1620180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35418" y="655803"/>
            <a:ext cx="7037044" cy="2016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3033" y="2798943"/>
            <a:ext cx="3756025" cy="216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86380" y="2798943"/>
            <a:ext cx="3695700" cy="2171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 descr="Лого_ИОА_Р_монитор"/>
          <p:cNvPicPr>
            <a:picLocks noChangeAspect="1" noChangeArrowheads="1"/>
          </p:cNvPicPr>
          <p:nvPr/>
        </p:nvPicPr>
        <p:blipFill>
          <a:blip r:embed="rId7" cstate="print"/>
          <a:srcRect l="3654" t="11894" r="4567" b="16652"/>
          <a:stretch>
            <a:fillRect/>
          </a:stretch>
        </p:blipFill>
        <p:spPr bwMode="auto">
          <a:xfrm>
            <a:off x="453144" y="65878"/>
            <a:ext cx="1432960" cy="405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Заголовок 1"/>
          <p:cNvSpPr txBox="1">
            <a:spLocks/>
          </p:cNvSpPr>
          <p:nvPr/>
        </p:nvSpPr>
        <p:spPr bwMode="auto">
          <a:xfrm>
            <a:off x="1944034" y="37558"/>
            <a:ext cx="6842808" cy="431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SimHei" pitchFamily="49" charset="-122"/>
                <a:cs typeface="+mj-cs"/>
              </a:rPr>
              <a:t>Комплексное исследование тропосферы Российской Арктики </a:t>
            </a:r>
            <a:b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SimHei" pitchFamily="49" charset="-122"/>
                <a:cs typeface="+mj-cs"/>
              </a:rPr>
            </a:b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SimHei" pitchFamily="49" charset="-122"/>
                <a:cs typeface="+mj-cs"/>
              </a:rPr>
              <a:t>с борта самолета-лаборатории Ту-134 «Оптик»  (2019-2020)</a:t>
            </a:r>
            <a:endParaRPr kumimoji="0" lang="ru-RU" sz="14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SimHei" pitchFamily="49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1259632" y="1144612"/>
            <a:ext cx="93610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bg1"/>
                </a:solidFill>
              </a:rPr>
              <a:t>Баренцево море</a:t>
            </a:r>
            <a:endParaRPr lang="ru-RU" sz="1300" b="1" dirty="0">
              <a:solidFill>
                <a:schemeClr val="bg1"/>
              </a:solidFill>
            </a:endParaRPr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2607236" y="1444695"/>
            <a:ext cx="74062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bg1"/>
                </a:solidFill>
              </a:rPr>
              <a:t>Карское море</a:t>
            </a:r>
            <a:endParaRPr lang="ru-RU" sz="1300" b="1" dirty="0">
              <a:solidFill>
                <a:schemeClr val="bg1"/>
              </a:solidFill>
            </a:endParaRPr>
          </a:p>
        </p:txBody>
      </p:sp>
      <p:sp>
        <p:nvSpPr>
          <p:cNvPr id="9" name="TextBox 11"/>
          <p:cNvSpPr txBox="1">
            <a:spLocks noChangeArrowheads="1"/>
          </p:cNvSpPr>
          <p:nvPr/>
        </p:nvSpPr>
        <p:spPr bwMode="auto">
          <a:xfrm>
            <a:off x="6444208" y="1175874"/>
            <a:ext cx="1152128" cy="50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ts val="1300"/>
              </a:lnSpc>
            </a:pPr>
            <a:r>
              <a:rPr lang="ru-RU" sz="1300" b="1" dirty="0" smtClean="0">
                <a:solidFill>
                  <a:schemeClr val="bg1"/>
                </a:solidFill>
              </a:rPr>
              <a:t>Восточно-сибирское море</a:t>
            </a:r>
            <a:endParaRPr lang="ru-RU" sz="1300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7092280" y="824586"/>
            <a:ext cx="864096" cy="3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ts val="1300"/>
              </a:lnSpc>
            </a:pPr>
            <a:r>
              <a:rPr lang="ru-RU" sz="1300" b="1" dirty="0" smtClean="0">
                <a:solidFill>
                  <a:schemeClr val="bg1"/>
                </a:solidFill>
              </a:rPr>
              <a:t>Чукотское море</a:t>
            </a:r>
            <a:endParaRPr lang="ru-RU" sz="1300" b="1" dirty="0">
              <a:solidFill>
                <a:schemeClr val="bg1"/>
              </a:solidFill>
            </a:endParaRPr>
          </a:p>
        </p:txBody>
      </p:sp>
      <p:sp>
        <p:nvSpPr>
          <p:cNvPr id="11" name="TextBox 3"/>
          <p:cNvSpPr txBox="1">
            <a:spLocks noChangeArrowheads="1"/>
          </p:cNvSpPr>
          <p:nvPr/>
        </p:nvSpPr>
        <p:spPr bwMode="auto">
          <a:xfrm>
            <a:off x="5004048" y="1522654"/>
            <a:ext cx="864096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bg1"/>
                </a:solidFill>
              </a:rPr>
              <a:t>Море Лаптевых</a:t>
            </a:r>
            <a:endParaRPr lang="ru-RU" sz="13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96453" y="4415460"/>
            <a:ext cx="1097023" cy="215444"/>
          </a:xfrm>
          <a:prstGeom prst="rect">
            <a:avLst/>
          </a:prstGeom>
          <a:noFill/>
        </p:spPr>
        <p:txBody>
          <a:bodyPr wrap="none" lIns="72000" tIns="0" rIns="0" bIns="0" rtlCol="0">
            <a:spAutoFit/>
          </a:bodyPr>
          <a:lstStyle/>
          <a:p>
            <a:r>
              <a:rPr lang="en-GB" sz="1400" b="1" dirty="0" smtClean="0">
                <a:solidFill>
                  <a:schemeClr val="bg1"/>
                </a:solidFill>
              </a:rPr>
              <a:t>Novosibirsk</a:t>
            </a:r>
            <a:endParaRPr lang="en-GB" sz="1400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36613" y="4426455"/>
            <a:ext cx="643116" cy="215444"/>
          </a:xfrm>
          <a:prstGeom prst="rect">
            <a:avLst/>
          </a:prstGeom>
          <a:noFill/>
        </p:spPr>
        <p:txBody>
          <a:bodyPr wrap="none" lIns="72000" tIns="0" rIns="0" bIns="0" rtlCol="0">
            <a:spAutoFit/>
          </a:bodyPr>
          <a:lstStyle/>
          <a:p>
            <a:r>
              <a:rPr lang="en-GB" sz="1400" b="1" dirty="0" smtClean="0">
                <a:solidFill>
                  <a:schemeClr val="bg1"/>
                </a:solidFill>
              </a:rPr>
              <a:t>Tomsk</a:t>
            </a:r>
            <a:endParaRPr lang="en-GB" sz="1400" b="1" dirty="0">
              <a:solidFill>
                <a:schemeClr val="bg1"/>
              </a:solidFill>
            </a:endParaRPr>
          </a:p>
        </p:txBody>
      </p:sp>
      <p:pic>
        <p:nvPicPr>
          <p:cNvPr id="15" name="Picture 2" descr="Лого_ИОА_Р_монитор"/>
          <p:cNvPicPr>
            <a:picLocks noChangeAspect="1" noChangeArrowheads="1"/>
          </p:cNvPicPr>
          <p:nvPr/>
        </p:nvPicPr>
        <p:blipFill>
          <a:blip r:embed="rId3" cstate="print"/>
          <a:srcRect l="3654" t="11894" r="4567" b="16652"/>
          <a:stretch>
            <a:fillRect/>
          </a:stretch>
        </p:blipFill>
        <p:spPr bwMode="auto">
          <a:xfrm>
            <a:off x="453144" y="65878"/>
            <a:ext cx="1432960" cy="405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Заголовок 1"/>
          <p:cNvSpPr txBox="1">
            <a:spLocks/>
          </p:cNvSpPr>
          <p:nvPr/>
        </p:nvSpPr>
        <p:spPr bwMode="auto">
          <a:xfrm>
            <a:off x="1944034" y="37558"/>
            <a:ext cx="6842808" cy="431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SimHei" pitchFamily="49" charset="-122"/>
                <a:cs typeface="+mj-cs"/>
              </a:rPr>
              <a:t>Комплексное исследование тропосферы Российской Арктики </a:t>
            </a:r>
            <a:b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SimHei" pitchFamily="49" charset="-122"/>
                <a:cs typeface="+mj-cs"/>
              </a:rPr>
            </a:b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SimHei" pitchFamily="49" charset="-122"/>
                <a:cs typeface="+mj-cs"/>
              </a:rPr>
              <a:t>с борта самолета-лаборатории Ту-134 «Оптик»  (2019-2020)</a:t>
            </a:r>
            <a:endParaRPr kumimoji="0" lang="ru-RU" sz="14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SimHei" pitchFamily="49" charset="-122"/>
              <a:cs typeface="+mj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57554" y="2976329"/>
            <a:ext cx="2500330" cy="16671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300"/>
              </a:lnSpc>
              <a:spcAft>
                <a:spcPts val="600"/>
              </a:spcAft>
            </a:pPr>
            <a:r>
              <a:rPr lang="ru-RU" sz="1100" i="0" dirty="0" smtClean="0">
                <a:solidFill>
                  <a:srgbClr val="E21000"/>
                </a:solidFill>
                <a:latin typeface="Arial" pitchFamily="34" charset="0"/>
                <a:cs typeface="Arial" pitchFamily="34" charset="0"/>
              </a:rPr>
              <a:t>Обнаружено: </a:t>
            </a:r>
            <a:endParaRPr lang="en-US" sz="1100" i="0" dirty="0" smtClean="0">
              <a:solidFill>
                <a:srgbClr val="E21000"/>
              </a:solidFill>
              <a:latin typeface="Arial" pitchFamily="34" charset="0"/>
              <a:cs typeface="Arial" pitchFamily="34" charset="0"/>
            </a:endParaRPr>
          </a:p>
          <a:p>
            <a:pPr marL="177800" indent="-177800">
              <a:lnSpc>
                <a:spcPts val="1500"/>
              </a:lnSpc>
              <a:spcAft>
                <a:spcPts val="600"/>
              </a:spcAft>
            </a:pPr>
            <a:r>
              <a:rPr lang="en-US" sz="1100" b="0" i="0" dirty="0" smtClean="0">
                <a:cs typeface="Arial" pitchFamily="34" charset="0"/>
              </a:rPr>
              <a:t>1) </a:t>
            </a:r>
            <a:r>
              <a:rPr lang="ru-RU" sz="1100" b="0" i="0" dirty="0" smtClean="0">
                <a:cs typeface="Arial" pitchFamily="34" charset="0"/>
              </a:rPr>
              <a:t> </a:t>
            </a:r>
            <a:r>
              <a:rPr lang="ru-RU" sz="1100" b="0" i="0" dirty="0" smtClean="0">
                <a:solidFill>
                  <a:srgbClr val="E21000"/>
                </a:solidFill>
                <a:cs typeface="Arial" pitchFamily="34" charset="0"/>
              </a:rPr>
              <a:t>5-7% превышение содержания метана </a:t>
            </a:r>
            <a:r>
              <a:rPr lang="ru-RU" sz="1100" b="0" i="0" dirty="0" smtClean="0">
                <a:cs typeface="Arial" pitchFamily="34" charset="0"/>
              </a:rPr>
              <a:t>над фоновым у поверхности всех морей (200 м).</a:t>
            </a:r>
            <a:endParaRPr lang="en-US" sz="1100" b="0" i="0" dirty="0" smtClean="0">
              <a:latin typeface="Arial" pitchFamily="34" charset="0"/>
              <a:cs typeface="Arial" pitchFamily="34" charset="0"/>
            </a:endParaRPr>
          </a:p>
          <a:p>
            <a:pPr marL="177800" indent="-177800">
              <a:lnSpc>
                <a:spcPts val="1500"/>
              </a:lnSpc>
            </a:pPr>
            <a:r>
              <a:rPr lang="en-US" sz="1100" b="0" i="0" dirty="0" smtClean="0">
                <a:latin typeface="Arial" pitchFamily="34" charset="0"/>
                <a:cs typeface="Arial" pitchFamily="34" charset="0"/>
              </a:rPr>
              <a:t>2) </a:t>
            </a:r>
            <a:r>
              <a:rPr lang="ru-RU" sz="1100" b="0" i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100" b="0" i="0" dirty="0" smtClean="0">
                <a:solidFill>
                  <a:srgbClr val="E21000"/>
                </a:solidFill>
                <a:latin typeface="Arial" pitchFamily="34" charset="0"/>
                <a:cs typeface="Arial" pitchFamily="34" charset="0"/>
              </a:rPr>
              <a:t>2-3-х кратное превышении скорости роста содержания метана </a:t>
            </a:r>
            <a:r>
              <a:rPr lang="ru-RU" sz="1100" b="0" i="0" dirty="0" smtClean="0">
                <a:latin typeface="Arial" pitchFamily="34" charset="0"/>
                <a:cs typeface="Arial" pitchFamily="34" charset="0"/>
              </a:rPr>
              <a:t>у поверхности морей Российской Арктики над фоновой.</a:t>
            </a:r>
            <a:endParaRPr lang="en-GB" sz="1100" b="0" i="0" dirty="0" smtClean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8" name="Группа 28"/>
          <p:cNvGrpSpPr/>
          <p:nvPr/>
        </p:nvGrpSpPr>
        <p:grpSpPr>
          <a:xfrm>
            <a:off x="142845" y="2714626"/>
            <a:ext cx="3000395" cy="2324001"/>
            <a:chOff x="5590050" y="1988840"/>
            <a:chExt cx="3374438" cy="2417754"/>
          </a:xfrm>
        </p:grpSpPr>
        <p:pic>
          <p:nvPicPr>
            <p:cNvPr id="19" name="Рисунок 18"/>
            <p:cNvPicPr/>
            <p:nvPr/>
          </p:nvPicPr>
          <p:blipFill>
            <a:blip r:embed="rId4" cstate="print"/>
            <a:srcRect l="9790" t="5789" r="9307" b="14081"/>
            <a:stretch>
              <a:fillRect/>
            </a:stretch>
          </p:blipFill>
          <p:spPr bwMode="auto">
            <a:xfrm>
              <a:off x="5590050" y="1988840"/>
              <a:ext cx="3374438" cy="2306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Flowchart: Process 6"/>
            <p:cNvSpPr/>
            <p:nvPr/>
          </p:nvSpPr>
          <p:spPr>
            <a:xfrm>
              <a:off x="8776874" y="4150987"/>
              <a:ext cx="177029" cy="135157"/>
            </a:xfrm>
            <a:prstGeom prst="flowChartProcess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5592512" y="1990985"/>
              <a:ext cx="316967" cy="135144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800" b="1" i="0" dirty="0" smtClean="0"/>
                <a:t> Н, м</a:t>
              </a:r>
              <a:endParaRPr lang="en-GB" sz="800" b="1" i="0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236358" y="4271450"/>
              <a:ext cx="989883" cy="1351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800" b="1" i="0" dirty="0" smtClean="0"/>
                <a:t>СН</a:t>
              </a:r>
              <a:r>
                <a:rPr lang="ru-RU" sz="800" b="1" i="0" baseline="-25000" dirty="0" smtClean="0"/>
                <a:t>4</a:t>
              </a:r>
              <a:r>
                <a:rPr lang="ru-RU" sz="800" b="1" i="0" dirty="0" smtClean="0"/>
                <a:t>, млрд</a:t>
              </a:r>
              <a:r>
                <a:rPr lang="ru-RU" sz="800" b="1" i="0" baseline="30000" dirty="0" smtClean="0"/>
                <a:t>-1</a:t>
              </a:r>
              <a:endParaRPr lang="en-GB" sz="800" b="1" i="0" baseline="30000" dirty="0"/>
            </a:p>
          </p:txBody>
        </p:sp>
      </p:grpSp>
      <p:sp>
        <p:nvSpPr>
          <p:cNvPr id="23" name="Прямоугольник 22"/>
          <p:cNvSpPr/>
          <p:nvPr/>
        </p:nvSpPr>
        <p:spPr bwMode="auto">
          <a:xfrm>
            <a:off x="7236296" y="3494294"/>
            <a:ext cx="1800200" cy="151098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1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华文细黑" pitchFamily="2" charset="-122"/>
            </a:endParaRPr>
          </a:p>
        </p:txBody>
      </p:sp>
      <p:grpSp>
        <p:nvGrpSpPr>
          <p:cNvPr id="24" name="Группа 33"/>
          <p:cNvGrpSpPr/>
          <p:nvPr/>
        </p:nvGrpSpPr>
        <p:grpSpPr>
          <a:xfrm>
            <a:off x="5908048" y="2768394"/>
            <a:ext cx="3021670" cy="2232248"/>
            <a:chOff x="5717169" y="4592947"/>
            <a:chExt cx="3021670" cy="2164078"/>
          </a:xfrm>
        </p:grpSpPr>
        <p:pic>
          <p:nvPicPr>
            <p:cNvPr id="25" name="Рисунок 24"/>
            <p:cNvPicPr/>
            <p:nvPr/>
          </p:nvPicPr>
          <p:blipFill>
            <a:blip r:embed="rId5" cstate="print"/>
            <a:srcRect l="9911" t="7206" r="10032" b="13953"/>
            <a:stretch>
              <a:fillRect/>
            </a:stretch>
          </p:blipFill>
          <p:spPr bwMode="auto">
            <a:xfrm>
              <a:off x="5717169" y="4601006"/>
              <a:ext cx="3021670" cy="20543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6" name="Group 22"/>
            <p:cNvGrpSpPr/>
            <p:nvPr/>
          </p:nvGrpSpPr>
          <p:grpSpPr>
            <a:xfrm>
              <a:off x="7057135" y="6235528"/>
              <a:ext cx="1490601" cy="161155"/>
              <a:chOff x="4381376" y="4683590"/>
              <a:chExt cx="2808312" cy="329586"/>
            </a:xfrm>
          </p:grpSpPr>
          <p:sp>
            <p:nvSpPr>
              <p:cNvPr id="33" name="TextBox 32"/>
              <p:cNvSpPr txBox="1"/>
              <p:nvPr/>
            </p:nvSpPr>
            <p:spPr>
              <a:xfrm>
                <a:off x="4723336" y="4683590"/>
                <a:ext cx="1501969" cy="274600"/>
              </a:xfrm>
              <a:prstGeom prst="rect">
                <a:avLst/>
              </a:prstGeom>
              <a:noFill/>
              <a:ln w="0">
                <a:noFill/>
                <a:headEnd type="diamond"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GB" sz="900" b="1" i="0" dirty="0" smtClean="0">
                    <a:solidFill>
                      <a:srgbClr val="E60000"/>
                    </a:solidFill>
                    <a:latin typeface="Arial" pitchFamily="34" charset="0"/>
                    <a:cs typeface="Arial" pitchFamily="34" charset="0"/>
                  </a:rPr>
                  <a:t>~</a:t>
                </a:r>
                <a:r>
                  <a:rPr lang="ru-RU" sz="900" b="1" i="0" dirty="0" smtClean="0">
                    <a:solidFill>
                      <a:srgbClr val="E60000"/>
                    </a:solidFill>
                    <a:latin typeface="Arial" pitchFamily="34" charset="0"/>
                    <a:cs typeface="Arial" pitchFamily="34" charset="0"/>
                  </a:rPr>
                  <a:t>25 </a:t>
                </a:r>
                <a:r>
                  <a:rPr lang="en-GB" sz="900" b="1" i="0" dirty="0" smtClean="0">
                    <a:solidFill>
                      <a:srgbClr val="E60000"/>
                    </a:solidFill>
                    <a:latin typeface="Arial" pitchFamily="34" charset="0"/>
                    <a:cs typeface="Arial" pitchFamily="34" charset="0"/>
                  </a:rPr>
                  <a:t>ppb/</a:t>
                </a:r>
                <a:r>
                  <a:rPr lang="ru-RU" sz="900" b="1" i="0" dirty="0" smtClean="0">
                    <a:solidFill>
                      <a:srgbClr val="E60000"/>
                    </a:solidFill>
                    <a:latin typeface="Arial" pitchFamily="34" charset="0"/>
                    <a:cs typeface="Arial" pitchFamily="34" charset="0"/>
                  </a:rPr>
                  <a:t>год</a:t>
                </a:r>
                <a:endParaRPr lang="en-GB" sz="900" b="1" i="0" dirty="0">
                  <a:solidFill>
                    <a:srgbClr val="E6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34" name="Straight Arrow Connector 13"/>
              <p:cNvCxnSpPr/>
              <p:nvPr/>
            </p:nvCxnSpPr>
            <p:spPr>
              <a:xfrm>
                <a:off x="4381376" y="5013176"/>
                <a:ext cx="2808312" cy="0"/>
              </a:xfrm>
              <a:prstGeom prst="straightConnector1">
                <a:avLst/>
              </a:prstGeom>
              <a:ln w="12700">
                <a:solidFill>
                  <a:srgbClr val="FF0000"/>
                </a:solidFill>
                <a:prstDash val="sysDash"/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1"/>
            <p:cNvGrpSpPr/>
            <p:nvPr/>
          </p:nvGrpSpPr>
          <p:grpSpPr>
            <a:xfrm>
              <a:off x="6560269" y="5309480"/>
              <a:ext cx="2022924" cy="134269"/>
              <a:chOff x="3432572" y="2717699"/>
              <a:chExt cx="3811212" cy="274599"/>
            </a:xfrm>
          </p:grpSpPr>
          <p:sp>
            <p:nvSpPr>
              <p:cNvPr id="31" name="TextBox 30"/>
              <p:cNvSpPr txBox="1"/>
              <p:nvPr/>
            </p:nvSpPr>
            <p:spPr>
              <a:xfrm>
                <a:off x="4320350" y="2717699"/>
                <a:ext cx="2923434" cy="2745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900" b="1" dirty="0" smtClean="0">
                    <a:latin typeface="Arial" pitchFamily="34" charset="0"/>
                    <a:cs typeface="Arial" pitchFamily="34" charset="0"/>
                  </a:rPr>
                  <a:t>~</a:t>
                </a:r>
                <a:r>
                  <a:rPr lang="ru-RU" sz="900" b="1" i="0" dirty="0" smtClean="0">
                    <a:latin typeface="Arial" pitchFamily="34" charset="0"/>
                    <a:cs typeface="Arial" pitchFamily="34" charset="0"/>
                  </a:rPr>
                  <a:t>7 </a:t>
                </a:r>
                <a:r>
                  <a:rPr lang="en-GB" sz="900" b="1" i="0" dirty="0" smtClean="0">
                    <a:latin typeface="Arial" pitchFamily="34" charset="0"/>
                    <a:cs typeface="Arial" pitchFamily="34" charset="0"/>
                  </a:rPr>
                  <a:t>ppb/</a:t>
                </a:r>
                <a:r>
                  <a:rPr lang="ru-RU" sz="900" b="1" i="0" dirty="0" smtClean="0">
                    <a:latin typeface="Arial" pitchFamily="34" charset="0"/>
                    <a:cs typeface="Arial" pitchFamily="34" charset="0"/>
                  </a:rPr>
                  <a:t>год (фоновый рост)</a:t>
                </a:r>
                <a:endParaRPr lang="en-GB" sz="900" b="1" i="0" dirty="0"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32" name="Straight Arrow Connector 18"/>
              <p:cNvCxnSpPr/>
              <p:nvPr/>
            </p:nvCxnSpPr>
            <p:spPr>
              <a:xfrm>
                <a:off x="3432572" y="2912244"/>
                <a:ext cx="792000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prstDash val="sysDash"/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" name="TextBox 27"/>
            <p:cNvSpPr txBox="1"/>
            <p:nvPr/>
          </p:nvSpPr>
          <p:spPr>
            <a:xfrm>
              <a:off x="7236296" y="6626812"/>
              <a:ext cx="697850" cy="13021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800" b="1" i="0" dirty="0" smtClean="0"/>
                <a:t>СН</a:t>
              </a:r>
              <a:r>
                <a:rPr lang="ru-RU" sz="800" b="1" i="0" baseline="-25000" dirty="0" smtClean="0"/>
                <a:t>4</a:t>
              </a:r>
              <a:r>
                <a:rPr lang="ru-RU" sz="800" b="1" i="0" dirty="0" smtClean="0"/>
                <a:t>, млрд</a:t>
              </a:r>
              <a:r>
                <a:rPr lang="ru-RU" sz="800" b="1" i="0" baseline="30000" dirty="0" smtClean="0"/>
                <a:t>-1</a:t>
              </a:r>
              <a:endParaRPr lang="en-GB" sz="800" b="1" i="0" baseline="30000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717169" y="4618079"/>
              <a:ext cx="288032" cy="11524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800" b="1" i="0" dirty="0" smtClean="0"/>
                <a:t> Н, м</a:t>
              </a:r>
              <a:endParaRPr lang="en-GB" sz="800" b="1" i="0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6952889" y="4592947"/>
              <a:ext cx="1071570" cy="14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000" b="1" i="0" dirty="0" smtClean="0"/>
                <a:t>Карское море:</a:t>
              </a:r>
              <a:endParaRPr lang="en-GB" sz="1000" b="1" i="0" dirty="0"/>
            </a:p>
          </p:txBody>
        </p:sp>
      </p:grpSp>
      <p:sp>
        <p:nvSpPr>
          <p:cNvPr id="35" name="Text Box 8"/>
          <p:cNvSpPr txBox="1">
            <a:spLocks noChangeArrowheads="1"/>
          </p:cNvSpPr>
          <p:nvPr/>
        </p:nvSpPr>
        <p:spPr bwMode="auto">
          <a:xfrm>
            <a:off x="3234780" y="2962270"/>
            <a:ext cx="2653684" cy="175450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0" tIns="7200" rIns="0" bIns="7200">
            <a:spAutoFit/>
          </a:bodyPr>
          <a:lstStyle/>
          <a:p>
            <a:pPr marL="87313" indent="-87313" algn="ctr" defTabSz="865188" eaLnBrk="0" hangingPunct="0">
              <a:lnSpc>
                <a:spcPct val="95000"/>
              </a:lnSpc>
              <a:spcAft>
                <a:spcPts val="600"/>
              </a:spcAft>
              <a:buSzPct val="200000"/>
            </a:pPr>
            <a:r>
              <a:rPr lang="ru-RU" sz="1200" i="0" dirty="0" smtClean="0">
                <a:solidFill>
                  <a:srgbClr val="E21000"/>
                </a:solidFill>
                <a:latin typeface="+mn-lt"/>
              </a:rPr>
              <a:t>Проблема:</a:t>
            </a:r>
            <a:endParaRPr lang="ru-RU" sz="1200" b="1" i="0" dirty="0">
              <a:solidFill>
                <a:srgbClr val="E21000"/>
              </a:solidFill>
              <a:latin typeface="+mn-lt"/>
            </a:endParaRPr>
          </a:p>
          <a:p>
            <a:pPr marL="173038">
              <a:lnSpc>
                <a:spcPts val="1300"/>
              </a:lnSpc>
              <a:spcAft>
                <a:spcPts val="300"/>
              </a:spcAft>
            </a:pPr>
            <a:r>
              <a:rPr lang="ru-RU" sz="1100" b="0" i="0" dirty="0" smtClean="0"/>
              <a:t>В 2020 закончился срок службы самолета-лаборатории «Оптик». </a:t>
            </a:r>
          </a:p>
          <a:p>
            <a:pPr marL="173038">
              <a:lnSpc>
                <a:spcPts val="1300"/>
              </a:lnSpc>
              <a:spcAft>
                <a:spcPts val="300"/>
              </a:spcAft>
            </a:pPr>
            <a:r>
              <a:rPr lang="ru-RU" sz="1100" b="0" i="0" dirty="0" smtClean="0">
                <a:solidFill>
                  <a:srgbClr val="E21000"/>
                </a:solidFill>
              </a:rPr>
              <a:t>В итоге, скоро под научным руководством РАН не останется ни одного научного воздушного судна. </a:t>
            </a:r>
          </a:p>
          <a:p>
            <a:pPr marL="173038">
              <a:lnSpc>
                <a:spcPts val="1300"/>
              </a:lnSpc>
              <a:spcAft>
                <a:spcPts val="600"/>
              </a:spcAft>
            </a:pPr>
            <a:r>
              <a:rPr lang="ru-RU" sz="1100" b="0" i="0" dirty="0" smtClean="0"/>
              <a:t>Нужна поддержка РАН для  выделения средств из Министерства.</a:t>
            </a:r>
          </a:p>
          <a:p>
            <a:pPr marL="173038">
              <a:lnSpc>
                <a:spcPts val="1300"/>
              </a:lnSpc>
              <a:spcAft>
                <a:spcPts val="300"/>
              </a:spcAft>
            </a:pPr>
            <a:r>
              <a:rPr lang="ru-RU" sz="1000" b="0" i="0" dirty="0" smtClean="0"/>
              <a:t>(</a:t>
            </a:r>
            <a:r>
              <a:rPr lang="ru-RU" sz="1000" b="0" i="0" dirty="0" err="1" smtClean="0"/>
              <a:t>Суперджет</a:t>
            </a:r>
            <a:r>
              <a:rPr lang="ru-RU" sz="1000" b="0" i="0" dirty="0" smtClean="0"/>
              <a:t> "Сухой"  SSJ-100; есть ТЭО)</a:t>
            </a:r>
            <a:endParaRPr lang="ru-RU" sz="1000" b="0" i="0" dirty="0">
              <a:solidFill>
                <a:srgbClr val="E22600"/>
              </a:solidFill>
            </a:endParaRP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35418" y="655803"/>
            <a:ext cx="7037044" cy="2016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7" name="Прямоугольник 36"/>
          <p:cNvSpPr/>
          <p:nvPr/>
        </p:nvSpPr>
        <p:spPr>
          <a:xfrm>
            <a:off x="2286000" y="224858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"</a:t>
            </a:r>
            <a:r>
              <a:rPr lang="ru-RU" dirty="0" err="1" smtClean="0"/>
              <a:t>Пташник_</a:t>
            </a:r>
            <a:r>
              <a:rPr lang="ru-RU" dirty="0" smtClean="0"/>
              <a:t>(Президиум_РАН_22.06.2021_Экология).</a:t>
            </a:r>
            <a:r>
              <a:rPr lang="en-US" dirty="0" err="1" smtClean="0"/>
              <a:t>pptx</a:t>
            </a:r>
            <a:r>
              <a:rPr lang="en-US" dirty="0" smtClean="0"/>
              <a:t>"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-32" y="535781"/>
            <a:ext cx="9134475" cy="4607719"/>
            <a:chOff x="6" y="618"/>
            <a:chExt cx="5754" cy="3702"/>
          </a:xfrm>
        </p:grpSpPr>
        <p:grpSp>
          <p:nvGrpSpPr>
            <p:cNvPr id="11" name="Group 15"/>
            <p:cNvGrpSpPr>
              <a:grpSpLocks/>
            </p:cNvGrpSpPr>
            <p:nvPr/>
          </p:nvGrpSpPr>
          <p:grpSpPr bwMode="auto">
            <a:xfrm>
              <a:off x="1686" y="999"/>
              <a:ext cx="3749" cy="1542"/>
              <a:chOff x="1680" y="1135"/>
              <a:chExt cx="3749" cy="1457"/>
            </a:xfrm>
          </p:grpSpPr>
          <p:sp>
            <p:nvSpPr>
              <p:cNvPr id="3125" name="AutoShape 16"/>
              <p:cNvSpPr>
                <a:spLocks noChangeArrowheads="1"/>
              </p:cNvSpPr>
              <p:nvPr/>
            </p:nvSpPr>
            <p:spPr bwMode="auto">
              <a:xfrm>
                <a:off x="2784" y="1824"/>
                <a:ext cx="48" cy="96"/>
              </a:xfrm>
              <a:prstGeom prst="flowChartExtract">
                <a:avLst/>
              </a:prstGeom>
              <a:solidFill>
                <a:srgbClr val="000000"/>
              </a:solidFill>
              <a:ln w="12700">
                <a:solidFill>
                  <a:srgbClr val="FFFF9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126" name="AutoShape 17"/>
              <p:cNvSpPr>
                <a:spLocks noChangeArrowheads="1"/>
              </p:cNvSpPr>
              <p:nvPr/>
            </p:nvSpPr>
            <p:spPr bwMode="auto">
              <a:xfrm>
                <a:off x="3120" y="1776"/>
                <a:ext cx="48" cy="96"/>
              </a:xfrm>
              <a:prstGeom prst="flowChartExtract">
                <a:avLst/>
              </a:prstGeom>
              <a:solidFill>
                <a:srgbClr val="000000"/>
              </a:solidFill>
              <a:ln w="12700">
                <a:solidFill>
                  <a:srgbClr val="FFFF9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127" name="AutoShape 18"/>
              <p:cNvSpPr>
                <a:spLocks noChangeArrowheads="1"/>
              </p:cNvSpPr>
              <p:nvPr/>
            </p:nvSpPr>
            <p:spPr bwMode="auto">
              <a:xfrm>
                <a:off x="3072" y="2112"/>
                <a:ext cx="48" cy="96"/>
              </a:xfrm>
              <a:prstGeom prst="flowChartExtract">
                <a:avLst/>
              </a:prstGeom>
              <a:solidFill>
                <a:srgbClr val="000000"/>
              </a:solidFill>
              <a:ln w="12700">
                <a:solidFill>
                  <a:srgbClr val="FFFF9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128" name="AutoShape 19"/>
              <p:cNvSpPr>
                <a:spLocks noChangeArrowheads="1"/>
              </p:cNvSpPr>
              <p:nvPr/>
            </p:nvSpPr>
            <p:spPr bwMode="auto">
              <a:xfrm>
                <a:off x="3360" y="2064"/>
                <a:ext cx="48" cy="96"/>
              </a:xfrm>
              <a:prstGeom prst="flowChartExtract">
                <a:avLst/>
              </a:prstGeom>
              <a:solidFill>
                <a:srgbClr val="000000"/>
              </a:solidFill>
              <a:ln w="12700">
                <a:solidFill>
                  <a:srgbClr val="FFFF9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129" name="AutoShape 20"/>
              <p:cNvSpPr>
                <a:spLocks noChangeArrowheads="1"/>
              </p:cNvSpPr>
              <p:nvPr/>
            </p:nvSpPr>
            <p:spPr bwMode="auto">
              <a:xfrm>
                <a:off x="3504" y="2256"/>
                <a:ext cx="48" cy="96"/>
              </a:xfrm>
              <a:prstGeom prst="flowChartExtract">
                <a:avLst/>
              </a:prstGeom>
              <a:solidFill>
                <a:srgbClr val="000000"/>
              </a:solidFill>
              <a:ln w="12700">
                <a:solidFill>
                  <a:srgbClr val="FFFF9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130" name="AutoShape 21"/>
              <p:cNvSpPr>
                <a:spLocks noChangeArrowheads="1"/>
              </p:cNvSpPr>
              <p:nvPr/>
            </p:nvSpPr>
            <p:spPr bwMode="auto">
              <a:xfrm>
                <a:off x="3504" y="2496"/>
                <a:ext cx="48" cy="96"/>
              </a:xfrm>
              <a:prstGeom prst="flowChartExtract">
                <a:avLst/>
              </a:prstGeom>
              <a:solidFill>
                <a:srgbClr val="000000"/>
              </a:solidFill>
              <a:ln w="12700">
                <a:solidFill>
                  <a:srgbClr val="FFFF9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131" name="AutoShape 22"/>
              <p:cNvSpPr>
                <a:spLocks noChangeArrowheads="1"/>
              </p:cNvSpPr>
              <p:nvPr/>
            </p:nvSpPr>
            <p:spPr bwMode="auto">
              <a:xfrm>
                <a:off x="3120" y="2352"/>
                <a:ext cx="48" cy="96"/>
              </a:xfrm>
              <a:prstGeom prst="flowChartExtract">
                <a:avLst/>
              </a:prstGeom>
              <a:solidFill>
                <a:srgbClr val="000000"/>
              </a:solidFill>
              <a:ln w="12700">
                <a:solidFill>
                  <a:srgbClr val="FFFF9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132" name="AutoShape 23"/>
              <p:cNvSpPr>
                <a:spLocks noChangeArrowheads="1"/>
              </p:cNvSpPr>
              <p:nvPr/>
            </p:nvSpPr>
            <p:spPr bwMode="auto">
              <a:xfrm>
                <a:off x="2784" y="2400"/>
                <a:ext cx="48" cy="96"/>
              </a:xfrm>
              <a:prstGeom prst="flowChartExtract">
                <a:avLst/>
              </a:prstGeom>
              <a:solidFill>
                <a:srgbClr val="000000"/>
              </a:solidFill>
              <a:ln w="12700">
                <a:solidFill>
                  <a:srgbClr val="FFFF9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133" name="AutoShape 24"/>
              <p:cNvSpPr>
                <a:spLocks noChangeArrowheads="1"/>
              </p:cNvSpPr>
              <p:nvPr/>
            </p:nvSpPr>
            <p:spPr bwMode="auto">
              <a:xfrm>
                <a:off x="4368" y="1152"/>
                <a:ext cx="48" cy="96"/>
              </a:xfrm>
              <a:prstGeom prst="flowChartExtract">
                <a:avLst/>
              </a:prstGeom>
              <a:solidFill>
                <a:srgbClr val="000000"/>
              </a:solidFill>
              <a:ln w="12700">
                <a:solidFill>
                  <a:srgbClr val="FFFF9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134" name="Text Box 25"/>
              <p:cNvSpPr txBox="1">
                <a:spLocks noChangeArrowheads="1"/>
              </p:cNvSpPr>
              <p:nvPr/>
            </p:nvSpPr>
            <p:spPr bwMode="auto">
              <a:xfrm>
                <a:off x="3120" y="1941"/>
                <a:ext cx="96" cy="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r>
                  <a:rPr lang="en-US" altLang="ru-RU" sz="1600">
                    <a:solidFill>
                      <a:srgbClr val="FF3300"/>
                    </a:solidFill>
                    <a:latin typeface="Wingdings" pitchFamily="2" charset="2"/>
                  </a:rPr>
                  <a:t>Q</a:t>
                </a:r>
                <a:endParaRPr lang="ru-RU" altLang="ru-RU" sz="1600">
                  <a:solidFill>
                    <a:srgbClr val="FF3300"/>
                  </a:solidFill>
                  <a:latin typeface="Wingdings" pitchFamily="2" charset="2"/>
                </a:endParaRPr>
              </a:p>
            </p:txBody>
          </p:sp>
          <p:sp>
            <p:nvSpPr>
              <p:cNvPr id="3135" name="Text Box 26"/>
              <p:cNvSpPr txBox="1">
                <a:spLocks noChangeArrowheads="1"/>
              </p:cNvSpPr>
              <p:nvPr/>
            </p:nvSpPr>
            <p:spPr bwMode="auto">
              <a:xfrm>
                <a:off x="3408" y="2277"/>
                <a:ext cx="96" cy="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r>
                  <a:rPr lang="en-US" altLang="ru-RU" sz="1600">
                    <a:solidFill>
                      <a:srgbClr val="FF3300"/>
                    </a:solidFill>
                    <a:latin typeface="Wingdings" pitchFamily="2" charset="2"/>
                  </a:rPr>
                  <a:t>Q</a:t>
                </a:r>
                <a:endParaRPr lang="ru-RU" altLang="ru-RU" sz="1600">
                  <a:solidFill>
                    <a:srgbClr val="FF3300"/>
                  </a:solidFill>
                  <a:latin typeface="Wingdings" pitchFamily="2" charset="2"/>
                </a:endParaRPr>
              </a:p>
            </p:txBody>
          </p:sp>
          <p:sp>
            <p:nvSpPr>
              <p:cNvPr id="3" name="AutoShape 27"/>
              <p:cNvSpPr>
                <a:spLocks noChangeArrowheads="1"/>
              </p:cNvSpPr>
              <p:nvPr/>
            </p:nvSpPr>
            <p:spPr bwMode="auto">
              <a:xfrm>
                <a:off x="1872" y="2167"/>
                <a:ext cx="96" cy="89"/>
              </a:xfrm>
              <a:prstGeom prst="star5">
                <a:avLst/>
              </a:prstGeom>
              <a:solidFill>
                <a:srgbClr val="FF0000"/>
              </a:solidFill>
              <a:ln w="9525">
                <a:solidFill>
                  <a:srgbClr val="FFFF99"/>
                </a:solidFill>
                <a:miter lim="800000"/>
                <a:headEnd/>
                <a:tailEnd/>
              </a:ln>
              <a:effectLst/>
              <a:extLst>
                <a:ext uri="{AF507438-7753-43E0-B8FC-AC1667EBCBE1}"/>
              </a:ex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  <p:sp>
            <p:nvSpPr>
              <p:cNvPr id="4" name="AutoShape 28"/>
              <p:cNvSpPr>
                <a:spLocks noChangeArrowheads="1"/>
              </p:cNvSpPr>
              <p:nvPr/>
            </p:nvSpPr>
            <p:spPr bwMode="auto">
              <a:xfrm>
                <a:off x="2640" y="2160"/>
                <a:ext cx="96" cy="89"/>
              </a:xfrm>
              <a:prstGeom prst="star5">
                <a:avLst/>
              </a:prstGeom>
              <a:solidFill>
                <a:srgbClr val="FF0000"/>
              </a:solidFill>
              <a:ln w="9525">
                <a:solidFill>
                  <a:srgbClr val="FFFF99"/>
                </a:solidFill>
                <a:miter lim="800000"/>
                <a:headEnd/>
                <a:tailEnd/>
              </a:ln>
              <a:effectLst/>
              <a:extLst>
                <a:ext uri="{AF507438-7753-43E0-B8FC-AC1667EBCBE1}"/>
              </a:ex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  <p:sp>
            <p:nvSpPr>
              <p:cNvPr id="5" name="AutoShape 29"/>
              <p:cNvSpPr>
                <a:spLocks noChangeArrowheads="1"/>
              </p:cNvSpPr>
              <p:nvPr/>
            </p:nvSpPr>
            <p:spPr bwMode="auto">
              <a:xfrm>
                <a:off x="3456" y="2119"/>
                <a:ext cx="96" cy="89"/>
              </a:xfrm>
              <a:prstGeom prst="star5">
                <a:avLst/>
              </a:prstGeom>
              <a:solidFill>
                <a:srgbClr val="FF0000"/>
              </a:solidFill>
              <a:ln w="9525">
                <a:solidFill>
                  <a:srgbClr val="FFFF99"/>
                </a:solidFill>
                <a:miter lim="800000"/>
                <a:headEnd/>
                <a:tailEnd/>
              </a:ln>
              <a:effectLst/>
              <a:extLst>
                <a:ext uri="{AF507438-7753-43E0-B8FC-AC1667EBCBE1}"/>
              </a:ex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  <p:sp>
            <p:nvSpPr>
              <p:cNvPr id="3139" name="Text Box 30"/>
              <p:cNvSpPr txBox="1">
                <a:spLocks noChangeArrowheads="1"/>
              </p:cNvSpPr>
              <p:nvPr/>
            </p:nvSpPr>
            <p:spPr bwMode="auto">
              <a:xfrm>
                <a:off x="3552" y="2143"/>
                <a:ext cx="96" cy="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r>
                  <a:rPr lang="en-US" altLang="ru-RU" sz="1600">
                    <a:solidFill>
                      <a:srgbClr val="FF3300"/>
                    </a:solidFill>
                    <a:latin typeface="Wingdings" pitchFamily="2" charset="2"/>
                  </a:rPr>
                  <a:t>Q</a:t>
                </a:r>
                <a:endParaRPr lang="ru-RU" altLang="ru-RU" sz="1600">
                  <a:solidFill>
                    <a:srgbClr val="FF3300"/>
                  </a:solidFill>
                  <a:latin typeface="Wingdings" pitchFamily="2" charset="2"/>
                </a:endParaRPr>
              </a:p>
            </p:txBody>
          </p:sp>
          <p:sp>
            <p:nvSpPr>
              <p:cNvPr id="6" name="AutoShape 31"/>
              <p:cNvSpPr>
                <a:spLocks noChangeArrowheads="1"/>
              </p:cNvSpPr>
              <p:nvPr/>
            </p:nvSpPr>
            <p:spPr bwMode="auto">
              <a:xfrm>
                <a:off x="4080" y="2209"/>
                <a:ext cx="96" cy="89"/>
              </a:xfrm>
              <a:prstGeom prst="star5">
                <a:avLst/>
              </a:prstGeom>
              <a:solidFill>
                <a:srgbClr val="FF0000"/>
              </a:solidFill>
              <a:ln w="9525">
                <a:solidFill>
                  <a:srgbClr val="FFFF99"/>
                </a:solidFill>
                <a:miter lim="800000"/>
                <a:headEnd/>
                <a:tailEnd/>
              </a:ln>
              <a:effectLst/>
              <a:extLst>
                <a:ext uri="{AF507438-7753-43E0-B8FC-AC1667EBCBE1}"/>
              </a:ex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  <p:sp>
            <p:nvSpPr>
              <p:cNvPr id="3141" name="AutoShape 32"/>
              <p:cNvSpPr>
                <a:spLocks noChangeArrowheads="1"/>
              </p:cNvSpPr>
              <p:nvPr/>
            </p:nvSpPr>
            <p:spPr bwMode="auto">
              <a:xfrm>
                <a:off x="2928" y="1968"/>
                <a:ext cx="96" cy="96"/>
              </a:xfrm>
              <a:prstGeom prst="sun">
                <a:avLst>
                  <a:gd name="adj" fmla="val 25000"/>
                </a:avLst>
              </a:prstGeom>
              <a:solidFill>
                <a:srgbClr val="FFFF00"/>
              </a:solidFill>
              <a:ln w="3175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142" name="AutoShape 33"/>
              <p:cNvSpPr>
                <a:spLocks noChangeArrowheads="1"/>
              </p:cNvSpPr>
              <p:nvPr/>
            </p:nvSpPr>
            <p:spPr bwMode="auto">
              <a:xfrm>
                <a:off x="4320" y="2064"/>
                <a:ext cx="96" cy="96"/>
              </a:xfrm>
              <a:prstGeom prst="sun">
                <a:avLst>
                  <a:gd name="adj" fmla="val 25000"/>
                </a:avLst>
              </a:prstGeom>
              <a:solidFill>
                <a:srgbClr val="FFFF00"/>
              </a:solidFill>
              <a:ln w="3175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143" name="AutoShape 34"/>
              <p:cNvSpPr>
                <a:spLocks noChangeArrowheads="1"/>
              </p:cNvSpPr>
              <p:nvPr/>
            </p:nvSpPr>
            <p:spPr bwMode="auto">
              <a:xfrm>
                <a:off x="4128" y="2256"/>
                <a:ext cx="96" cy="96"/>
              </a:xfrm>
              <a:prstGeom prst="sun">
                <a:avLst>
                  <a:gd name="adj" fmla="val 25000"/>
                </a:avLst>
              </a:prstGeom>
              <a:solidFill>
                <a:srgbClr val="FFFF00"/>
              </a:solidFill>
              <a:ln w="3175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144" name="AutoShape 35"/>
              <p:cNvSpPr>
                <a:spLocks noChangeArrowheads="1"/>
              </p:cNvSpPr>
              <p:nvPr/>
            </p:nvSpPr>
            <p:spPr bwMode="auto">
              <a:xfrm>
                <a:off x="3408" y="2160"/>
                <a:ext cx="96" cy="96"/>
              </a:xfrm>
              <a:prstGeom prst="sun">
                <a:avLst>
                  <a:gd name="adj" fmla="val 25000"/>
                </a:avLst>
              </a:prstGeom>
              <a:solidFill>
                <a:srgbClr val="FFFF00"/>
              </a:solidFill>
              <a:ln w="3175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7" name="AutoShape 36"/>
              <p:cNvSpPr>
                <a:spLocks noChangeArrowheads="1"/>
              </p:cNvSpPr>
              <p:nvPr/>
            </p:nvSpPr>
            <p:spPr bwMode="auto">
              <a:xfrm>
                <a:off x="3744" y="2119"/>
                <a:ext cx="96" cy="89"/>
              </a:xfrm>
              <a:prstGeom prst="star5">
                <a:avLst/>
              </a:prstGeom>
              <a:solidFill>
                <a:srgbClr val="FF0000"/>
              </a:solidFill>
              <a:ln w="9525">
                <a:solidFill>
                  <a:srgbClr val="FFFF99"/>
                </a:solidFill>
                <a:miter lim="800000"/>
                <a:headEnd/>
                <a:tailEnd/>
              </a:ln>
              <a:effectLst/>
              <a:extLst>
                <a:ext uri="{AF507438-7753-43E0-B8FC-AC1667EBCBE1}"/>
              </a:ex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  <p:sp>
            <p:nvSpPr>
              <p:cNvPr id="8" name="AutoShape 37"/>
              <p:cNvSpPr>
                <a:spLocks noChangeArrowheads="1"/>
              </p:cNvSpPr>
              <p:nvPr/>
            </p:nvSpPr>
            <p:spPr bwMode="auto">
              <a:xfrm>
                <a:off x="5136" y="1823"/>
                <a:ext cx="96" cy="89"/>
              </a:xfrm>
              <a:prstGeom prst="star5">
                <a:avLst/>
              </a:prstGeom>
              <a:solidFill>
                <a:srgbClr val="FF0000"/>
              </a:solidFill>
              <a:ln w="9525">
                <a:solidFill>
                  <a:srgbClr val="FFFF99"/>
                </a:solidFill>
                <a:miter lim="800000"/>
                <a:headEnd/>
                <a:tailEnd/>
              </a:ln>
              <a:effectLst/>
              <a:extLst>
                <a:ext uri="{AF507438-7753-43E0-B8FC-AC1667EBCBE1}"/>
              </a:ex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  <p:sp>
            <p:nvSpPr>
              <p:cNvPr id="9" name="AutoShape 38"/>
              <p:cNvSpPr>
                <a:spLocks noChangeArrowheads="1"/>
              </p:cNvSpPr>
              <p:nvPr/>
            </p:nvSpPr>
            <p:spPr bwMode="auto">
              <a:xfrm>
                <a:off x="4320" y="1248"/>
                <a:ext cx="96" cy="89"/>
              </a:xfrm>
              <a:prstGeom prst="star5">
                <a:avLst/>
              </a:prstGeom>
              <a:solidFill>
                <a:srgbClr val="FF0000"/>
              </a:solidFill>
              <a:ln w="9525">
                <a:solidFill>
                  <a:srgbClr val="FFFF99"/>
                </a:solidFill>
                <a:miter lim="800000"/>
                <a:headEnd/>
                <a:tailEnd/>
              </a:ln>
              <a:effectLst/>
              <a:extLst>
                <a:ext uri="{AF507438-7753-43E0-B8FC-AC1667EBCBE1}"/>
              </a:ex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  <p:sp>
            <p:nvSpPr>
              <p:cNvPr id="3148" name="Text Box 39"/>
              <p:cNvSpPr txBox="1">
                <a:spLocks noChangeArrowheads="1"/>
              </p:cNvSpPr>
              <p:nvPr/>
            </p:nvSpPr>
            <p:spPr bwMode="auto">
              <a:xfrm>
                <a:off x="4224" y="1135"/>
                <a:ext cx="96" cy="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r>
                  <a:rPr lang="en-US" altLang="ru-RU" sz="1600">
                    <a:solidFill>
                      <a:srgbClr val="FF3300"/>
                    </a:solidFill>
                    <a:latin typeface="Wingdings" pitchFamily="2" charset="2"/>
                  </a:rPr>
                  <a:t>Q</a:t>
                </a:r>
                <a:endParaRPr lang="ru-RU" altLang="ru-RU" sz="1600">
                  <a:solidFill>
                    <a:srgbClr val="FF3300"/>
                  </a:solidFill>
                  <a:latin typeface="Wingdings" pitchFamily="2" charset="2"/>
                </a:endParaRPr>
              </a:p>
            </p:txBody>
          </p:sp>
          <p:sp>
            <p:nvSpPr>
              <p:cNvPr id="3149" name="Text Box 40"/>
              <p:cNvSpPr txBox="1">
                <a:spLocks noChangeArrowheads="1"/>
              </p:cNvSpPr>
              <p:nvPr/>
            </p:nvSpPr>
            <p:spPr bwMode="auto">
              <a:xfrm>
                <a:off x="1680" y="1987"/>
                <a:ext cx="559" cy="2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ru-RU" sz="1200" b="1" i="1">
                    <a:latin typeface="Verdana" pitchFamily="34" charset="0"/>
                  </a:rPr>
                  <a:t>Moskow</a:t>
                </a:r>
                <a:endParaRPr lang="ru-RU" altLang="ru-RU" sz="1200" b="1" i="1">
                  <a:latin typeface="Verdana" pitchFamily="34" charset="0"/>
                </a:endParaRPr>
              </a:p>
            </p:txBody>
          </p:sp>
          <p:sp>
            <p:nvSpPr>
              <p:cNvPr id="3150" name="Text Box 41"/>
              <p:cNvSpPr txBox="1">
                <a:spLocks noChangeArrowheads="1"/>
              </p:cNvSpPr>
              <p:nvPr/>
            </p:nvSpPr>
            <p:spPr bwMode="auto">
              <a:xfrm>
                <a:off x="2256" y="2208"/>
                <a:ext cx="824" cy="2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ru-RU" sz="1200" b="1" i="1">
                    <a:latin typeface="Verdana" pitchFamily="34" charset="0"/>
                  </a:rPr>
                  <a:t>Ekaterinburg</a:t>
                </a:r>
                <a:endParaRPr lang="ru-RU" altLang="ru-RU" sz="1200" b="1" i="1">
                  <a:latin typeface="Verdana" pitchFamily="34" charset="0"/>
                </a:endParaRPr>
              </a:p>
            </p:txBody>
          </p:sp>
          <p:sp>
            <p:nvSpPr>
              <p:cNvPr id="3151" name="Text Box 42"/>
              <p:cNvSpPr txBox="1">
                <a:spLocks noChangeArrowheads="1"/>
              </p:cNvSpPr>
              <p:nvPr/>
            </p:nvSpPr>
            <p:spPr bwMode="auto">
              <a:xfrm>
                <a:off x="3360" y="1968"/>
                <a:ext cx="474" cy="2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ru-RU" sz="1200" b="1" i="1">
                    <a:solidFill>
                      <a:srgbClr val="FF0000"/>
                    </a:solidFill>
                    <a:latin typeface="Verdana" pitchFamily="34" charset="0"/>
                  </a:rPr>
                  <a:t>Tomsk</a:t>
                </a:r>
                <a:endParaRPr lang="ru-RU" altLang="ru-RU" sz="1200" b="1" i="1">
                  <a:solidFill>
                    <a:srgbClr val="FF0000"/>
                  </a:solidFill>
                  <a:latin typeface="Verdana" pitchFamily="34" charset="0"/>
                </a:endParaRPr>
              </a:p>
            </p:txBody>
          </p:sp>
          <p:sp>
            <p:nvSpPr>
              <p:cNvPr id="3152" name="Text Box 43"/>
              <p:cNvSpPr txBox="1">
                <a:spLocks noChangeArrowheads="1"/>
              </p:cNvSpPr>
              <p:nvPr/>
            </p:nvSpPr>
            <p:spPr bwMode="auto">
              <a:xfrm>
                <a:off x="4107" y="1296"/>
                <a:ext cx="553" cy="2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ru-RU" sz="1200" b="1" i="1">
                    <a:latin typeface="Verdana" pitchFamily="34" charset="0"/>
                  </a:rPr>
                  <a:t>Yakutsk</a:t>
                </a:r>
                <a:endParaRPr lang="ru-RU" altLang="ru-RU" sz="1200" b="1" i="1">
                  <a:latin typeface="Verdana" pitchFamily="34" charset="0"/>
                </a:endParaRPr>
              </a:p>
            </p:txBody>
          </p:sp>
          <p:sp>
            <p:nvSpPr>
              <p:cNvPr id="3153" name="Text Box 44"/>
              <p:cNvSpPr txBox="1">
                <a:spLocks noChangeArrowheads="1"/>
              </p:cNvSpPr>
              <p:nvPr/>
            </p:nvSpPr>
            <p:spPr bwMode="auto">
              <a:xfrm>
                <a:off x="4813" y="1920"/>
                <a:ext cx="616" cy="2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ru-RU" sz="1200" b="1" i="1">
                    <a:latin typeface="Verdana" pitchFamily="34" charset="0"/>
                  </a:rPr>
                  <a:t>Ussuriisk</a:t>
                </a:r>
                <a:endParaRPr lang="ru-RU" altLang="ru-RU" sz="1200" b="1" i="1">
                  <a:latin typeface="Verdana" pitchFamily="34" charset="0"/>
                </a:endParaRPr>
              </a:p>
            </p:txBody>
          </p:sp>
          <p:sp>
            <p:nvSpPr>
              <p:cNvPr id="3154" name="Text Box 45"/>
              <p:cNvSpPr txBox="1">
                <a:spLocks noChangeArrowheads="1"/>
              </p:cNvSpPr>
              <p:nvPr/>
            </p:nvSpPr>
            <p:spPr bwMode="auto">
              <a:xfrm>
                <a:off x="4080" y="1920"/>
                <a:ext cx="619" cy="2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ru-RU" sz="1200" b="1" i="1">
                    <a:latin typeface="Verdana" pitchFamily="34" charset="0"/>
                  </a:rPr>
                  <a:t>Ulan-Ude</a:t>
                </a:r>
                <a:endParaRPr lang="ru-RU" altLang="ru-RU" sz="1200" b="1" i="1">
                  <a:latin typeface="Verdana" pitchFamily="34" charset="0"/>
                </a:endParaRPr>
              </a:p>
            </p:txBody>
          </p:sp>
          <p:sp>
            <p:nvSpPr>
              <p:cNvPr id="3155" name="Text Box 46"/>
              <p:cNvSpPr txBox="1">
                <a:spLocks noChangeArrowheads="1"/>
              </p:cNvSpPr>
              <p:nvPr/>
            </p:nvSpPr>
            <p:spPr bwMode="auto">
              <a:xfrm>
                <a:off x="3185" y="2352"/>
                <a:ext cx="757" cy="2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ru-RU" sz="1200" b="1" i="1">
                    <a:latin typeface="Verdana" pitchFamily="34" charset="0"/>
                  </a:rPr>
                  <a:t>Novosibirsk</a:t>
                </a:r>
                <a:endParaRPr lang="ru-RU" altLang="ru-RU" sz="1200" b="1" i="1">
                  <a:latin typeface="Verdana" pitchFamily="34" charset="0"/>
                </a:endParaRPr>
              </a:p>
            </p:txBody>
          </p:sp>
          <p:sp>
            <p:nvSpPr>
              <p:cNvPr id="3156" name="Text Box 47"/>
              <p:cNvSpPr txBox="1">
                <a:spLocks noChangeArrowheads="1"/>
              </p:cNvSpPr>
              <p:nvPr/>
            </p:nvSpPr>
            <p:spPr bwMode="auto">
              <a:xfrm>
                <a:off x="2977" y="1843"/>
                <a:ext cx="483" cy="2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ru-RU" sz="1200" b="1" i="1">
                    <a:latin typeface="Verdana" pitchFamily="34" charset="0"/>
                  </a:rPr>
                  <a:t>Surgut</a:t>
                </a:r>
                <a:endParaRPr lang="ru-RU" altLang="ru-RU" sz="1200" b="1" i="1">
                  <a:latin typeface="Verdana" pitchFamily="34" charset="0"/>
                </a:endParaRPr>
              </a:p>
            </p:txBody>
          </p:sp>
          <p:sp>
            <p:nvSpPr>
              <p:cNvPr id="3157" name="Text Box 48"/>
              <p:cNvSpPr txBox="1">
                <a:spLocks noChangeArrowheads="1"/>
              </p:cNvSpPr>
              <p:nvPr/>
            </p:nvSpPr>
            <p:spPr bwMode="auto">
              <a:xfrm>
                <a:off x="4176" y="2179"/>
                <a:ext cx="517" cy="2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ru-RU" sz="1200" b="1" i="1">
                    <a:latin typeface="Verdana" pitchFamily="34" charset="0"/>
                  </a:rPr>
                  <a:t>Irkutsk</a:t>
                </a:r>
                <a:endParaRPr lang="ru-RU" altLang="ru-RU" sz="1200" b="1" i="1">
                  <a:latin typeface="Verdana" pitchFamily="34" charset="0"/>
                </a:endParaRPr>
              </a:p>
            </p:txBody>
          </p:sp>
        </p:grpSp>
        <p:pic>
          <p:nvPicPr>
            <p:cNvPr id="3090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 l="4399" t="8234" r="2962" b="7974"/>
            <a:stretch>
              <a:fillRect/>
            </a:stretch>
          </p:blipFill>
          <p:spPr bwMode="auto">
            <a:xfrm>
              <a:off x="6" y="618"/>
              <a:ext cx="5754" cy="3702"/>
            </a:xfrm>
            <a:prstGeom prst="rect">
              <a:avLst/>
            </a:prstGeom>
            <a:noFill/>
            <a:ln w="9525">
              <a:solidFill>
                <a:srgbClr val="0000FF"/>
              </a:solidFill>
              <a:miter lim="800000"/>
              <a:headEnd/>
              <a:tailEnd/>
            </a:ln>
          </p:spPr>
        </p:pic>
        <p:grpSp>
          <p:nvGrpSpPr>
            <p:cNvPr id="18" name="Group 15"/>
            <p:cNvGrpSpPr>
              <a:grpSpLocks/>
            </p:cNvGrpSpPr>
            <p:nvPr/>
          </p:nvGrpSpPr>
          <p:grpSpPr bwMode="auto">
            <a:xfrm>
              <a:off x="1710" y="928"/>
              <a:ext cx="3565" cy="1542"/>
              <a:chOff x="1694" y="1135"/>
              <a:chExt cx="3565" cy="1457"/>
            </a:xfrm>
          </p:grpSpPr>
          <p:sp>
            <p:nvSpPr>
              <p:cNvPr id="3092" name="AutoShape 16"/>
              <p:cNvSpPr>
                <a:spLocks noChangeArrowheads="1"/>
              </p:cNvSpPr>
              <p:nvPr/>
            </p:nvSpPr>
            <p:spPr bwMode="auto">
              <a:xfrm>
                <a:off x="2784" y="1824"/>
                <a:ext cx="48" cy="96"/>
              </a:xfrm>
              <a:prstGeom prst="flowChartExtract">
                <a:avLst/>
              </a:prstGeom>
              <a:solidFill>
                <a:srgbClr val="000000"/>
              </a:solidFill>
              <a:ln w="12700">
                <a:solidFill>
                  <a:srgbClr val="FFFF9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093" name="AutoShape 17"/>
              <p:cNvSpPr>
                <a:spLocks noChangeArrowheads="1"/>
              </p:cNvSpPr>
              <p:nvPr/>
            </p:nvSpPr>
            <p:spPr bwMode="auto">
              <a:xfrm>
                <a:off x="3120" y="1776"/>
                <a:ext cx="48" cy="96"/>
              </a:xfrm>
              <a:prstGeom prst="flowChartExtract">
                <a:avLst/>
              </a:prstGeom>
              <a:solidFill>
                <a:srgbClr val="000000"/>
              </a:solidFill>
              <a:ln w="12700">
                <a:solidFill>
                  <a:srgbClr val="FFFF9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094" name="AutoShape 18"/>
              <p:cNvSpPr>
                <a:spLocks noChangeArrowheads="1"/>
              </p:cNvSpPr>
              <p:nvPr/>
            </p:nvSpPr>
            <p:spPr bwMode="auto">
              <a:xfrm>
                <a:off x="3072" y="2112"/>
                <a:ext cx="48" cy="96"/>
              </a:xfrm>
              <a:prstGeom prst="flowChartExtract">
                <a:avLst/>
              </a:prstGeom>
              <a:solidFill>
                <a:srgbClr val="000000"/>
              </a:solidFill>
              <a:ln w="12700">
                <a:solidFill>
                  <a:srgbClr val="FFFF9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095" name="AutoShape 19"/>
              <p:cNvSpPr>
                <a:spLocks noChangeArrowheads="1"/>
              </p:cNvSpPr>
              <p:nvPr/>
            </p:nvSpPr>
            <p:spPr bwMode="auto">
              <a:xfrm>
                <a:off x="3360" y="2064"/>
                <a:ext cx="48" cy="96"/>
              </a:xfrm>
              <a:prstGeom prst="flowChartExtract">
                <a:avLst/>
              </a:prstGeom>
              <a:solidFill>
                <a:srgbClr val="000000"/>
              </a:solidFill>
              <a:ln w="12700">
                <a:solidFill>
                  <a:srgbClr val="FFFF9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096" name="AutoShape 20"/>
              <p:cNvSpPr>
                <a:spLocks noChangeArrowheads="1"/>
              </p:cNvSpPr>
              <p:nvPr/>
            </p:nvSpPr>
            <p:spPr bwMode="auto">
              <a:xfrm>
                <a:off x="3504" y="2256"/>
                <a:ext cx="48" cy="96"/>
              </a:xfrm>
              <a:prstGeom prst="flowChartExtract">
                <a:avLst/>
              </a:prstGeom>
              <a:solidFill>
                <a:srgbClr val="000000"/>
              </a:solidFill>
              <a:ln w="12700">
                <a:solidFill>
                  <a:srgbClr val="FFFF9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097" name="AutoShape 21"/>
              <p:cNvSpPr>
                <a:spLocks noChangeArrowheads="1"/>
              </p:cNvSpPr>
              <p:nvPr/>
            </p:nvSpPr>
            <p:spPr bwMode="auto">
              <a:xfrm>
                <a:off x="3504" y="2496"/>
                <a:ext cx="48" cy="96"/>
              </a:xfrm>
              <a:prstGeom prst="flowChartExtract">
                <a:avLst/>
              </a:prstGeom>
              <a:solidFill>
                <a:srgbClr val="000000"/>
              </a:solidFill>
              <a:ln w="12700">
                <a:solidFill>
                  <a:srgbClr val="FFFF9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098" name="AutoShape 22"/>
              <p:cNvSpPr>
                <a:spLocks noChangeArrowheads="1"/>
              </p:cNvSpPr>
              <p:nvPr/>
            </p:nvSpPr>
            <p:spPr bwMode="auto">
              <a:xfrm>
                <a:off x="3120" y="2352"/>
                <a:ext cx="48" cy="96"/>
              </a:xfrm>
              <a:prstGeom prst="flowChartExtract">
                <a:avLst/>
              </a:prstGeom>
              <a:solidFill>
                <a:srgbClr val="000000"/>
              </a:solidFill>
              <a:ln w="12700">
                <a:solidFill>
                  <a:srgbClr val="FFFF9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099" name="AutoShape 23"/>
              <p:cNvSpPr>
                <a:spLocks noChangeArrowheads="1"/>
              </p:cNvSpPr>
              <p:nvPr/>
            </p:nvSpPr>
            <p:spPr bwMode="auto">
              <a:xfrm>
                <a:off x="2784" y="2400"/>
                <a:ext cx="48" cy="96"/>
              </a:xfrm>
              <a:prstGeom prst="flowChartExtract">
                <a:avLst/>
              </a:prstGeom>
              <a:solidFill>
                <a:srgbClr val="000000"/>
              </a:solidFill>
              <a:ln w="12700">
                <a:solidFill>
                  <a:srgbClr val="FFFF9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100" name="AutoShape 24"/>
              <p:cNvSpPr>
                <a:spLocks noChangeArrowheads="1"/>
              </p:cNvSpPr>
              <p:nvPr/>
            </p:nvSpPr>
            <p:spPr bwMode="auto">
              <a:xfrm>
                <a:off x="4368" y="1152"/>
                <a:ext cx="48" cy="96"/>
              </a:xfrm>
              <a:prstGeom prst="flowChartExtract">
                <a:avLst/>
              </a:prstGeom>
              <a:solidFill>
                <a:srgbClr val="000000"/>
              </a:solidFill>
              <a:ln w="12700">
                <a:solidFill>
                  <a:srgbClr val="FFFF9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101" name="Text Box 25"/>
              <p:cNvSpPr txBox="1">
                <a:spLocks noChangeArrowheads="1"/>
              </p:cNvSpPr>
              <p:nvPr/>
            </p:nvSpPr>
            <p:spPr bwMode="auto">
              <a:xfrm>
                <a:off x="3120" y="1941"/>
                <a:ext cx="96" cy="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r>
                  <a:rPr lang="en-US" altLang="ru-RU" sz="1600" dirty="0">
                    <a:solidFill>
                      <a:srgbClr val="FF3300"/>
                    </a:solidFill>
                    <a:latin typeface="Wingdings" pitchFamily="2" charset="2"/>
                  </a:rPr>
                  <a:t>Q</a:t>
                </a:r>
                <a:endParaRPr lang="ru-RU" altLang="ru-RU" sz="1600" dirty="0">
                  <a:solidFill>
                    <a:srgbClr val="FF3300"/>
                  </a:solidFill>
                  <a:latin typeface="Wingdings" pitchFamily="2" charset="2"/>
                </a:endParaRPr>
              </a:p>
            </p:txBody>
          </p:sp>
          <p:sp>
            <p:nvSpPr>
              <p:cNvPr id="3102" name="Text Box 26"/>
              <p:cNvSpPr txBox="1">
                <a:spLocks noChangeArrowheads="1"/>
              </p:cNvSpPr>
              <p:nvPr/>
            </p:nvSpPr>
            <p:spPr bwMode="auto">
              <a:xfrm>
                <a:off x="3408" y="2285"/>
                <a:ext cx="96" cy="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r>
                  <a:rPr lang="en-US" altLang="ru-RU" sz="1600" dirty="0">
                    <a:solidFill>
                      <a:srgbClr val="FF3300"/>
                    </a:solidFill>
                    <a:latin typeface="Wingdings" pitchFamily="2" charset="2"/>
                  </a:rPr>
                  <a:t>Q</a:t>
                </a:r>
                <a:endParaRPr lang="ru-RU" altLang="ru-RU" sz="1600" dirty="0">
                  <a:solidFill>
                    <a:srgbClr val="FF3300"/>
                  </a:solidFill>
                  <a:latin typeface="Wingdings" pitchFamily="2" charset="2"/>
                </a:endParaRPr>
              </a:p>
            </p:txBody>
          </p:sp>
          <p:sp>
            <p:nvSpPr>
              <p:cNvPr id="10" name="AutoShape 27"/>
              <p:cNvSpPr>
                <a:spLocks noChangeArrowheads="1"/>
              </p:cNvSpPr>
              <p:nvPr/>
            </p:nvSpPr>
            <p:spPr bwMode="auto">
              <a:xfrm>
                <a:off x="1872" y="2167"/>
                <a:ext cx="96" cy="89"/>
              </a:xfrm>
              <a:prstGeom prst="star5">
                <a:avLst/>
              </a:prstGeom>
              <a:solidFill>
                <a:srgbClr val="FF0000"/>
              </a:solidFill>
              <a:ln w="9525">
                <a:solidFill>
                  <a:srgbClr val="FFFF99"/>
                </a:solidFill>
                <a:miter lim="800000"/>
                <a:headEnd/>
                <a:tailEnd/>
              </a:ln>
              <a:effectLst/>
              <a:extLst>
                <a:ext uri="{AF507438-7753-43E0-B8FC-AC1667EBCBE1}"/>
              </a:ex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  <p:sp>
            <p:nvSpPr>
              <p:cNvPr id="17" name="AutoShape 28"/>
              <p:cNvSpPr>
                <a:spLocks noChangeArrowheads="1"/>
              </p:cNvSpPr>
              <p:nvPr/>
            </p:nvSpPr>
            <p:spPr bwMode="auto">
              <a:xfrm>
                <a:off x="2640" y="2160"/>
                <a:ext cx="96" cy="89"/>
              </a:xfrm>
              <a:prstGeom prst="star5">
                <a:avLst/>
              </a:prstGeom>
              <a:solidFill>
                <a:srgbClr val="FF0000"/>
              </a:solidFill>
              <a:ln w="9525">
                <a:solidFill>
                  <a:srgbClr val="FFFF99"/>
                </a:solidFill>
                <a:miter lim="800000"/>
                <a:headEnd/>
                <a:tailEnd/>
              </a:ln>
              <a:effectLst/>
              <a:extLst>
                <a:ext uri="{AF507438-7753-43E0-B8FC-AC1667EBCBE1}"/>
              </a:ex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  <p:sp>
            <p:nvSpPr>
              <p:cNvPr id="12" name="AutoShape 29"/>
              <p:cNvSpPr>
                <a:spLocks noChangeArrowheads="1"/>
              </p:cNvSpPr>
              <p:nvPr/>
            </p:nvSpPr>
            <p:spPr bwMode="auto">
              <a:xfrm>
                <a:off x="3456" y="2119"/>
                <a:ext cx="96" cy="89"/>
              </a:xfrm>
              <a:prstGeom prst="star5">
                <a:avLst/>
              </a:prstGeom>
              <a:solidFill>
                <a:srgbClr val="FF0000"/>
              </a:solidFill>
              <a:ln w="9525">
                <a:solidFill>
                  <a:srgbClr val="FFFF99"/>
                </a:solidFill>
                <a:miter lim="800000"/>
                <a:headEnd/>
                <a:tailEnd/>
              </a:ln>
              <a:effectLst/>
              <a:extLst>
                <a:ext uri="{AF507438-7753-43E0-B8FC-AC1667EBCBE1}"/>
              </a:ex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  <p:sp>
            <p:nvSpPr>
              <p:cNvPr id="3106" name="Text Box 30"/>
              <p:cNvSpPr txBox="1">
                <a:spLocks noChangeArrowheads="1"/>
              </p:cNvSpPr>
              <p:nvPr/>
            </p:nvSpPr>
            <p:spPr bwMode="auto">
              <a:xfrm>
                <a:off x="3552" y="2143"/>
                <a:ext cx="96" cy="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r>
                  <a:rPr lang="en-US" altLang="ru-RU" sz="1600" dirty="0">
                    <a:solidFill>
                      <a:srgbClr val="FF3300"/>
                    </a:solidFill>
                    <a:latin typeface="Wingdings" pitchFamily="2" charset="2"/>
                  </a:rPr>
                  <a:t>Q</a:t>
                </a:r>
                <a:endParaRPr lang="ru-RU" altLang="ru-RU" sz="1600" dirty="0">
                  <a:solidFill>
                    <a:srgbClr val="FF3300"/>
                  </a:solidFill>
                  <a:latin typeface="Wingdings" pitchFamily="2" charset="2"/>
                </a:endParaRPr>
              </a:p>
            </p:txBody>
          </p:sp>
          <p:sp>
            <p:nvSpPr>
              <p:cNvPr id="13" name="AutoShape 31"/>
              <p:cNvSpPr>
                <a:spLocks noChangeArrowheads="1"/>
              </p:cNvSpPr>
              <p:nvPr/>
            </p:nvSpPr>
            <p:spPr bwMode="auto">
              <a:xfrm>
                <a:off x="4080" y="2208"/>
                <a:ext cx="96" cy="89"/>
              </a:xfrm>
              <a:prstGeom prst="star5">
                <a:avLst/>
              </a:prstGeom>
              <a:solidFill>
                <a:srgbClr val="FF0000"/>
              </a:solidFill>
              <a:ln w="9525">
                <a:solidFill>
                  <a:srgbClr val="FFFF99"/>
                </a:solidFill>
                <a:miter lim="800000"/>
                <a:headEnd/>
                <a:tailEnd/>
              </a:ln>
              <a:effectLst/>
              <a:extLst>
                <a:ext uri="{AF507438-7753-43E0-B8FC-AC1667EBCBE1}"/>
              </a:ex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  <p:sp>
            <p:nvSpPr>
              <p:cNvPr id="3108" name="AutoShape 32"/>
              <p:cNvSpPr>
                <a:spLocks noChangeArrowheads="1"/>
              </p:cNvSpPr>
              <p:nvPr/>
            </p:nvSpPr>
            <p:spPr bwMode="auto">
              <a:xfrm>
                <a:off x="2928" y="1968"/>
                <a:ext cx="96" cy="96"/>
              </a:xfrm>
              <a:prstGeom prst="sun">
                <a:avLst>
                  <a:gd name="adj" fmla="val 25000"/>
                </a:avLst>
              </a:prstGeom>
              <a:solidFill>
                <a:srgbClr val="FFFF00"/>
              </a:solidFill>
              <a:ln w="3175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109" name="AutoShape 33"/>
              <p:cNvSpPr>
                <a:spLocks noChangeArrowheads="1"/>
              </p:cNvSpPr>
              <p:nvPr/>
            </p:nvSpPr>
            <p:spPr bwMode="auto">
              <a:xfrm>
                <a:off x="4310" y="2093"/>
                <a:ext cx="96" cy="96"/>
              </a:xfrm>
              <a:prstGeom prst="sun">
                <a:avLst>
                  <a:gd name="adj" fmla="val 25000"/>
                </a:avLst>
              </a:prstGeom>
              <a:solidFill>
                <a:srgbClr val="FFFF00"/>
              </a:solidFill>
              <a:ln w="3175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110" name="AutoShape 34"/>
              <p:cNvSpPr>
                <a:spLocks noChangeArrowheads="1"/>
              </p:cNvSpPr>
              <p:nvPr/>
            </p:nvSpPr>
            <p:spPr bwMode="auto">
              <a:xfrm>
                <a:off x="4128" y="2256"/>
                <a:ext cx="96" cy="96"/>
              </a:xfrm>
              <a:prstGeom prst="sun">
                <a:avLst>
                  <a:gd name="adj" fmla="val 25000"/>
                </a:avLst>
              </a:prstGeom>
              <a:solidFill>
                <a:srgbClr val="FFFF00"/>
              </a:solidFill>
              <a:ln w="3175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3111" name="AutoShape 35"/>
              <p:cNvSpPr>
                <a:spLocks noChangeArrowheads="1"/>
              </p:cNvSpPr>
              <p:nvPr/>
            </p:nvSpPr>
            <p:spPr bwMode="auto">
              <a:xfrm>
                <a:off x="3408" y="2160"/>
                <a:ext cx="96" cy="96"/>
              </a:xfrm>
              <a:prstGeom prst="sun">
                <a:avLst>
                  <a:gd name="adj" fmla="val 25000"/>
                </a:avLst>
              </a:prstGeom>
              <a:solidFill>
                <a:srgbClr val="FFFF00"/>
              </a:solidFill>
              <a:ln w="3175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14" name="AutoShape 36"/>
              <p:cNvSpPr>
                <a:spLocks noChangeArrowheads="1"/>
              </p:cNvSpPr>
              <p:nvPr/>
            </p:nvSpPr>
            <p:spPr bwMode="auto">
              <a:xfrm>
                <a:off x="3744" y="2119"/>
                <a:ext cx="96" cy="89"/>
              </a:xfrm>
              <a:prstGeom prst="star5">
                <a:avLst/>
              </a:prstGeom>
              <a:solidFill>
                <a:srgbClr val="FF0000"/>
              </a:solidFill>
              <a:ln w="9525">
                <a:solidFill>
                  <a:srgbClr val="FFFF99"/>
                </a:solidFill>
                <a:miter lim="800000"/>
                <a:headEnd/>
                <a:tailEnd/>
              </a:ln>
              <a:effectLst/>
              <a:extLst>
                <a:ext uri="{AF507438-7753-43E0-B8FC-AC1667EBCBE1}"/>
              </a:ex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  <p:sp>
            <p:nvSpPr>
              <p:cNvPr id="15" name="AutoShape 37"/>
              <p:cNvSpPr>
                <a:spLocks noChangeArrowheads="1"/>
              </p:cNvSpPr>
              <p:nvPr/>
            </p:nvSpPr>
            <p:spPr bwMode="auto">
              <a:xfrm>
                <a:off x="5136" y="1824"/>
                <a:ext cx="96" cy="89"/>
              </a:xfrm>
              <a:prstGeom prst="star5">
                <a:avLst/>
              </a:prstGeom>
              <a:solidFill>
                <a:srgbClr val="FF0000"/>
              </a:solidFill>
              <a:ln w="9525">
                <a:solidFill>
                  <a:srgbClr val="FFFF99"/>
                </a:solidFill>
                <a:miter lim="800000"/>
                <a:headEnd/>
                <a:tailEnd/>
              </a:ln>
              <a:effectLst/>
              <a:extLst>
                <a:ext uri="{AF507438-7753-43E0-B8FC-AC1667EBCBE1}"/>
              </a:ex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  <p:sp>
            <p:nvSpPr>
              <p:cNvPr id="16" name="AutoShape 38"/>
              <p:cNvSpPr>
                <a:spLocks noChangeArrowheads="1"/>
              </p:cNvSpPr>
              <p:nvPr/>
            </p:nvSpPr>
            <p:spPr bwMode="auto">
              <a:xfrm>
                <a:off x="4320" y="1248"/>
                <a:ext cx="96" cy="89"/>
              </a:xfrm>
              <a:prstGeom prst="star5">
                <a:avLst/>
              </a:prstGeom>
              <a:solidFill>
                <a:srgbClr val="FF0000"/>
              </a:solidFill>
              <a:ln w="9525">
                <a:solidFill>
                  <a:srgbClr val="FFFF99"/>
                </a:solidFill>
                <a:miter lim="800000"/>
                <a:headEnd/>
                <a:tailEnd/>
              </a:ln>
              <a:effectLst/>
              <a:extLst>
                <a:ext uri="{AF507438-7753-43E0-B8FC-AC1667EBCBE1}"/>
              </a:ex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  <p:sp>
            <p:nvSpPr>
              <p:cNvPr id="3115" name="Text Box 39"/>
              <p:cNvSpPr txBox="1">
                <a:spLocks noChangeArrowheads="1"/>
              </p:cNvSpPr>
              <p:nvPr/>
            </p:nvSpPr>
            <p:spPr bwMode="auto">
              <a:xfrm>
                <a:off x="4224" y="1135"/>
                <a:ext cx="96" cy="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r>
                  <a:rPr lang="en-US" altLang="ru-RU" sz="1600">
                    <a:solidFill>
                      <a:srgbClr val="FF3300"/>
                    </a:solidFill>
                    <a:latin typeface="Wingdings" pitchFamily="2" charset="2"/>
                  </a:rPr>
                  <a:t>Q</a:t>
                </a:r>
                <a:endParaRPr lang="ru-RU" altLang="ru-RU" sz="1600">
                  <a:solidFill>
                    <a:srgbClr val="FF3300"/>
                  </a:solidFill>
                  <a:latin typeface="Wingdings" pitchFamily="2" charset="2"/>
                </a:endParaRPr>
              </a:p>
            </p:txBody>
          </p:sp>
          <p:sp>
            <p:nvSpPr>
              <p:cNvPr id="3116" name="Text Box 40"/>
              <p:cNvSpPr txBox="1">
                <a:spLocks noChangeArrowheads="1"/>
              </p:cNvSpPr>
              <p:nvPr/>
            </p:nvSpPr>
            <p:spPr bwMode="auto">
              <a:xfrm>
                <a:off x="1694" y="2040"/>
                <a:ext cx="403" cy="1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tIns="0" bIns="0">
                <a:spAutoFit/>
              </a:bodyPr>
              <a:lstStyle/>
              <a:p>
                <a:r>
                  <a:rPr lang="en-US" altLang="ru-RU" sz="900" i="0" dirty="0" err="1">
                    <a:latin typeface="+mj-lt"/>
                  </a:rPr>
                  <a:t>Moskow</a:t>
                </a:r>
                <a:endParaRPr lang="ru-RU" altLang="ru-RU" sz="900" i="0" dirty="0">
                  <a:latin typeface="+mj-lt"/>
                </a:endParaRPr>
              </a:p>
            </p:txBody>
          </p:sp>
          <p:sp>
            <p:nvSpPr>
              <p:cNvPr id="3117" name="Text Box 41"/>
              <p:cNvSpPr txBox="1">
                <a:spLocks noChangeArrowheads="1"/>
              </p:cNvSpPr>
              <p:nvPr/>
            </p:nvSpPr>
            <p:spPr bwMode="auto">
              <a:xfrm>
                <a:off x="2256" y="2208"/>
                <a:ext cx="541" cy="1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ru-RU" sz="850" i="0" dirty="0" err="1">
                    <a:latin typeface="+mj-lt"/>
                  </a:rPr>
                  <a:t>Ekaterinburg</a:t>
                </a:r>
                <a:endParaRPr lang="ru-RU" altLang="ru-RU" sz="850" i="0" dirty="0">
                  <a:latin typeface="+mj-lt"/>
                </a:endParaRPr>
              </a:p>
            </p:txBody>
          </p:sp>
          <p:sp>
            <p:nvSpPr>
              <p:cNvPr id="3118" name="Text Box 42"/>
              <p:cNvSpPr txBox="1">
                <a:spLocks noChangeArrowheads="1"/>
              </p:cNvSpPr>
              <p:nvPr/>
            </p:nvSpPr>
            <p:spPr bwMode="auto">
              <a:xfrm>
                <a:off x="3451" y="2046"/>
                <a:ext cx="325" cy="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tIns="0" bIns="0">
                <a:spAutoFit/>
              </a:bodyPr>
              <a:lstStyle/>
              <a:p>
                <a:r>
                  <a:rPr lang="en-US" altLang="ru-RU" sz="800" b="1" i="0" dirty="0">
                    <a:latin typeface="+mj-lt"/>
                  </a:rPr>
                  <a:t>Tomsk</a:t>
                </a:r>
                <a:endParaRPr lang="ru-RU" altLang="ru-RU" sz="800" b="1" i="0" dirty="0">
                  <a:latin typeface="+mj-lt"/>
                </a:endParaRPr>
              </a:p>
            </p:txBody>
          </p:sp>
          <p:sp>
            <p:nvSpPr>
              <p:cNvPr id="3119" name="Text Box 43"/>
              <p:cNvSpPr txBox="1">
                <a:spLocks noChangeArrowheads="1"/>
              </p:cNvSpPr>
              <p:nvPr/>
            </p:nvSpPr>
            <p:spPr bwMode="auto">
              <a:xfrm>
                <a:off x="4117" y="1290"/>
                <a:ext cx="395" cy="1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ru-RU" sz="800" b="1" i="0" dirty="0" smtClean="0">
                    <a:latin typeface="+mj-lt"/>
                  </a:rPr>
                  <a:t>Yakutsk</a:t>
                </a:r>
                <a:endParaRPr lang="ru-RU" altLang="ru-RU" sz="800" b="1" i="0" dirty="0">
                  <a:latin typeface="+mj-lt"/>
                </a:endParaRPr>
              </a:p>
            </p:txBody>
          </p:sp>
          <p:sp>
            <p:nvSpPr>
              <p:cNvPr id="3120" name="Text Box 44"/>
              <p:cNvSpPr txBox="1">
                <a:spLocks noChangeArrowheads="1"/>
              </p:cNvSpPr>
              <p:nvPr/>
            </p:nvSpPr>
            <p:spPr bwMode="auto">
              <a:xfrm>
                <a:off x="4850" y="1920"/>
                <a:ext cx="409" cy="1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ru-RU" sz="800" b="1" i="0" dirty="0" err="1">
                    <a:latin typeface="+mj-lt"/>
                  </a:rPr>
                  <a:t>Ussuriisk</a:t>
                </a:r>
                <a:endParaRPr lang="ru-RU" altLang="ru-RU" sz="800" b="1" i="0" dirty="0">
                  <a:latin typeface="+mj-lt"/>
                </a:endParaRPr>
              </a:p>
            </p:txBody>
          </p:sp>
          <p:sp>
            <p:nvSpPr>
              <p:cNvPr id="3121" name="Text Box 45"/>
              <p:cNvSpPr txBox="1">
                <a:spLocks noChangeArrowheads="1"/>
              </p:cNvSpPr>
              <p:nvPr/>
            </p:nvSpPr>
            <p:spPr bwMode="auto">
              <a:xfrm>
                <a:off x="4211" y="2225"/>
                <a:ext cx="400" cy="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tIns="0" bIns="0">
                <a:spAutoFit/>
              </a:bodyPr>
              <a:lstStyle/>
              <a:p>
                <a:r>
                  <a:rPr lang="en-US" altLang="ru-RU" sz="800" b="1" i="0" dirty="0">
                    <a:latin typeface="+mj-lt"/>
                  </a:rPr>
                  <a:t>Ulan-Ude</a:t>
                </a:r>
                <a:endParaRPr lang="ru-RU" altLang="ru-RU" sz="800" b="1" i="0" dirty="0">
                  <a:latin typeface="+mj-lt"/>
                </a:endParaRPr>
              </a:p>
            </p:txBody>
          </p:sp>
          <p:sp>
            <p:nvSpPr>
              <p:cNvPr id="3122" name="Text Box 46"/>
              <p:cNvSpPr txBox="1">
                <a:spLocks noChangeArrowheads="1"/>
              </p:cNvSpPr>
              <p:nvPr/>
            </p:nvSpPr>
            <p:spPr bwMode="auto">
              <a:xfrm>
                <a:off x="3225" y="2413"/>
                <a:ext cx="534" cy="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" tIns="0" rIns="36000" bIns="0">
                <a:spAutoFit/>
              </a:bodyPr>
              <a:lstStyle/>
              <a:p>
                <a:r>
                  <a:rPr lang="en-US" altLang="ru-RU" sz="850" i="0" dirty="0">
                    <a:latin typeface="+mj-lt"/>
                  </a:rPr>
                  <a:t>Novosibirsk</a:t>
                </a:r>
                <a:endParaRPr lang="ru-RU" altLang="ru-RU" sz="850" i="0" dirty="0">
                  <a:latin typeface="+mj-lt"/>
                </a:endParaRPr>
              </a:p>
            </p:txBody>
          </p:sp>
          <p:sp>
            <p:nvSpPr>
              <p:cNvPr id="3123" name="Text Box 47"/>
              <p:cNvSpPr txBox="1">
                <a:spLocks noChangeArrowheads="1"/>
              </p:cNvSpPr>
              <p:nvPr/>
            </p:nvSpPr>
            <p:spPr bwMode="auto">
              <a:xfrm>
                <a:off x="2999" y="1845"/>
                <a:ext cx="324" cy="1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ru-RU" sz="800" i="0" dirty="0">
                    <a:latin typeface="+mj-lt"/>
                  </a:rPr>
                  <a:t>Surgut</a:t>
                </a:r>
                <a:endParaRPr lang="ru-RU" altLang="ru-RU" sz="800" i="0" dirty="0">
                  <a:latin typeface="+mj-lt"/>
                </a:endParaRPr>
              </a:p>
            </p:txBody>
          </p:sp>
          <p:sp>
            <p:nvSpPr>
              <p:cNvPr id="3124" name="Text Box 48"/>
              <p:cNvSpPr txBox="1">
                <a:spLocks noChangeArrowheads="1"/>
              </p:cNvSpPr>
              <p:nvPr/>
            </p:nvSpPr>
            <p:spPr bwMode="auto">
              <a:xfrm>
                <a:off x="3964" y="2097"/>
                <a:ext cx="359" cy="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tIns="0" bIns="0">
                <a:spAutoFit/>
              </a:bodyPr>
              <a:lstStyle/>
              <a:p>
                <a:r>
                  <a:rPr lang="en-US" altLang="ru-RU" sz="800" b="1" i="0" dirty="0">
                    <a:latin typeface="+mj-lt"/>
                  </a:rPr>
                  <a:t>Irkutsk</a:t>
                </a:r>
                <a:endParaRPr lang="ru-RU" altLang="ru-RU" sz="800" b="1" i="0" dirty="0">
                  <a:latin typeface="+mj-lt"/>
                </a:endParaRPr>
              </a:p>
            </p:txBody>
          </p:sp>
        </p:grpSp>
      </p:grpSp>
      <p:pic>
        <p:nvPicPr>
          <p:cNvPr id="87" name="Picture 2" descr="Лого_ИОА_Р_монитор"/>
          <p:cNvPicPr>
            <a:picLocks noChangeAspect="1" noChangeArrowheads="1"/>
          </p:cNvPicPr>
          <p:nvPr/>
        </p:nvPicPr>
        <p:blipFill>
          <a:blip r:embed="rId4" cstate="print"/>
          <a:srcRect l="3654" t="11894" r="4567" b="16652"/>
          <a:stretch>
            <a:fillRect/>
          </a:stretch>
        </p:blipFill>
        <p:spPr bwMode="auto">
          <a:xfrm>
            <a:off x="453144" y="65878"/>
            <a:ext cx="1432960" cy="405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" name="Picture 10" descr="RusLidar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803" y="2478010"/>
            <a:ext cx="90000" cy="9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" name="Picture 10" descr="RusLidar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2298698"/>
            <a:ext cx="90000" cy="9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" name="Text Box 42"/>
          <p:cNvSpPr txBox="1">
            <a:spLocks noChangeArrowheads="1"/>
          </p:cNvSpPr>
          <p:nvPr/>
        </p:nvSpPr>
        <p:spPr bwMode="auto">
          <a:xfrm>
            <a:off x="5715008" y="2374699"/>
            <a:ext cx="809837" cy="123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0" bIns="0">
            <a:spAutoFit/>
          </a:bodyPr>
          <a:lstStyle/>
          <a:p>
            <a:r>
              <a:rPr lang="en-US" altLang="ru-RU" sz="800" i="0" dirty="0" smtClean="0">
                <a:latin typeface="+mj-lt"/>
              </a:rPr>
              <a:t>Krasnoyarsk</a:t>
            </a:r>
            <a:endParaRPr lang="ru-RU" altLang="ru-RU" sz="800" b="1" i="0" dirty="0">
              <a:latin typeface="+mj-lt"/>
            </a:endParaRPr>
          </a:p>
        </p:txBody>
      </p:sp>
      <p:sp>
        <p:nvSpPr>
          <p:cNvPr id="79" name="Заголовок 1"/>
          <p:cNvSpPr>
            <a:spLocks noGrp="1"/>
          </p:cNvSpPr>
          <p:nvPr>
            <p:ph type="title"/>
          </p:nvPr>
        </p:nvSpPr>
        <p:spPr>
          <a:xfrm>
            <a:off x="2285984" y="3071816"/>
            <a:ext cx="4429156" cy="431006"/>
          </a:xfrm>
          <a:solidFill>
            <a:schemeClr val="bg1">
              <a:alpha val="80000"/>
            </a:schemeClr>
          </a:solidFill>
        </p:spPr>
        <p:txBody>
          <a:bodyPr/>
          <a:lstStyle/>
          <a:p>
            <a:r>
              <a:rPr lang="ru-RU" dirty="0" smtClean="0">
                <a:solidFill>
                  <a:srgbClr val="006699"/>
                </a:solidFill>
              </a:rPr>
              <a:t>Спасибо за внимание!</a:t>
            </a:r>
            <a:endParaRPr lang="ru-RU" dirty="0">
              <a:solidFill>
                <a:srgbClr val="0066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1c86e33831fa2b66235c3d3fb65e9ca918e13f7"/>
</p:tagLst>
</file>

<file path=ppt/theme/theme1.xml><?xml version="1.0" encoding="utf-8"?>
<a:theme xmlns:a="http://schemas.openxmlformats.org/drawingml/2006/main" name="演示设计">
  <a:themeElements>
    <a:clrScheme name="演示设计 7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5B8CC1"/>
      </a:accent1>
      <a:accent2>
        <a:srgbClr val="2A5682"/>
      </a:accent2>
      <a:accent3>
        <a:srgbClr val="FFFFFF"/>
      </a:accent3>
      <a:accent4>
        <a:srgbClr val="000000"/>
      </a:accent4>
      <a:accent5>
        <a:srgbClr val="B5C5DD"/>
      </a:accent5>
      <a:accent6>
        <a:srgbClr val="254D75"/>
      </a:accent6>
      <a:hlink>
        <a:srgbClr val="002850"/>
      </a:hlink>
      <a:folHlink>
        <a:srgbClr val="66B2FE"/>
      </a:folHlink>
    </a:clrScheme>
    <a:fontScheme name="演示设计">
      <a:majorFont>
        <a:latin typeface="Arial"/>
        <a:ea typeface="黑体"/>
        <a:cs typeface=""/>
      </a:majorFont>
      <a:minorFont>
        <a:latin typeface="Arial"/>
        <a:ea typeface="华文细黑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华文细黑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华文细黑" pitchFamily="2" charset="-122"/>
          </a:defRPr>
        </a:defPPr>
      </a:lstStyle>
    </a:lnDef>
  </a:objectDefaults>
  <a:extraClrSchemeLst>
    <a:extraClrScheme>
      <a:clrScheme name="演示设计 1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DFE0BE"/>
        </a:accent1>
        <a:accent2>
          <a:srgbClr val="D1D46B"/>
        </a:accent2>
        <a:accent3>
          <a:srgbClr val="FFFFFF"/>
        </a:accent3>
        <a:accent4>
          <a:srgbClr val="000000"/>
        </a:accent4>
        <a:accent5>
          <a:srgbClr val="ECEDDB"/>
        </a:accent5>
        <a:accent6>
          <a:srgbClr val="BDC060"/>
        </a:accent6>
        <a:hlink>
          <a:srgbClr val="3A3B11"/>
        </a:hlink>
        <a:folHlink>
          <a:srgbClr val="EAEBB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0517"/>
        </a:accent1>
        <a:accent2>
          <a:srgbClr val="BC000D"/>
        </a:accent2>
        <a:accent3>
          <a:srgbClr val="FFFFFF"/>
        </a:accent3>
        <a:accent4>
          <a:srgbClr val="000000"/>
        </a:accent4>
        <a:accent5>
          <a:srgbClr val="FFAAAB"/>
        </a:accent5>
        <a:accent6>
          <a:srgbClr val="AA000B"/>
        </a:accent6>
        <a:hlink>
          <a:srgbClr val="3A0004"/>
        </a:hlink>
        <a:folHlink>
          <a:srgbClr val="FF7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F59B8"/>
        </a:accent1>
        <a:accent2>
          <a:srgbClr val="884183"/>
        </a:accent2>
        <a:accent3>
          <a:srgbClr val="FFFFFF"/>
        </a:accent3>
        <a:accent4>
          <a:srgbClr val="000000"/>
        </a:accent4>
        <a:accent5>
          <a:srgbClr val="DCB5D8"/>
        </a:accent5>
        <a:accent6>
          <a:srgbClr val="7B3A76"/>
        </a:accent6>
        <a:hlink>
          <a:srgbClr val="371535"/>
        </a:hlink>
        <a:folHlink>
          <a:srgbClr val="D99FD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B2B2B2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555555"/>
        </a:accent6>
        <a:hlink>
          <a:srgbClr val="1C1C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00"/>
        </a:accent1>
        <a:accent2>
          <a:srgbClr val="FF8A15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E77D12"/>
        </a:accent6>
        <a:hlink>
          <a:srgbClr val="463900"/>
        </a:hlink>
        <a:folHlink>
          <a:srgbClr val="FFF0A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9021"/>
        </a:accent1>
        <a:accent2>
          <a:srgbClr val="DA5800"/>
        </a:accent2>
        <a:accent3>
          <a:srgbClr val="FFFFFF"/>
        </a:accent3>
        <a:accent4>
          <a:srgbClr val="000000"/>
        </a:accent4>
        <a:accent5>
          <a:srgbClr val="FFC6AB"/>
        </a:accent5>
        <a:accent6>
          <a:srgbClr val="C54F00"/>
        </a:accent6>
        <a:hlink>
          <a:srgbClr val="963D00"/>
        </a:hlink>
        <a:folHlink>
          <a:srgbClr val="FFC7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7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5B8CC1"/>
        </a:accent1>
        <a:accent2>
          <a:srgbClr val="2A5682"/>
        </a:accent2>
        <a:accent3>
          <a:srgbClr val="FFFFFF"/>
        </a:accent3>
        <a:accent4>
          <a:srgbClr val="000000"/>
        </a:accent4>
        <a:accent5>
          <a:srgbClr val="B5C5DD"/>
        </a:accent5>
        <a:accent6>
          <a:srgbClr val="254D75"/>
        </a:accent6>
        <a:hlink>
          <a:srgbClr val="002850"/>
        </a:hlink>
        <a:folHlink>
          <a:srgbClr val="66B2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8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6FC01E"/>
        </a:accent1>
        <a:accent2>
          <a:srgbClr val="4F7913"/>
        </a:accent2>
        <a:accent3>
          <a:srgbClr val="FFFFFF"/>
        </a:accent3>
        <a:accent4>
          <a:srgbClr val="000000"/>
        </a:accent4>
        <a:accent5>
          <a:srgbClr val="BBDCAB"/>
        </a:accent5>
        <a:accent6>
          <a:srgbClr val="476D10"/>
        </a:accent6>
        <a:hlink>
          <a:srgbClr val="26420A"/>
        </a:hlink>
        <a:folHlink>
          <a:srgbClr val="ADE97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演示设计1">
  <a:themeElements>
    <a:clrScheme name="演示设计1 7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5B8CC1"/>
      </a:accent1>
      <a:accent2>
        <a:srgbClr val="2A5682"/>
      </a:accent2>
      <a:accent3>
        <a:srgbClr val="FFFFFF"/>
      </a:accent3>
      <a:accent4>
        <a:srgbClr val="000000"/>
      </a:accent4>
      <a:accent5>
        <a:srgbClr val="B5C5DD"/>
      </a:accent5>
      <a:accent6>
        <a:srgbClr val="254D75"/>
      </a:accent6>
      <a:hlink>
        <a:srgbClr val="002850"/>
      </a:hlink>
      <a:folHlink>
        <a:srgbClr val="66B2FE"/>
      </a:folHlink>
    </a:clrScheme>
    <a:fontScheme name="演示设计1">
      <a:majorFont>
        <a:latin typeface="Arial"/>
        <a:ea typeface="黑体"/>
        <a:cs typeface=""/>
      </a:majorFont>
      <a:minorFont>
        <a:latin typeface="Arial"/>
        <a:ea typeface="华文细黑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华文细黑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华文细黑" pitchFamily="2" charset="-122"/>
          </a:defRPr>
        </a:defPPr>
      </a:lstStyle>
    </a:lnDef>
  </a:objectDefaults>
  <a:extraClrSchemeLst>
    <a:extraClrScheme>
      <a:clrScheme name="演示设计1 1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DFE0BE"/>
        </a:accent1>
        <a:accent2>
          <a:srgbClr val="D1D46B"/>
        </a:accent2>
        <a:accent3>
          <a:srgbClr val="FFFFFF"/>
        </a:accent3>
        <a:accent4>
          <a:srgbClr val="000000"/>
        </a:accent4>
        <a:accent5>
          <a:srgbClr val="ECEDDB"/>
        </a:accent5>
        <a:accent6>
          <a:srgbClr val="BDC060"/>
        </a:accent6>
        <a:hlink>
          <a:srgbClr val="3A3B11"/>
        </a:hlink>
        <a:folHlink>
          <a:srgbClr val="EAEBB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1 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0517"/>
        </a:accent1>
        <a:accent2>
          <a:srgbClr val="BC000D"/>
        </a:accent2>
        <a:accent3>
          <a:srgbClr val="FFFFFF"/>
        </a:accent3>
        <a:accent4>
          <a:srgbClr val="000000"/>
        </a:accent4>
        <a:accent5>
          <a:srgbClr val="FFAAAB"/>
        </a:accent5>
        <a:accent6>
          <a:srgbClr val="AA000B"/>
        </a:accent6>
        <a:hlink>
          <a:srgbClr val="3A0004"/>
        </a:hlink>
        <a:folHlink>
          <a:srgbClr val="FF7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1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F59B8"/>
        </a:accent1>
        <a:accent2>
          <a:srgbClr val="884183"/>
        </a:accent2>
        <a:accent3>
          <a:srgbClr val="FFFFFF"/>
        </a:accent3>
        <a:accent4>
          <a:srgbClr val="000000"/>
        </a:accent4>
        <a:accent5>
          <a:srgbClr val="DCB5D8"/>
        </a:accent5>
        <a:accent6>
          <a:srgbClr val="7B3A76"/>
        </a:accent6>
        <a:hlink>
          <a:srgbClr val="371535"/>
        </a:hlink>
        <a:folHlink>
          <a:srgbClr val="D99FD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1 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B2B2B2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555555"/>
        </a:accent6>
        <a:hlink>
          <a:srgbClr val="1C1C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00"/>
        </a:accent1>
        <a:accent2>
          <a:srgbClr val="FF8A15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E77D12"/>
        </a:accent6>
        <a:hlink>
          <a:srgbClr val="463900"/>
        </a:hlink>
        <a:folHlink>
          <a:srgbClr val="FFF0A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9021"/>
        </a:accent1>
        <a:accent2>
          <a:srgbClr val="DA5800"/>
        </a:accent2>
        <a:accent3>
          <a:srgbClr val="FFFFFF"/>
        </a:accent3>
        <a:accent4>
          <a:srgbClr val="000000"/>
        </a:accent4>
        <a:accent5>
          <a:srgbClr val="FFC6AB"/>
        </a:accent5>
        <a:accent6>
          <a:srgbClr val="C54F00"/>
        </a:accent6>
        <a:hlink>
          <a:srgbClr val="963D00"/>
        </a:hlink>
        <a:folHlink>
          <a:srgbClr val="FFC7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1 7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5B8CC1"/>
        </a:accent1>
        <a:accent2>
          <a:srgbClr val="2A5682"/>
        </a:accent2>
        <a:accent3>
          <a:srgbClr val="FFFFFF"/>
        </a:accent3>
        <a:accent4>
          <a:srgbClr val="000000"/>
        </a:accent4>
        <a:accent5>
          <a:srgbClr val="B5C5DD"/>
        </a:accent5>
        <a:accent6>
          <a:srgbClr val="254D75"/>
        </a:accent6>
        <a:hlink>
          <a:srgbClr val="002850"/>
        </a:hlink>
        <a:folHlink>
          <a:srgbClr val="66B2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1 8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6FC01E"/>
        </a:accent1>
        <a:accent2>
          <a:srgbClr val="4F7913"/>
        </a:accent2>
        <a:accent3>
          <a:srgbClr val="FFFFFF"/>
        </a:accent3>
        <a:accent4>
          <a:srgbClr val="000000"/>
        </a:accent4>
        <a:accent5>
          <a:srgbClr val="BBDCAB"/>
        </a:accent5>
        <a:accent6>
          <a:srgbClr val="476D10"/>
        </a:accent6>
        <a:hlink>
          <a:srgbClr val="26420A"/>
        </a:hlink>
        <a:folHlink>
          <a:srgbClr val="ADE97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1402</Words>
  <Characters>0</Characters>
  <Application>Microsoft Office PowerPoint</Application>
  <DocSecurity>0</DocSecurity>
  <PresentationFormat>Экран (16:9)</PresentationFormat>
  <Lines>0</Lines>
  <Paragraphs>166</Paragraphs>
  <Slides>11</Slides>
  <Notes>10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演示设计</vt:lpstr>
      <vt:lpstr>演示设计1</vt:lpstr>
      <vt:lpstr>Graph</vt:lpstr>
      <vt:lpstr>Возможности дистанционного мониторинга состояния атмосферы.  Итоги  экспедиции  самолета-лаборатории «Оптик»  по  мониторингу  тропосферы  Арктики  в  2020.</vt:lpstr>
      <vt:lpstr>Дистанционное зондирование атмосферы</vt:lpstr>
      <vt:lpstr>Российский  центр лидарных исследований атмосферы </vt:lpstr>
      <vt:lpstr>Сибирская лидарная станция   (г. Томск, ИОА СО РАН)</vt:lpstr>
      <vt:lpstr>Слайд 5</vt:lpstr>
      <vt:lpstr>Система мониторинга состава атмосферы  (совместно с NIES, Japan)</vt:lpstr>
      <vt:lpstr>Вручение национальной премии «Хрустальный компас» (2018) </vt:lpstr>
      <vt:lpstr>Комплексное исследование тропосферы Российской Арктики  с борта самолета-лаборатории Ту-134 «Оптик»  (2019-2020)</vt:lpstr>
      <vt:lpstr>Слайд 9</vt:lpstr>
      <vt:lpstr>Слайд 10</vt:lpstr>
      <vt:lpstr>Спасибо за внимание!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2016-12-10T09:07:07Z</dcterms:created>
  <dcterms:modified xsi:type="dcterms:W3CDTF">2021-06-22T06:37:32Z</dcterms:modified>
</cp:coreProperties>
</file>