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35274-3859-4EE9-9C47-80CB42E365A9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7E5A1-8B95-4F8F-8AB1-16F2DDA1D8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2EFB-B88A-48A8-810D-B951D632A945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4526-3455-4EDF-A9E1-5BC74373AC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6EDA7-F836-44AD-AEC6-5BC4334E4D4C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082AD-668F-4841-B6C3-8B9359E515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1926B-2FB2-4F37-A584-D1F54DE46639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53FC0-C8D0-4870-AEE6-DE830574A1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B7716-6D31-4965-BF38-C0A9C57C1841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D057C-E630-4EF6-B207-749DCE5EE4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9C6B1-AFE4-476A-B234-4E007E6E8D01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242B1-C70F-48CE-930D-2D13887D7F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5E3EC-9322-43E4-A8C9-4B595B0784F3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4B98E-5FEC-4E74-BC70-452E71E157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7997E-3476-4BB7-A4BA-29044672AD30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C4389-3C34-4028-BE62-54FAB501C0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1D224-E7ED-4A2C-A6A5-CEC8A65C266E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2E23F-6CB9-4520-8CF3-FC09E4C18D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1589E-4380-40D2-87A3-CFA5BF216196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DFB33-0BB1-4F7D-9273-6347112ADA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CFC-0E48-4B8F-9EA6-CB5500E8C79A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63372-1318-4CD3-B72B-CC1D2C3281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728BE1-3D8C-416E-9511-037CBBE2F244}" type="datetimeFigureOut">
              <a:rPr lang="ru-RU"/>
              <a:pPr>
                <a:defRPr/>
              </a:pPr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704C21-6605-4AE6-9865-04D6F62F94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613"/>
            <a:ext cx="7772400" cy="18002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ПРОФСОЮЗ РАН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 КРИЗИСНОЙ СТУАЦИИ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188" y="2924175"/>
            <a:ext cx="8137525" cy="29527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ДОКЛАДА: </a:t>
            </a: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ПРОВЕСТИ АНАЛИЗ И ДАТЬ ОЦЕНКУ УПРАВЛЕНИЯ И СТРУКТУРЫ ПРОФСОЮЗА РАН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ТЕРМИНЫ: </a:t>
            </a: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ОРГАНИЗАЦИОННАЯ СТРУКТУРА, УПРАВЛЕНИЕ, САМООРГАНИЗАЦИЯ, САМОУПРАВЛЕНИЕ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ОПРЕДЕЛЕНИЕ ТЕРМИНОВ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 lnSpcReduction="10000"/>
          </a:bodyPr>
          <a:lstStyle/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Организация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(инструмент) —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группа людей, деятельность которых сознательно координируется для достижения общих целей.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Википедия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Термин употребляется преимущественно для обозначения 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социальной группы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которая распределяет выполнение задач между участниками для достижения определённой коллективной цели.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ОПРЕДЕЛЕНИЕ ТЕРМИНОВ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2565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Организационная структура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схема отражающая состав и иерархию элементов организации.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Организационная структура формируется исходя из целей деятельности организации и необходимых для достижения этих целей элементов, выполняющих определенные функции, при достижении целей  организации.</a:t>
            </a:r>
          </a:p>
          <a:p>
            <a:pPr lvl="0">
              <a:buNone/>
            </a:pP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ОПРЕДЕЛЕНИЕ ТЕРМИНОВ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0405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Управление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– это осознанное целенаправленное воздействие на управляемую систему для достижения поставленных целей.</a:t>
            </a:r>
          </a:p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Управление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это процесс прогнозирования, планирования, организации, мотивации, координации и контроля, необходимый  для того, чтобы сформулировать и достичь цели организации.</a:t>
            </a: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ОПРЕДЕЛЕНИЕ ТЕРМИНОВ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32859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Самоуправление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вид социального управления, основанный на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самоорганизации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саморегулировании и самодеятельности участников общественных отношений, опирающийся на демократические принципы выборности и сменяемости руководства на основе выборов и его подотчетности, обеспечения ротации руководства в рамках организации и по ее инициативе.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ОПРЕДЕЛЕНИЕ ТЕРМИНОВ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340768"/>
            <a:ext cx="8712968" cy="51125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Самоорганизация</a:t>
            </a:r>
            <a:r>
              <a:rPr lang="ru-RU" dirty="0" smtClean="0"/>
              <a:t> -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целенаправленный процесс ,</a:t>
            </a:r>
          </a:p>
          <a:p>
            <a:pPr>
              <a:buNone/>
            </a:pPr>
            <a:r>
              <a:rPr lang="ru-RU" dirty="0" smtClean="0"/>
              <a:t>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ходе которого создается, воспроизводится или совершенствуется общественная организация.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основные признаки, содержащиеся в определении терминов, раскрывающих характер деятельности Профсоюза РАН в явном или неявном виде сформулированы в Уставе  и других его документах.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Рисунок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326" y="116632"/>
            <a:ext cx="5941347" cy="67413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ХАРАКТЕРИСТИКА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Следует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отметить 3 уровня в структуре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управления: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Верхний уровень</a:t>
            </a:r>
            <a:endParaRPr lang="ru-RU" sz="18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Региональный</a:t>
            </a:r>
            <a:endParaRPr lang="ru-RU" sz="18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первичной профсоюзной организации</a:t>
            </a:r>
            <a:endParaRPr lang="ru-RU" sz="18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всех трех уровней характерно наличие двух типов органов управления: </a:t>
            </a:r>
            <a:endParaRPr lang="ru-RU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Персональный</a:t>
            </a:r>
            <a:endParaRPr lang="ru-RU" sz="18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Коллегиальный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Для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всех трех уровней типично наличие, практически автономных  контрольно-ревизионных комиссий (контрольных органов).</a:t>
            </a: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110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8640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ВЗАИМОСВЯЗИ ОРГАНОВ УПРАВЛЕНИЯ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eriod"/>
            </a:pP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Наиболее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тесные связи в рабочем смысле внутри каждого 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уровня, что определяется характером деятельности элементов структуры управления.</a:t>
            </a:r>
          </a:p>
          <a:p>
            <a:pPr marL="0" indent="0">
              <a:buNone/>
            </a:pPr>
            <a:r>
              <a:rPr lang="ru-RU" sz="2800" b="1" i="1" dirty="0" smtClean="0">
                <a:latin typeface="Times New Roman" panose="02020603050405020304" pitchFamily="18" charset="0"/>
              </a:rPr>
              <a:t>2.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Наиболее слабая обратная связь  между верхним уровнем и уровнем первичной профсоюзной 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организации (первичная «родовая травма» учреждения Профсоюза РАН.</a:t>
            </a:r>
          </a:p>
          <a:p>
            <a:pPr marL="0" indent="0">
              <a:buNone/>
            </a:pPr>
            <a:r>
              <a:rPr lang="ru-RU" sz="2800" b="1" i="1" dirty="0" smtClean="0">
                <a:latin typeface="Times New Roman" panose="02020603050405020304" pitchFamily="18" charset="0"/>
              </a:rPr>
              <a:t>3.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Более тесная обратная связь между региональной и первичной профсоюзной организацией, что объяснимо, т.к. многие первичные 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организации не являются </a:t>
            </a:r>
            <a:r>
              <a:rPr lang="ru-RU" sz="2800" b="1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юрлицами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состоят на финансовом обслуживании в региональной 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организации.</a:t>
            </a:r>
            <a:endParaRPr lang="ru-RU" sz="3000" b="1" i="1" dirty="0"/>
          </a:p>
        </p:txBody>
      </p:sp>
    </p:spTree>
    <p:extLst>
      <p:ext uri="{BB962C8B-B14F-4D97-AF65-F5344CB8AC3E}">
        <p14:creationId xmlns:p14="http://schemas.microsoft.com/office/powerpoint/2010/main" val="3425511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8642350" cy="64928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ОРГАНОВ УПРАВЛЕНИЯ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908050"/>
            <a:ext cx="8856663" cy="57610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457200" indent="-457200" algn="just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ПЕРСОНАЛЬНЫЕ ОРГАНЫ УПРАВЛЕНИЯ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Верхний уровень – высокий уровень ответственности, </a:t>
            </a:r>
            <a:r>
              <a:rPr lang="ru-RU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коммуникативность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оперативность с представителями ФОИВ (ФАНО), креативность, регулярность в обмене информацией с представителями персональных и коллегиальных  профсоюзных органов, управление аппаратом ЦС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Оперативность, креативность, регулярное участие в работе коллегиальных органов, высокий уровень ответственности, своевременная трансляция информации, как на вышестоящий, так и на нижний уровни, отсутствие возможности влияния на работодателей в рамках социального партнерства</a:t>
            </a:r>
            <a:endParaRPr lang="ru-RU" sz="2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34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99392"/>
            <a:ext cx="8712968" cy="90599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силу административной подчиненности на уровне учреждения председатель </a:t>
            </a:r>
            <a:r>
              <a:rPr lang="ru-RU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первички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в полной мере может противостоять администрации, как в рамках социального партнерства, так и в рамках реализации участия в управлении учреждения, через согласование (или учета мнения) локальных нормативных 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актов.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Коллегиальные органы управления: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Коллегиальные органы верхнего и регионального уровня в своем составе содержат представителей персональных органов управлений этих уровней, которые, в основном, определяют уровень их работы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Коллегиальные органы в большинстве первичных профсоюзных организаций находятся под авторитетным влиянием руководителей этих организаций. Хотя имеются исключения, к примеру ИХФ РАН</a:t>
            </a:r>
            <a:endParaRPr lang="ru-RU" sz="2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endParaRPr lang="ru-RU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ru-RU" sz="24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ru-RU" sz="2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034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58326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621030" indent="-514350" algn="just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региональном уровне необходимо стремиться к стимулированию создания объединения работодателей  с последующим заключением с ним регионального Соглашения в рамках социального 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партнерства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3528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2.Первичка – основной рубеж защиты трудовых прав и интересов работников. Предлагается включать в комиссии по заключению Коллективного договора представителей вышестоящего профсоюзного органа.</a:t>
            </a:r>
          </a:p>
          <a:p>
            <a:pPr marL="33528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Ввести в регламент ЦС ПР РАН статус принимаемых им документов.</a:t>
            </a:r>
            <a:endParaRPr lang="ru-RU" sz="20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528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26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63880" indent="-457200" algn="just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934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5446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1.Профсоюз РАН является одним из важнейших элементов научного сообщества</a:t>
            </a:r>
            <a:r>
              <a:rPr lang="ru-RU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2"/>
            </a:pPr>
            <a:r>
              <a:rPr lang="ru-RU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 РАН, как общественная организация имеет четкую структуру управления, достаточно высокую управляемость от верхнего уровня к региональному, проявляет способность к самоуправлению и самоорганизации</a:t>
            </a:r>
            <a:r>
              <a:rPr lang="ru-RU" sz="2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2"/>
            </a:pPr>
            <a:r>
              <a:rPr lang="ru-RU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 РАН имеет слабую обратную связь на уровне первичных профсоюзных организаций.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2"/>
            </a:pPr>
            <a:r>
              <a:rPr lang="ru-RU" sz="2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 РАН достойно вышел из кризиса </a:t>
            </a:r>
            <a:r>
              <a:rPr lang="ru-RU" sz="2600" b="1" i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2013 года.</a:t>
            </a:r>
            <a:endParaRPr lang="ru-RU" sz="26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9736703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524</Words>
  <Application>Microsoft Office PowerPoint</Application>
  <PresentationFormat>Экран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Symbol</vt:lpstr>
      <vt:lpstr>Times New Roman</vt:lpstr>
      <vt:lpstr>Тема Office</vt:lpstr>
      <vt:lpstr>ПРОФСОЮЗ РАН В КРИЗИСНОЙ СТУАЦИИ</vt:lpstr>
      <vt:lpstr>ОПРЕДЕЛЕНИЕ ТЕРМИНОВ</vt:lpstr>
      <vt:lpstr>ОПРЕДЕЛЕНИЕ ТЕРМИНОВ</vt:lpstr>
      <vt:lpstr>ОПРЕДЕЛЕНИЕ ТЕРМИНОВ</vt:lpstr>
      <vt:lpstr>ОПРЕДЕЛЕНИЕ ТЕРМИНОВ</vt:lpstr>
      <vt:lpstr>ОПРЕДЕЛЕНИЕ ТЕРМИНОВ</vt:lpstr>
      <vt:lpstr>Презентация PowerPoint</vt:lpstr>
      <vt:lpstr>ОБЩАЯ ХАРАКТЕРИСТИКА</vt:lpstr>
      <vt:lpstr>ВЗАИМОСВЯЗИ ОРГАНОВ УПРАВЛЕНИЯ</vt:lpstr>
      <vt:lpstr>ХАРАКТЕРИСТИКА ОРГАНОВ УПРАВЛЕНИЯ</vt:lpstr>
      <vt:lpstr>Презентация PowerPoint</vt:lpstr>
      <vt:lpstr>ВЫВОДЫ</vt:lpstr>
      <vt:lpstr>ЗАКЛЮЧЕНИЕ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ПРОФСОЮЗ РАН В КРИЗИСНОЙ СТУАЦИИ</dc:title>
  <dc:creator>User</dc:creator>
  <cp:lastModifiedBy>Пользователь Windows</cp:lastModifiedBy>
  <cp:revision>42</cp:revision>
  <dcterms:created xsi:type="dcterms:W3CDTF">2018-05-17T12:19:50Z</dcterms:created>
  <dcterms:modified xsi:type="dcterms:W3CDTF">2018-05-18T18:55:19Z</dcterms:modified>
</cp:coreProperties>
</file>