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7" r:id="rId3"/>
    <p:sldId id="258" r:id="rId4"/>
    <p:sldId id="263" r:id="rId5"/>
    <p:sldId id="262" r:id="rId6"/>
    <p:sldId id="260" r:id="rId7"/>
    <p:sldId id="265" r:id="rId8"/>
    <p:sldId id="266" r:id="rId9"/>
    <p:sldId id="267" r:id="rId10"/>
    <p:sldId id="268" r:id="rId11"/>
    <p:sldId id="261" r:id="rId12"/>
    <p:sldId id="264" r:id="rId13"/>
    <p:sldId id="25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86036" autoAdjust="0"/>
  </p:normalViewPr>
  <p:slideViewPr>
    <p:cSldViewPr snapToGrid="0" showGuides="1">
      <p:cViewPr varScale="1">
        <p:scale>
          <a:sx n="73" d="100"/>
          <a:sy n="73" d="100"/>
        </p:scale>
        <p:origin x="288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02D331-DC8F-4658-A732-E6B72E1E097E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6898B818-B2B7-4960-B514-1462C9BC9D18}">
      <dgm:prSet phldrT="[Текст]"/>
      <dgm:spPr/>
      <dgm:t>
        <a:bodyPr/>
        <a:lstStyle/>
        <a:p>
          <a:r>
            <a:rPr lang="ru-RU" dirty="0">
              <a:latin typeface="Roboto Slab Medium" pitchFamily="2" charset="0"/>
              <a:ea typeface="Roboto Slab Medium" pitchFamily="2" charset="0"/>
            </a:rPr>
            <a:t>Ресурсы</a:t>
          </a:r>
        </a:p>
      </dgm:t>
    </dgm:pt>
    <dgm:pt modelId="{D7B9B79A-605F-4EAE-B8BF-B9F45C4CD0D6}" type="parTrans" cxnId="{D86782AD-4CEF-4F47-8D18-F4704D477B17}">
      <dgm:prSet/>
      <dgm:spPr/>
      <dgm:t>
        <a:bodyPr/>
        <a:lstStyle/>
        <a:p>
          <a:endParaRPr lang="ru-RU"/>
        </a:p>
      </dgm:t>
    </dgm:pt>
    <dgm:pt modelId="{6353E511-5957-401F-9CD0-38704C8C2F16}" type="sibTrans" cxnId="{D86782AD-4CEF-4F47-8D18-F4704D477B17}">
      <dgm:prSet/>
      <dgm:spPr/>
      <dgm:t>
        <a:bodyPr/>
        <a:lstStyle/>
        <a:p>
          <a:endParaRPr lang="ru-RU"/>
        </a:p>
      </dgm:t>
    </dgm:pt>
    <dgm:pt modelId="{77DA3823-BBE0-481D-A568-34CD8354D17F}">
      <dgm:prSet phldrT="[Текст]"/>
      <dgm:spPr/>
      <dgm:t>
        <a:bodyPr/>
        <a:lstStyle/>
        <a:p>
          <a:r>
            <a:rPr lang="ru-RU" dirty="0">
              <a:latin typeface="Roboto Slab Medium" pitchFamily="2" charset="0"/>
              <a:ea typeface="Roboto Slab Medium" pitchFamily="2" charset="0"/>
            </a:rPr>
            <a:t>Время</a:t>
          </a:r>
        </a:p>
      </dgm:t>
    </dgm:pt>
    <dgm:pt modelId="{54746F04-BA72-4F7F-BE66-C9BF71BFB96C}" type="parTrans" cxnId="{2EB41FDE-EE9F-4E70-AF17-F0C9B3E8CD7A}">
      <dgm:prSet/>
      <dgm:spPr/>
      <dgm:t>
        <a:bodyPr/>
        <a:lstStyle/>
        <a:p>
          <a:endParaRPr lang="ru-RU"/>
        </a:p>
      </dgm:t>
    </dgm:pt>
    <dgm:pt modelId="{D4EDC2A3-8681-4F1D-B7D7-CC2716428981}" type="sibTrans" cxnId="{2EB41FDE-EE9F-4E70-AF17-F0C9B3E8CD7A}">
      <dgm:prSet/>
      <dgm:spPr/>
      <dgm:t>
        <a:bodyPr/>
        <a:lstStyle/>
        <a:p>
          <a:endParaRPr lang="ru-RU"/>
        </a:p>
      </dgm:t>
    </dgm:pt>
    <dgm:pt modelId="{E3043AF9-03D0-4F41-AA60-F0DD914828B8}">
      <dgm:prSet phldrT="[Текст]"/>
      <dgm:spPr/>
      <dgm:t>
        <a:bodyPr/>
        <a:lstStyle/>
        <a:p>
          <a:r>
            <a:rPr lang="ru-RU" dirty="0">
              <a:latin typeface="Roboto Slab Medium" pitchFamily="2" charset="0"/>
              <a:ea typeface="Roboto Slab Medium" pitchFamily="2" charset="0"/>
            </a:rPr>
            <a:t>Люди</a:t>
          </a:r>
        </a:p>
      </dgm:t>
    </dgm:pt>
    <dgm:pt modelId="{448CCE92-9A1E-434A-858E-6A0C8BB160AE}" type="parTrans" cxnId="{0136F822-360C-4670-A341-5AB308C4D43D}">
      <dgm:prSet/>
      <dgm:spPr/>
      <dgm:t>
        <a:bodyPr/>
        <a:lstStyle/>
        <a:p>
          <a:endParaRPr lang="ru-RU"/>
        </a:p>
      </dgm:t>
    </dgm:pt>
    <dgm:pt modelId="{0EEA5CA8-4F54-467D-B572-7D2A4C8A0899}" type="sibTrans" cxnId="{0136F822-360C-4670-A341-5AB308C4D43D}">
      <dgm:prSet/>
      <dgm:spPr/>
      <dgm:t>
        <a:bodyPr/>
        <a:lstStyle/>
        <a:p>
          <a:endParaRPr lang="ru-RU"/>
        </a:p>
      </dgm:t>
    </dgm:pt>
    <dgm:pt modelId="{64779243-CA82-4E47-8929-8452EDD53F63}" type="pres">
      <dgm:prSet presAssocID="{B802D331-DC8F-4658-A732-E6B72E1E097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24EC6FB-2773-4B5E-87CB-ACAFC2F2BAE7}" type="pres">
      <dgm:prSet presAssocID="{6898B818-B2B7-4960-B514-1462C9BC9D18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AC54B4-5204-46F0-8615-B6FE41AD731A}" type="pres">
      <dgm:prSet presAssocID="{6898B818-B2B7-4960-B514-1462C9BC9D18}" presName="gear1srcNode" presStyleLbl="node1" presStyleIdx="0" presStyleCnt="3"/>
      <dgm:spPr/>
      <dgm:t>
        <a:bodyPr/>
        <a:lstStyle/>
        <a:p>
          <a:endParaRPr lang="ru-RU"/>
        </a:p>
      </dgm:t>
    </dgm:pt>
    <dgm:pt modelId="{CA74832B-3F5C-470D-BB9C-C061A97A8752}" type="pres">
      <dgm:prSet presAssocID="{6898B818-B2B7-4960-B514-1462C9BC9D18}" presName="gear1dstNode" presStyleLbl="node1" presStyleIdx="0" presStyleCnt="3"/>
      <dgm:spPr/>
      <dgm:t>
        <a:bodyPr/>
        <a:lstStyle/>
        <a:p>
          <a:endParaRPr lang="ru-RU"/>
        </a:p>
      </dgm:t>
    </dgm:pt>
    <dgm:pt modelId="{3EB74558-183A-409C-BF80-64EA1DF8C761}" type="pres">
      <dgm:prSet presAssocID="{77DA3823-BBE0-481D-A568-34CD8354D17F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8D0A10-9EAF-4000-B403-AB49A4A211EB}" type="pres">
      <dgm:prSet presAssocID="{77DA3823-BBE0-481D-A568-34CD8354D17F}" presName="gear2srcNode" presStyleLbl="node1" presStyleIdx="1" presStyleCnt="3"/>
      <dgm:spPr/>
      <dgm:t>
        <a:bodyPr/>
        <a:lstStyle/>
        <a:p>
          <a:endParaRPr lang="ru-RU"/>
        </a:p>
      </dgm:t>
    </dgm:pt>
    <dgm:pt modelId="{D1BD7779-EE2A-42B9-8CD2-FE98B60F20CD}" type="pres">
      <dgm:prSet presAssocID="{77DA3823-BBE0-481D-A568-34CD8354D17F}" presName="gear2dstNode" presStyleLbl="node1" presStyleIdx="1" presStyleCnt="3"/>
      <dgm:spPr/>
      <dgm:t>
        <a:bodyPr/>
        <a:lstStyle/>
        <a:p>
          <a:endParaRPr lang="ru-RU"/>
        </a:p>
      </dgm:t>
    </dgm:pt>
    <dgm:pt modelId="{9B0132A1-944C-4AC3-A2E7-E1FA4C6658B7}" type="pres">
      <dgm:prSet presAssocID="{E3043AF9-03D0-4F41-AA60-F0DD914828B8}" presName="gear3" presStyleLbl="node1" presStyleIdx="2" presStyleCnt="3"/>
      <dgm:spPr/>
      <dgm:t>
        <a:bodyPr/>
        <a:lstStyle/>
        <a:p>
          <a:endParaRPr lang="ru-RU"/>
        </a:p>
      </dgm:t>
    </dgm:pt>
    <dgm:pt modelId="{18AD63F5-05F6-4EF7-B9C4-42DD566F49BF}" type="pres">
      <dgm:prSet presAssocID="{E3043AF9-03D0-4F41-AA60-F0DD914828B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11F2C6-5B47-496A-A40C-360BE39A8BAC}" type="pres">
      <dgm:prSet presAssocID="{E3043AF9-03D0-4F41-AA60-F0DD914828B8}" presName="gear3srcNode" presStyleLbl="node1" presStyleIdx="2" presStyleCnt="3"/>
      <dgm:spPr/>
      <dgm:t>
        <a:bodyPr/>
        <a:lstStyle/>
        <a:p>
          <a:endParaRPr lang="ru-RU"/>
        </a:p>
      </dgm:t>
    </dgm:pt>
    <dgm:pt modelId="{16DBD51B-9EF8-4596-A518-776D5C7A5E9B}" type="pres">
      <dgm:prSet presAssocID="{E3043AF9-03D0-4F41-AA60-F0DD914828B8}" presName="gear3dstNode" presStyleLbl="node1" presStyleIdx="2" presStyleCnt="3"/>
      <dgm:spPr/>
      <dgm:t>
        <a:bodyPr/>
        <a:lstStyle/>
        <a:p>
          <a:endParaRPr lang="ru-RU"/>
        </a:p>
      </dgm:t>
    </dgm:pt>
    <dgm:pt modelId="{137C55A9-14DB-4DED-9AF0-A993B2A42DBE}" type="pres">
      <dgm:prSet presAssocID="{6353E511-5957-401F-9CD0-38704C8C2F16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F09A7554-F1CA-4A2C-B43A-5585D3F2C5D1}" type="pres">
      <dgm:prSet presAssocID="{D4EDC2A3-8681-4F1D-B7D7-CC2716428981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9A26315E-EE4C-4139-A9EA-D294B66F9D6C}" type="pres">
      <dgm:prSet presAssocID="{0EEA5CA8-4F54-467D-B572-7D2A4C8A0899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904C4ADF-597A-492F-B159-7148E4C6138C}" type="presOf" srcId="{E3043AF9-03D0-4F41-AA60-F0DD914828B8}" destId="{9B0132A1-944C-4AC3-A2E7-E1FA4C6658B7}" srcOrd="0" destOrd="0" presId="urn:microsoft.com/office/officeart/2005/8/layout/gear1"/>
    <dgm:cxn modelId="{0AA7B475-C373-4779-BCEB-89515D515324}" type="presOf" srcId="{77DA3823-BBE0-481D-A568-34CD8354D17F}" destId="{818D0A10-9EAF-4000-B403-AB49A4A211EB}" srcOrd="1" destOrd="0" presId="urn:microsoft.com/office/officeart/2005/8/layout/gear1"/>
    <dgm:cxn modelId="{6804776F-13FA-4EDE-BFDD-A76BE8E4D5A5}" type="presOf" srcId="{6898B818-B2B7-4960-B514-1462C9BC9D18}" destId="{C1AC54B4-5204-46F0-8615-B6FE41AD731A}" srcOrd="1" destOrd="0" presId="urn:microsoft.com/office/officeart/2005/8/layout/gear1"/>
    <dgm:cxn modelId="{0136F822-360C-4670-A341-5AB308C4D43D}" srcId="{B802D331-DC8F-4658-A732-E6B72E1E097E}" destId="{E3043AF9-03D0-4F41-AA60-F0DD914828B8}" srcOrd="2" destOrd="0" parTransId="{448CCE92-9A1E-434A-858E-6A0C8BB160AE}" sibTransId="{0EEA5CA8-4F54-467D-B572-7D2A4C8A0899}"/>
    <dgm:cxn modelId="{74C99AB4-ABB1-4FCA-8383-1C2943C7613F}" type="presOf" srcId="{6898B818-B2B7-4960-B514-1462C9BC9D18}" destId="{CA74832B-3F5C-470D-BB9C-C061A97A8752}" srcOrd="2" destOrd="0" presId="urn:microsoft.com/office/officeart/2005/8/layout/gear1"/>
    <dgm:cxn modelId="{D86782AD-4CEF-4F47-8D18-F4704D477B17}" srcId="{B802D331-DC8F-4658-A732-E6B72E1E097E}" destId="{6898B818-B2B7-4960-B514-1462C9BC9D18}" srcOrd="0" destOrd="0" parTransId="{D7B9B79A-605F-4EAE-B8BF-B9F45C4CD0D6}" sibTransId="{6353E511-5957-401F-9CD0-38704C8C2F16}"/>
    <dgm:cxn modelId="{7DCAB5E7-FF02-441E-9E4E-690EFB77A1FD}" type="presOf" srcId="{77DA3823-BBE0-481D-A568-34CD8354D17F}" destId="{D1BD7779-EE2A-42B9-8CD2-FE98B60F20CD}" srcOrd="2" destOrd="0" presId="urn:microsoft.com/office/officeart/2005/8/layout/gear1"/>
    <dgm:cxn modelId="{D4430EE9-D9D4-471C-8D9D-FC6F0044F90A}" type="presOf" srcId="{0EEA5CA8-4F54-467D-B572-7D2A4C8A0899}" destId="{9A26315E-EE4C-4139-A9EA-D294B66F9D6C}" srcOrd="0" destOrd="0" presId="urn:microsoft.com/office/officeart/2005/8/layout/gear1"/>
    <dgm:cxn modelId="{ED48822E-C946-4901-9634-EE32230E91E5}" type="presOf" srcId="{D4EDC2A3-8681-4F1D-B7D7-CC2716428981}" destId="{F09A7554-F1CA-4A2C-B43A-5585D3F2C5D1}" srcOrd="0" destOrd="0" presId="urn:microsoft.com/office/officeart/2005/8/layout/gear1"/>
    <dgm:cxn modelId="{08F32664-52E8-4F87-8DD7-43984AF7A2C3}" type="presOf" srcId="{E3043AF9-03D0-4F41-AA60-F0DD914828B8}" destId="{18AD63F5-05F6-4EF7-B9C4-42DD566F49BF}" srcOrd="1" destOrd="0" presId="urn:microsoft.com/office/officeart/2005/8/layout/gear1"/>
    <dgm:cxn modelId="{F0D18DBF-C5CB-4413-AC63-5A141307DAAC}" type="presOf" srcId="{6353E511-5957-401F-9CD0-38704C8C2F16}" destId="{137C55A9-14DB-4DED-9AF0-A993B2A42DBE}" srcOrd="0" destOrd="0" presId="urn:microsoft.com/office/officeart/2005/8/layout/gear1"/>
    <dgm:cxn modelId="{DD42D091-45E7-45FF-A662-751EA60E23E0}" type="presOf" srcId="{B802D331-DC8F-4658-A732-E6B72E1E097E}" destId="{64779243-CA82-4E47-8929-8452EDD53F63}" srcOrd="0" destOrd="0" presId="urn:microsoft.com/office/officeart/2005/8/layout/gear1"/>
    <dgm:cxn modelId="{6ED12B4C-EBB4-45B4-8FDC-25F0930ECA09}" type="presOf" srcId="{E3043AF9-03D0-4F41-AA60-F0DD914828B8}" destId="{5D11F2C6-5B47-496A-A40C-360BE39A8BAC}" srcOrd="2" destOrd="0" presId="urn:microsoft.com/office/officeart/2005/8/layout/gear1"/>
    <dgm:cxn modelId="{1D564F7A-9F5F-4FA2-AD16-C55BCE0B4E21}" type="presOf" srcId="{6898B818-B2B7-4960-B514-1462C9BC9D18}" destId="{F24EC6FB-2773-4B5E-87CB-ACAFC2F2BAE7}" srcOrd="0" destOrd="0" presId="urn:microsoft.com/office/officeart/2005/8/layout/gear1"/>
    <dgm:cxn modelId="{90CABF47-97F9-47BA-9C24-72A98B4835C9}" type="presOf" srcId="{E3043AF9-03D0-4F41-AA60-F0DD914828B8}" destId="{16DBD51B-9EF8-4596-A518-776D5C7A5E9B}" srcOrd="3" destOrd="0" presId="urn:microsoft.com/office/officeart/2005/8/layout/gear1"/>
    <dgm:cxn modelId="{9845DA7B-1350-49C5-83C8-404C321C16D6}" type="presOf" srcId="{77DA3823-BBE0-481D-A568-34CD8354D17F}" destId="{3EB74558-183A-409C-BF80-64EA1DF8C761}" srcOrd="0" destOrd="0" presId="urn:microsoft.com/office/officeart/2005/8/layout/gear1"/>
    <dgm:cxn modelId="{2EB41FDE-EE9F-4E70-AF17-F0C9B3E8CD7A}" srcId="{B802D331-DC8F-4658-A732-E6B72E1E097E}" destId="{77DA3823-BBE0-481D-A568-34CD8354D17F}" srcOrd="1" destOrd="0" parTransId="{54746F04-BA72-4F7F-BE66-C9BF71BFB96C}" sibTransId="{D4EDC2A3-8681-4F1D-B7D7-CC2716428981}"/>
    <dgm:cxn modelId="{99BAD10D-7BC2-404B-A0CA-806B42EBDF73}" type="presParOf" srcId="{64779243-CA82-4E47-8929-8452EDD53F63}" destId="{F24EC6FB-2773-4B5E-87CB-ACAFC2F2BAE7}" srcOrd="0" destOrd="0" presId="urn:microsoft.com/office/officeart/2005/8/layout/gear1"/>
    <dgm:cxn modelId="{048D0201-9DE1-4F07-9DB1-190B906DBBE9}" type="presParOf" srcId="{64779243-CA82-4E47-8929-8452EDD53F63}" destId="{C1AC54B4-5204-46F0-8615-B6FE41AD731A}" srcOrd="1" destOrd="0" presId="urn:microsoft.com/office/officeart/2005/8/layout/gear1"/>
    <dgm:cxn modelId="{FA506981-F344-4B96-B32B-30BBD3155F2D}" type="presParOf" srcId="{64779243-CA82-4E47-8929-8452EDD53F63}" destId="{CA74832B-3F5C-470D-BB9C-C061A97A8752}" srcOrd="2" destOrd="0" presId="urn:microsoft.com/office/officeart/2005/8/layout/gear1"/>
    <dgm:cxn modelId="{3ED5FE2A-7903-4DEE-999A-45158E73C626}" type="presParOf" srcId="{64779243-CA82-4E47-8929-8452EDD53F63}" destId="{3EB74558-183A-409C-BF80-64EA1DF8C761}" srcOrd="3" destOrd="0" presId="urn:microsoft.com/office/officeart/2005/8/layout/gear1"/>
    <dgm:cxn modelId="{2E5F4C47-3E5A-441B-8921-E3BDA79AD04A}" type="presParOf" srcId="{64779243-CA82-4E47-8929-8452EDD53F63}" destId="{818D0A10-9EAF-4000-B403-AB49A4A211EB}" srcOrd="4" destOrd="0" presId="urn:microsoft.com/office/officeart/2005/8/layout/gear1"/>
    <dgm:cxn modelId="{86F07207-35BA-4B89-9BF8-8117B75E6A8C}" type="presParOf" srcId="{64779243-CA82-4E47-8929-8452EDD53F63}" destId="{D1BD7779-EE2A-42B9-8CD2-FE98B60F20CD}" srcOrd="5" destOrd="0" presId="urn:microsoft.com/office/officeart/2005/8/layout/gear1"/>
    <dgm:cxn modelId="{19D516F9-A1A2-4958-BA1F-945374EE0FAA}" type="presParOf" srcId="{64779243-CA82-4E47-8929-8452EDD53F63}" destId="{9B0132A1-944C-4AC3-A2E7-E1FA4C6658B7}" srcOrd="6" destOrd="0" presId="urn:microsoft.com/office/officeart/2005/8/layout/gear1"/>
    <dgm:cxn modelId="{A43AF6C3-3B4E-4040-B6CD-CFC1CE63AD96}" type="presParOf" srcId="{64779243-CA82-4E47-8929-8452EDD53F63}" destId="{18AD63F5-05F6-4EF7-B9C4-42DD566F49BF}" srcOrd="7" destOrd="0" presId="urn:microsoft.com/office/officeart/2005/8/layout/gear1"/>
    <dgm:cxn modelId="{BD361082-1500-41DF-9C40-C0D4EFFEDB8D}" type="presParOf" srcId="{64779243-CA82-4E47-8929-8452EDD53F63}" destId="{5D11F2C6-5B47-496A-A40C-360BE39A8BAC}" srcOrd="8" destOrd="0" presId="urn:microsoft.com/office/officeart/2005/8/layout/gear1"/>
    <dgm:cxn modelId="{74120D61-6D39-433C-B3FA-E106B503867C}" type="presParOf" srcId="{64779243-CA82-4E47-8929-8452EDD53F63}" destId="{16DBD51B-9EF8-4596-A518-776D5C7A5E9B}" srcOrd="9" destOrd="0" presId="urn:microsoft.com/office/officeart/2005/8/layout/gear1"/>
    <dgm:cxn modelId="{1EB9D529-3B4A-400C-B83D-665FED80A48D}" type="presParOf" srcId="{64779243-CA82-4E47-8929-8452EDD53F63}" destId="{137C55A9-14DB-4DED-9AF0-A993B2A42DBE}" srcOrd="10" destOrd="0" presId="urn:microsoft.com/office/officeart/2005/8/layout/gear1"/>
    <dgm:cxn modelId="{C93DAB49-7C2F-441E-8838-C5401AAD928A}" type="presParOf" srcId="{64779243-CA82-4E47-8929-8452EDD53F63}" destId="{F09A7554-F1CA-4A2C-B43A-5585D3F2C5D1}" srcOrd="11" destOrd="0" presId="urn:microsoft.com/office/officeart/2005/8/layout/gear1"/>
    <dgm:cxn modelId="{A8BC078F-BF42-4957-9BA3-D66C5EFE4243}" type="presParOf" srcId="{64779243-CA82-4E47-8929-8452EDD53F63}" destId="{9A26315E-EE4C-4139-A9EA-D294B66F9D6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4EC6FB-2773-4B5E-87CB-ACAFC2F2BAE7}">
      <dsp:nvSpPr>
        <dsp:cNvPr id="0" name=""/>
        <dsp:cNvSpPr/>
      </dsp:nvSpPr>
      <dsp:spPr>
        <a:xfrm>
          <a:off x="2189226" y="1585341"/>
          <a:ext cx="1937639" cy="1937639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>
              <a:latin typeface="Roboto Slab Medium" pitchFamily="2" charset="0"/>
              <a:ea typeface="Roboto Slab Medium" pitchFamily="2" charset="0"/>
            </a:rPr>
            <a:t>Ресурсы</a:t>
          </a:r>
        </a:p>
      </dsp:txBody>
      <dsp:txXfrm>
        <a:off x="2578778" y="2039224"/>
        <a:ext cx="1158535" cy="995986"/>
      </dsp:txXfrm>
    </dsp:sp>
    <dsp:sp modelId="{3EB74558-183A-409C-BF80-64EA1DF8C761}">
      <dsp:nvSpPr>
        <dsp:cNvPr id="0" name=""/>
        <dsp:cNvSpPr/>
      </dsp:nvSpPr>
      <dsp:spPr>
        <a:xfrm>
          <a:off x="1061872" y="1127353"/>
          <a:ext cx="1409192" cy="140919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>
              <a:latin typeface="Roboto Slab Medium" pitchFamily="2" charset="0"/>
              <a:ea typeface="Roboto Slab Medium" pitchFamily="2" charset="0"/>
            </a:rPr>
            <a:t>Время</a:t>
          </a:r>
        </a:p>
      </dsp:txBody>
      <dsp:txXfrm>
        <a:off x="1416640" y="1484266"/>
        <a:ext cx="699656" cy="695366"/>
      </dsp:txXfrm>
    </dsp:sp>
    <dsp:sp modelId="{9B0132A1-944C-4AC3-A2E7-E1FA4C6658B7}">
      <dsp:nvSpPr>
        <dsp:cNvPr id="0" name=""/>
        <dsp:cNvSpPr/>
      </dsp:nvSpPr>
      <dsp:spPr>
        <a:xfrm rot="20700000">
          <a:off x="1851163" y="155154"/>
          <a:ext cx="1380720" cy="1380720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>
              <a:latin typeface="Roboto Slab Medium" pitchFamily="2" charset="0"/>
              <a:ea typeface="Roboto Slab Medium" pitchFamily="2" charset="0"/>
            </a:rPr>
            <a:t>Люди</a:t>
          </a:r>
        </a:p>
      </dsp:txBody>
      <dsp:txXfrm rot="-20700000">
        <a:off x="2153996" y="457987"/>
        <a:ext cx="775055" cy="775055"/>
      </dsp:txXfrm>
    </dsp:sp>
    <dsp:sp modelId="{137C55A9-14DB-4DED-9AF0-A993B2A42DBE}">
      <dsp:nvSpPr>
        <dsp:cNvPr id="0" name=""/>
        <dsp:cNvSpPr/>
      </dsp:nvSpPr>
      <dsp:spPr>
        <a:xfrm>
          <a:off x="2033004" y="1297044"/>
          <a:ext cx="2480177" cy="2480177"/>
        </a:xfrm>
        <a:prstGeom prst="circularArrow">
          <a:avLst>
            <a:gd name="adj1" fmla="val 4687"/>
            <a:gd name="adj2" fmla="val 299029"/>
            <a:gd name="adj3" fmla="val 2497825"/>
            <a:gd name="adj4" fmla="val 15901367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A7554-F1CA-4A2C-B43A-5585D3F2C5D1}">
      <dsp:nvSpPr>
        <dsp:cNvPr id="0" name=""/>
        <dsp:cNvSpPr/>
      </dsp:nvSpPr>
      <dsp:spPr>
        <a:xfrm>
          <a:off x="812307" y="818433"/>
          <a:ext cx="1802004" cy="180200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26315E-EE4C-4139-A9EA-D294B66F9D6C}">
      <dsp:nvSpPr>
        <dsp:cNvPr id="0" name=""/>
        <dsp:cNvSpPr/>
      </dsp:nvSpPr>
      <dsp:spPr>
        <a:xfrm>
          <a:off x="1531788" y="-144393"/>
          <a:ext cx="1942923" cy="194292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055F8-EE0C-4139-A098-C164B1F9BF78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EF118-7BF6-4C82-8136-7C6A1AE6D2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105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Лидеры научно-технологического прорыва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Подготовка резерва председателей Молодежных Советов</a:t>
            </a: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5021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6682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4271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97050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1404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1484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3220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7782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Для лидера, руководителя</a:t>
            </a: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73387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latin typeface="Roboto Slab Light" pitchFamily="2" charset="0"/>
                <a:ea typeface="Roboto Slab Light" pitchFamily="2" charset="0"/>
              </a:rPr>
              <a:t>Методические семинары по стажировкам – порядок,</a:t>
            </a:r>
            <a:r>
              <a:rPr lang="ru-RU" sz="1200" baseline="0" dirty="0">
                <a:latin typeface="Roboto Slab Light" pitchFamily="2" charset="0"/>
                <a:ea typeface="Roboto Slab Light" pitchFamily="2" charset="0"/>
              </a:rPr>
              <a:t> оформление документов (отдел кадров и т.д.)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latin typeface="Roboto Slab Light" pitchFamily="2" charset="0"/>
                <a:ea typeface="Roboto Slab Light" pitchFamily="2" charset="0"/>
              </a:rPr>
              <a:t>Организация и проведение семинаров и конференций – взаимодействие с</a:t>
            </a:r>
            <a:r>
              <a:rPr lang="ru-RU" sz="1200" baseline="0" dirty="0">
                <a:latin typeface="Roboto Slab Light" pitchFamily="2" charset="0"/>
                <a:ea typeface="Roboto Slab Light" pitchFamily="2" charset="0"/>
              </a:rPr>
              <a:t> дирекцией и т.д.</a:t>
            </a:r>
            <a:endParaRPr lang="ru-RU" sz="1200" dirty="0">
              <a:latin typeface="Roboto Slab Light" pitchFamily="2" charset="0"/>
              <a:ea typeface="Roboto Slab Light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ru-RU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Вечер стихов в ИХФ, футбол, волейбол</a:t>
            </a:r>
            <a:r>
              <a:rPr lang="ru-RU" baseline="0" dirty="0"/>
              <a:t> (Гузель), культура не пошла, образовательные (английский, день английского языка, финансовая грамотность, венчурное инвестирование и т.д.), книжный клуб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aseline="0" dirty="0"/>
              <a:t>Повышение квалификации (экспертная деятельность</a:t>
            </a:r>
            <a:r>
              <a:rPr lang="en-US" baseline="0" dirty="0"/>
              <a:t> – </a:t>
            </a:r>
            <a:r>
              <a:rPr lang="ru-RU" baseline="0" dirty="0"/>
              <a:t>личный бренд)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ru-RU" baseline="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aseline="0" dirty="0"/>
              <a:t>Все будет держаться на людях, которым это интересно при наличии организационной поддержки. </a:t>
            </a: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53025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51247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9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890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097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131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40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01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190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85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75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3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2053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6704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14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978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167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9508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594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959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8711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0272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8439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81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B62A5-B09F-4926-9A16-3610285A36E4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D33DF-3570-4596-AB82-B873CEFE2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83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F5BB62A5-B09F-4926-9A16-3610285A36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31.01.2022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12D33DF-3570-4596-AB82-B873CEFE269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61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kirsankin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6;p3"/>
          <p:cNvSpPr txBox="1"/>
          <p:nvPr/>
        </p:nvSpPr>
        <p:spPr>
          <a:xfrm>
            <a:off x="133187" y="2956098"/>
            <a:ext cx="7576619" cy="1087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ctr">
              <a:lnSpc>
                <a:spcPct val="90000"/>
              </a:lnSpc>
              <a:buClr>
                <a:srgbClr val="3F3F3F"/>
              </a:buClr>
              <a:buSzPts val="4400"/>
            </a:pPr>
            <a:r>
              <a:rPr lang="ru-RU" sz="3000" b="1" dirty="0">
                <a:latin typeface="Roboto Slab ExtraBold" pitchFamily="2" charset="0"/>
                <a:ea typeface="Roboto Slab ExtraBold" pitchFamily="2" charset="0"/>
                <a:sym typeface="Roboto"/>
              </a:rPr>
              <a:t>Молодежные инициативы как инструмент развития компетенций профсоюзных лидеров</a:t>
            </a:r>
          </a:p>
          <a:p>
            <a:pPr lvl="0" algn="ctr">
              <a:lnSpc>
                <a:spcPct val="90000"/>
              </a:lnSpc>
              <a:buClr>
                <a:srgbClr val="3F3F3F"/>
              </a:buClr>
              <a:buSzPts val="4400"/>
            </a:pPr>
            <a:endParaRPr lang="ru-RU" sz="3000" b="1" dirty="0">
              <a:latin typeface="Roboto Slab Light" pitchFamily="2" charset="0"/>
              <a:ea typeface="Roboto Slab Light" pitchFamily="2" charset="0"/>
              <a:sym typeface="Roboto"/>
            </a:endParaRPr>
          </a:p>
          <a:p>
            <a:pPr lvl="0" algn="ctr">
              <a:lnSpc>
                <a:spcPct val="90000"/>
              </a:lnSpc>
              <a:buClr>
                <a:srgbClr val="3F3F3F"/>
              </a:buClr>
              <a:buSzPts val="4400"/>
            </a:pPr>
            <a:endParaRPr lang="ru-RU" sz="3000" b="1" dirty="0">
              <a:latin typeface="Roboto Slab Light" pitchFamily="2" charset="0"/>
              <a:ea typeface="Roboto Slab Light" pitchFamily="2" charset="0"/>
              <a:sym typeface="Roboto"/>
            </a:endParaRPr>
          </a:p>
          <a:p>
            <a:pPr lvl="0" algn="ctr">
              <a:lnSpc>
                <a:spcPct val="90000"/>
              </a:lnSpc>
              <a:buClr>
                <a:srgbClr val="3F3F3F"/>
              </a:buClr>
              <a:buSzPts val="4400"/>
            </a:pPr>
            <a:r>
              <a:rPr lang="ru-RU" sz="3000" b="1" dirty="0">
                <a:latin typeface="Roboto Slab ExtraLight" pitchFamily="2" charset="0"/>
                <a:ea typeface="Roboto Slab ExtraLight" pitchFamily="2" charset="0"/>
                <a:sym typeface="Roboto"/>
              </a:rPr>
              <a:t>Кирсанкин Андрей</a:t>
            </a:r>
            <a:endParaRPr sz="3000" dirty="0">
              <a:latin typeface="Roboto Slab ExtraLight" pitchFamily="2" charset="0"/>
              <a:ea typeface="Roboto Slab Extra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19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Обо мне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6" name="Группа 5"/>
          <p:cNvGrpSpPr/>
          <p:nvPr/>
        </p:nvGrpSpPr>
        <p:grpSpPr>
          <a:xfrm>
            <a:off x="411524" y="2741944"/>
            <a:ext cx="718820" cy="718820"/>
            <a:chOff x="3012132" y="3377692"/>
            <a:chExt cx="718820" cy="718820"/>
          </a:xfrm>
        </p:grpSpPr>
        <p:sp>
          <p:nvSpPr>
            <p:cNvPr id="4" name="Кольцо 3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65208" y="3567825"/>
              <a:ext cx="620683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1994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1712544" y="2741944"/>
            <a:ext cx="718820" cy="718820"/>
            <a:chOff x="3012132" y="3377692"/>
            <a:chExt cx="718820" cy="718820"/>
          </a:xfrm>
        </p:grpSpPr>
        <p:sp>
          <p:nvSpPr>
            <p:cNvPr id="13" name="Кольцо 12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65208" y="3567825"/>
              <a:ext cx="649537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2000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3007236" y="2741944"/>
            <a:ext cx="718820" cy="718820"/>
            <a:chOff x="3012132" y="3377692"/>
            <a:chExt cx="718820" cy="718820"/>
          </a:xfrm>
        </p:grpSpPr>
        <p:sp>
          <p:nvSpPr>
            <p:cNvPr id="16" name="Кольцо 15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65208" y="3567825"/>
              <a:ext cx="647934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2004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4301928" y="2741944"/>
            <a:ext cx="718820" cy="718820"/>
            <a:chOff x="3012132" y="3377692"/>
            <a:chExt cx="718820" cy="718820"/>
          </a:xfrm>
        </p:grpSpPr>
        <p:sp>
          <p:nvSpPr>
            <p:cNvPr id="19" name="Кольцо 18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65208" y="3567825"/>
              <a:ext cx="625492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2010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596620" y="2741944"/>
            <a:ext cx="718820" cy="718820"/>
            <a:chOff x="3012132" y="3377692"/>
            <a:chExt cx="718820" cy="718820"/>
          </a:xfrm>
        </p:grpSpPr>
        <p:sp>
          <p:nvSpPr>
            <p:cNvPr id="22" name="Кольцо 21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065208" y="3567825"/>
              <a:ext cx="619080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2015</a:t>
              </a: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891312" y="2741944"/>
            <a:ext cx="718820" cy="718820"/>
            <a:chOff x="3012132" y="3377692"/>
            <a:chExt cx="718820" cy="718820"/>
          </a:xfrm>
        </p:grpSpPr>
        <p:sp>
          <p:nvSpPr>
            <p:cNvPr id="25" name="Кольцо 24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065208" y="3567825"/>
              <a:ext cx="619080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2018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8186004" y="2741944"/>
            <a:ext cx="718820" cy="718820"/>
            <a:chOff x="3012132" y="3377692"/>
            <a:chExt cx="718820" cy="718820"/>
          </a:xfrm>
        </p:grpSpPr>
        <p:sp>
          <p:nvSpPr>
            <p:cNvPr id="28" name="Кольцо 27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65208" y="3567825"/>
              <a:ext cx="622286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2019</a:t>
              </a: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9480696" y="2741944"/>
            <a:ext cx="718820" cy="718820"/>
            <a:chOff x="3012132" y="3377692"/>
            <a:chExt cx="718820" cy="718820"/>
          </a:xfrm>
        </p:grpSpPr>
        <p:sp>
          <p:nvSpPr>
            <p:cNvPr id="31" name="Кольцо 30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065208" y="3567825"/>
              <a:ext cx="646331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2020</a:t>
              </a: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10775388" y="2741944"/>
            <a:ext cx="718820" cy="718820"/>
            <a:chOff x="3012132" y="3377692"/>
            <a:chExt cx="718820" cy="718820"/>
          </a:xfrm>
        </p:grpSpPr>
        <p:sp>
          <p:nvSpPr>
            <p:cNvPr id="34" name="Кольцо 33"/>
            <p:cNvSpPr/>
            <p:nvPr/>
          </p:nvSpPr>
          <p:spPr>
            <a:xfrm>
              <a:off x="3012132" y="3377692"/>
              <a:ext cx="718820" cy="718820"/>
            </a:xfrm>
            <a:prstGeom prst="donut">
              <a:avLst>
                <a:gd name="adj" fmla="val 9274"/>
              </a:avLst>
            </a:prstGeom>
            <a:solidFill>
              <a:srgbClr val="E422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065208" y="3567825"/>
              <a:ext cx="622286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600" dirty="0">
                  <a:latin typeface="Roboto Slab ExtraBold" pitchFamily="2" charset="0"/>
                  <a:ea typeface="Roboto Slab ExtraBold" pitchFamily="2" charset="0"/>
                </a:rPr>
                <a:t>2021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654247" y="3661354"/>
            <a:ext cx="15343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Школа №997</a:t>
            </a:r>
          </a:p>
        </p:txBody>
      </p:sp>
      <p:cxnSp>
        <p:nvCxnSpPr>
          <p:cNvPr id="9" name="Прямая соединительная линия 8"/>
          <p:cNvCxnSpPr>
            <a:stCxn id="4" idx="6"/>
            <a:endCxn id="13" idx="2"/>
          </p:cNvCxnSpPr>
          <p:nvPr/>
        </p:nvCxnSpPr>
        <p:spPr>
          <a:xfrm>
            <a:off x="1130344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431364" y="3101510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3726056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5020748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6315440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7610132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8904824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10199516" y="3101354"/>
            <a:ext cx="582200" cy="0"/>
          </a:xfrm>
          <a:prstGeom prst="line">
            <a:avLst/>
          </a:prstGeom>
          <a:ln w="57150">
            <a:solidFill>
              <a:srgbClr val="E422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955267" y="2202447"/>
            <a:ext cx="15808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Лицей №1501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248357" y="3661354"/>
            <a:ext cx="153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НИЯУ МИФИ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082493" y="2207572"/>
            <a:ext cx="11576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ИХФ РАН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374781" y="3661354"/>
            <a:ext cx="11624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К.Ф.-М.Н.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590124" y="2202447"/>
            <a:ext cx="13211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ИМЕТ РАН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637956" y="3661354"/>
            <a:ext cx="18149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МШУ </a:t>
            </a:r>
            <a:r>
              <a:rPr lang="ru-RU" sz="1600" dirty="0" err="1">
                <a:latin typeface="Roboto Slab ExtraBold" pitchFamily="2" charset="0"/>
                <a:ea typeface="Roboto Slab ExtraBold" pitchFamily="2" charset="0"/>
              </a:rPr>
              <a:t>Сколково</a:t>
            </a:r>
            <a:endParaRPr lang="ru-RU" sz="1600" dirty="0">
              <a:latin typeface="Roboto Slab ExtraBold" pitchFamily="2" charset="0"/>
              <a:ea typeface="Roboto Slab ExtraBold" pitchFamily="2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0513474" y="3661354"/>
            <a:ext cx="12426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УИЦ МФП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133023" y="2213257"/>
            <a:ext cx="14141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Roboto Slab ExtraBold" pitchFamily="2" charset="0"/>
                <a:ea typeface="Roboto Slab ExtraBold" pitchFamily="2" charset="0"/>
              </a:rPr>
              <a:t>F**NG YEAR</a:t>
            </a:r>
            <a:endParaRPr lang="ru-RU" sz="1600" dirty="0">
              <a:latin typeface="Roboto Slab ExtraBold" pitchFamily="2" charset="0"/>
              <a:ea typeface="Roboto Slab ExtraBold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4600" y="4950133"/>
            <a:ext cx="992630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Кандидат </a:t>
            </a:r>
            <a:r>
              <a:rPr lang="ru-RU" sz="16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физико-математических </a:t>
            </a:r>
            <a:r>
              <a:rPr lang="ru-RU" sz="16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наук, старший </a:t>
            </a:r>
            <a:r>
              <a:rPr lang="ru-RU" sz="16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научный сотрудник ИМЕТ РАН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16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Представитель молодежной комиссии Центрального совета Профсоюза </a:t>
            </a:r>
            <a:r>
              <a:rPr lang="ru-RU" sz="16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работников РАН</a:t>
            </a:r>
            <a:endParaRPr lang="ru-RU" sz="1600" dirty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59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Совет молодых ученых </a:t>
            </a:r>
            <a:r>
              <a:rPr lang="en-US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&amp;</a:t>
            </a: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 Профсоюз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77620220"/>
              </p:ext>
            </p:extLst>
          </p:nvPr>
        </p:nvGraphicFramePr>
        <p:xfrm>
          <a:off x="3716020" y="1896595"/>
          <a:ext cx="4730750" cy="3522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42640" y="5519172"/>
            <a:ext cx="5506720" cy="13388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i="1" dirty="0">
                <a:latin typeface="Roboto Slab Light" pitchFamily="2" charset="0"/>
                <a:ea typeface="Roboto Slab Light" pitchFamily="2" charset="0"/>
              </a:rPr>
              <a:t>“</a:t>
            </a:r>
            <a:r>
              <a:rPr lang="ru-RU" i="1" dirty="0">
                <a:latin typeface="Roboto Slab Light" pitchFamily="2" charset="0"/>
                <a:ea typeface="Roboto Slab Light" pitchFamily="2" charset="0"/>
              </a:rPr>
              <a:t>Беда, </a:t>
            </a:r>
            <a:r>
              <a:rPr lang="ru-RU" i="1" dirty="0" smtClean="0">
                <a:latin typeface="Roboto Slab Light" pitchFamily="2" charset="0"/>
                <a:ea typeface="Roboto Slab Light" pitchFamily="2" charset="0"/>
              </a:rPr>
              <a:t>коль </a:t>
            </a:r>
            <a:r>
              <a:rPr lang="ru-RU" i="1" dirty="0">
                <a:latin typeface="Roboto Slab Light" pitchFamily="2" charset="0"/>
                <a:ea typeface="Roboto Slab Light" pitchFamily="2" charset="0"/>
              </a:rPr>
              <a:t>пироги начнёт печи сапожник, </a:t>
            </a:r>
          </a:p>
          <a:p>
            <a:pPr algn="r">
              <a:lnSpc>
                <a:spcPct val="150000"/>
              </a:lnSpc>
            </a:pPr>
            <a:r>
              <a:rPr lang="ru-RU" i="1" dirty="0">
                <a:latin typeface="Roboto Slab Light" pitchFamily="2" charset="0"/>
                <a:ea typeface="Roboto Slab Light" pitchFamily="2" charset="0"/>
              </a:rPr>
              <a:t>а сапоги тачать пирожник</a:t>
            </a:r>
            <a:r>
              <a:rPr lang="en-US" i="1" dirty="0">
                <a:latin typeface="Roboto Slab Light" pitchFamily="2" charset="0"/>
                <a:ea typeface="Roboto Slab Light" pitchFamily="2" charset="0"/>
              </a:rPr>
              <a:t>”</a:t>
            </a:r>
            <a:endParaRPr lang="ru-RU" i="1" dirty="0">
              <a:latin typeface="Roboto Slab Light" pitchFamily="2" charset="0"/>
              <a:ea typeface="Roboto Slab Light" pitchFamily="2" charset="0"/>
            </a:endParaRPr>
          </a:p>
          <a:p>
            <a:pPr algn="r">
              <a:lnSpc>
                <a:spcPct val="150000"/>
              </a:lnSpc>
            </a:pPr>
            <a:r>
              <a:rPr lang="ru-RU" dirty="0">
                <a:latin typeface="Roboto Slab Light" pitchFamily="2" charset="0"/>
                <a:ea typeface="Roboto Slab Light" pitchFamily="2" charset="0"/>
              </a:rPr>
              <a:t>И.А. Крылов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296150" y="2095146"/>
            <a:ext cx="501396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защита социально-трудовых прав и представительство интересов </a:t>
            </a: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работников;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400" dirty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обеспечение </a:t>
            </a:r>
            <a:r>
              <a:rPr lang="ru-RU" sz="14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занятости, достойной заработной платы всех категорий работников и благоприятных условий </a:t>
            </a: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труда;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400" dirty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содействие </a:t>
            </a:r>
            <a:r>
              <a:rPr lang="ru-RU" sz="14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укреплению здоровья работников и их семей, обеспечению </a:t>
            </a: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жильем</a:t>
            </a:r>
            <a:r>
              <a:rPr lang="en-US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;</a:t>
            </a:r>
            <a:endParaRPr lang="ru-RU" sz="1400" dirty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64770" y="2095146"/>
            <a:ext cx="501396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повышение </a:t>
            </a:r>
            <a:r>
              <a:rPr lang="ru-RU" sz="14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уровня квалификации и содействие профессиональному росту молодых ученых;</a:t>
            </a:r>
            <a:endParaRPr lang="ru-RU" sz="1400" dirty="0" smtClean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400" dirty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обеспечение преемственности в сфере отечественной науки и высшего </a:t>
            </a:r>
            <a:r>
              <a:rPr lang="ru-RU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образования</a:t>
            </a:r>
            <a:r>
              <a:rPr lang="en-US" sz="1400" dirty="0" smtClean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;</a:t>
            </a:r>
            <a:endParaRPr lang="ru-RU" sz="1400" dirty="0" smtClean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400" dirty="0" smtClean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400" i="1" dirty="0">
                <a:latin typeface="Roboto Slab Medium" pitchFamily="2" charset="0"/>
                <a:ea typeface="Roboto Slab Medium" pitchFamily="2" charset="0"/>
                <a:cs typeface="Tahoma" panose="020B0604030504040204" pitchFamily="34" charset="0"/>
              </a:rPr>
              <a:t>защита прав и законных интересов молодых ученых и оказание помощи в решении их социально-бытовых проблем</a:t>
            </a:r>
            <a:endParaRPr lang="ru-RU" sz="1400" i="1" dirty="0">
              <a:latin typeface="Roboto Slab Medium" pitchFamily="2" charset="0"/>
              <a:ea typeface="Roboto Slab Medium" pitchFamily="2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04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Деятельность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4" name="Группа 3"/>
          <p:cNvGrpSpPr/>
          <p:nvPr/>
        </p:nvGrpSpPr>
        <p:grpSpPr>
          <a:xfrm>
            <a:off x="4762100" y="3459639"/>
            <a:ext cx="554611" cy="1489436"/>
            <a:chOff x="4854804" y="2941163"/>
            <a:chExt cx="725864" cy="2168165"/>
          </a:xfrm>
        </p:grpSpPr>
        <p:sp>
          <p:nvSpPr>
            <p:cNvPr id="2" name="Равнобедренный треугольник 1"/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Овал 2"/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404278" y="3040551"/>
            <a:ext cx="205056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Научная</a:t>
            </a:r>
          </a:p>
          <a:p>
            <a:pPr algn="ctr"/>
            <a:endParaRPr lang="ru-RU" sz="1600" dirty="0">
              <a:latin typeface="Roboto Slab ExtraBold" pitchFamily="2" charset="0"/>
              <a:ea typeface="Roboto Slab ExtraBold" pitchFamily="2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Семинары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Конференции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Лекции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Экскурсии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Мастер-классы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600" dirty="0">
              <a:latin typeface="Roboto Slab Light" pitchFamily="2" charset="0"/>
              <a:ea typeface="Roboto Slab Light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43009" y="3040551"/>
            <a:ext cx="181248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ExtraBold" pitchFamily="2" charset="0"/>
                <a:ea typeface="Roboto Slab ExtraBold" pitchFamily="2" charset="0"/>
              </a:rPr>
              <a:t>Общественная</a:t>
            </a:r>
          </a:p>
          <a:p>
            <a:pPr algn="ctr"/>
            <a:endParaRPr lang="ru-RU" sz="1600" dirty="0">
              <a:latin typeface="Roboto Slab ExtraBold" pitchFamily="2" charset="0"/>
              <a:ea typeface="Roboto Slab ExtraBold" pitchFamily="2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Спорт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Культура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Light" pitchFamily="2" charset="0"/>
                <a:ea typeface="Roboto Slab Light" pitchFamily="2" charset="0"/>
              </a:rPr>
              <a:t>Образование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600" dirty="0">
              <a:latin typeface="Roboto Slab Light" pitchFamily="2" charset="0"/>
              <a:ea typeface="Roboto Slab Light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936981" y="2469546"/>
            <a:ext cx="6202441" cy="1885638"/>
            <a:chOff x="3936981" y="2469546"/>
            <a:chExt cx="6202441" cy="1885638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3936981" y="2823390"/>
              <a:ext cx="6202441" cy="1531794"/>
              <a:chOff x="6823057" y="5566103"/>
              <a:chExt cx="1940581" cy="980834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 rot="10800000">
                <a:off x="8754957" y="5566103"/>
                <a:ext cx="8681" cy="98083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 flipH="1" flipV="1">
                <a:off x="6823057" y="5566103"/>
                <a:ext cx="1936240" cy="362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TextBox 16"/>
            <p:cNvSpPr txBox="1"/>
            <p:nvPr/>
          </p:nvSpPr>
          <p:spPr>
            <a:xfrm>
              <a:off x="4918331" y="2469546"/>
              <a:ext cx="471314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>
                  <a:latin typeface="Roboto Slab Medium" pitchFamily="2" charset="0"/>
                  <a:ea typeface="Roboto Slab Medium" pitchFamily="2" charset="0"/>
                </a:rPr>
                <a:t>лаборатория </a:t>
              </a:r>
              <a:r>
                <a:rPr lang="en-US" sz="1600" dirty="0">
                  <a:latin typeface="Roboto Slab Medium" pitchFamily="2" charset="0"/>
                  <a:ea typeface="Roboto Slab Medium" pitchFamily="2" charset="0"/>
                </a:rPr>
                <a:t>/ </a:t>
              </a:r>
              <a:r>
                <a:rPr lang="ru-RU" sz="1600" dirty="0">
                  <a:latin typeface="Roboto Slab Medium" pitchFamily="2" charset="0"/>
                  <a:ea typeface="Roboto Slab Medium" pitchFamily="2" charset="0"/>
                </a:rPr>
                <a:t>институт </a:t>
              </a:r>
              <a:r>
                <a:rPr lang="en-US" sz="1600" dirty="0">
                  <a:latin typeface="Roboto Slab Medium" pitchFamily="2" charset="0"/>
                  <a:ea typeface="Roboto Slab Medium" pitchFamily="2" charset="0"/>
                </a:rPr>
                <a:t>/</a:t>
              </a:r>
              <a:r>
                <a:rPr lang="ru-RU" sz="1600" dirty="0">
                  <a:latin typeface="Roboto Slab Medium" pitchFamily="2" charset="0"/>
                  <a:ea typeface="Roboto Slab Medium" pitchFamily="2" charset="0"/>
                </a:rPr>
                <a:t> регион </a:t>
              </a:r>
              <a:r>
                <a:rPr lang="en-US" sz="1600" dirty="0">
                  <a:latin typeface="Roboto Slab Medium" pitchFamily="2" charset="0"/>
                  <a:ea typeface="Roboto Slab Medium" pitchFamily="2" charset="0"/>
                </a:rPr>
                <a:t>/</a:t>
              </a:r>
              <a:r>
                <a:rPr lang="ru-RU" sz="1600" dirty="0">
                  <a:latin typeface="Roboto Slab Medium" pitchFamily="2" charset="0"/>
                  <a:ea typeface="Roboto Slab Medium" pitchFamily="2" charset="0"/>
                </a:rPr>
                <a:t> страна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647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Лидерство </a:t>
            </a:r>
            <a:r>
              <a:rPr lang="en-US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&amp;</a:t>
            </a: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 Компетенции </a:t>
            </a:r>
            <a:r>
              <a:rPr lang="en-US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&amp; </a:t>
            </a: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Деятельность 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" name="TextBox 4"/>
          <p:cNvSpPr txBox="1"/>
          <p:nvPr/>
        </p:nvSpPr>
        <p:spPr>
          <a:xfrm>
            <a:off x="2110402" y="1919824"/>
            <a:ext cx="156324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организация</a:t>
            </a:r>
          </a:p>
        </p:txBody>
      </p:sp>
      <p:grpSp>
        <p:nvGrpSpPr>
          <p:cNvPr id="54" name="Группа 53"/>
          <p:cNvGrpSpPr/>
          <p:nvPr/>
        </p:nvGrpSpPr>
        <p:grpSpPr>
          <a:xfrm>
            <a:off x="5397777" y="2861700"/>
            <a:ext cx="2508808" cy="2243045"/>
            <a:chOff x="5397777" y="2861700"/>
            <a:chExt cx="2508808" cy="2243045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5878172" y="3156913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7" name="Равнобедренный треугольник 6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Овал 7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9" name="Группа 8"/>
            <p:cNvGrpSpPr/>
            <p:nvPr/>
          </p:nvGrpSpPr>
          <p:grpSpPr>
            <a:xfrm>
              <a:off x="7470928" y="3242041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10" name="Равнобедренный треугольник 9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6046282" y="4336835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13" name="Равнобедренный треугольник 12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Овал 13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3" name="Прямая соединительная линия 2"/>
            <p:cNvCxnSpPr/>
            <p:nvPr/>
          </p:nvCxnSpPr>
          <p:spPr>
            <a:xfrm flipV="1">
              <a:off x="6264671" y="3530257"/>
              <a:ext cx="961534" cy="1926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6046281" y="3842534"/>
              <a:ext cx="109194" cy="41731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V="1">
              <a:off x="6415520" y="3826502"/>
              <a:ext cx="1005463" cy="82499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Группа 28"/>
            <p:cNvGrpSpPr/>
            <p:nvPr/>
          </p:nvGrpSpPr>
          <p:grpSpPr>
            <a:xfrm>
              <a:off x="5397777" y="2861700"/>
              <a:ext cx="1179175" cy="980834"/>
              <a:chOff x="3356689" y="4559253"/>
              <a:chExt cx="1179175" cy="980834"/>
            </a:xfrm>
          </p:grpSpPr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3356689" y="4559253"/>
                <a:ext cx="8681" cy="98083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>
                <a:off x="3356689" y="4571467"/>
                <a:ext cx="11791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Группа 32"/>
            <p:cNvGrpSpPr/>
            <p:nvPr/>
          </p:nvGrpSpPr>
          <p:grpSpPr>
            <a:xfrm rot="10800000">
              <a:off x="6727410" y="4123911"/>
              <a:ext cx="1179175" cy="980834"/>
              <a:chOff x="3356689" y="4559253"/>
              <a:chExt cx="1179175" cy="980834"/>
            </a:xfrm>
          </p:grpSpPr>
          <p:cxnSp>
            <p:nvCxnSpPr>
              <p:cNvPr id="34" name="Прямая соединительная линия 33"/>
              <p:cNvCxnSpPr/>
              <p:nvPr/>
            </p:nvCxnSpPr>
            <p:spPr>
              <a:xfrm>
                <a:off x="3356689" y="4559253"/>
                <a:ext cx="8681" cy="98083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3356689" y="4571467"/>
                <a:ext cx="11791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TextBox 42"/>
          <p:cNvSpPr txBox="1"/>
          <p:nvPr/>
        </p:nvSpPr>
        <p:spPr>
          <a:xfrm>
            <a:off x="2027046" y="2414982"/>
            <a:ext cx="1729962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планирование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668247" y="2910140"/>
            <a:ext cx="447559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4К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95466" y="3402999"/>
            <a:ext cx="2993127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управление конфликтами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97392" y="3895279"/>
            <a:ext cx="1789272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делегирование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350856" y="4443188"/>
            <a:ext cx="1082349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 err="1">
                <a:latin typeface="Roboto Slab Medium" pitchFamily="2" charset="0"/>
                <a:ea typeface="Roboto Slab Medium" pitchFamily="2" charset="0"/>
              </a:rPr>
              <a:t>коучинг</a:t>
            </a:r>
            <a:endParaRPr lang="ru-RU" sz="1600" dirty="0">
              <a:latin typeface="Roboto Slab Medium" pitchFamily="2" charset="0"/>
              <a:ea typeface="Roboto Slab Medium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12622" y="4935468"/>
            <a:ext cx="1758816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научная этика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110402" y="5432186"/>
            <a:ext cx="1560043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презентация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232230" y="5928904"/>
            <a:ext cx="1316387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рефлексия</a:t>
            </a:r>
          </a:p>
        </p:txBody>
      </p:sp>
      <p:grpSp>
        <p:nvGrpSpPr>
          <p:cNvPr id="65" name="Группа 64"/>
          <p:cNvGrpSpPr/>
          <p:nvPr/>
        </p:nvGrpSpPr>
        <p:grpSpPr>
          <a:xfrm>
            <a:off x="9268306" y="2857330"/>
            <a:ext cx="1727875" cy="2063967"/>
            <a:chOff x="9268306" y="2857330"/>
            <a:chExt cx="1727875" cy="2063967"/>
          </a:xfrm>
        </p:grpSpPr>
        <p:cxnSp>
          <p:nvCxnSpPr>
            <p:cNvPr id="68" name="Прямая соединительная линия 67"/>
            <p:cNvCxnSpPr/>
            <p:nvPr/>
          </p:nvCxnSpPr>
          <p:spPr>
            <a:xfrm flipV="1">
              <a:off x="10886987" y="3913522"/>
              <a:ext cx="4115" cy="35500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Группа 50"/>
            <p:cNvGrpSpPr/>
            <p:nvPr/>
          </p:nvGrpSpPr>
          <p:grpSpPr>
            <a:xfrm>
              <a:off x="10027164" y="2857330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52" name="Равнобедренный треугольник 51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Овал 52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57" name="Прямая соединительная линия 56"/>
            <p:cNvCxnSpPr/>
            <p:nvPr/>
          </p:nvCxnSpPr>
          <p:spPr>
            <a:xfrm flipV="1">
              <a:off x="10136358" y="3572276"/>
              <a:ext cx="0" cy="6950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единительная линия 61"/>
            <p:cNvCxnSpPr/>
            <p:nvPr/>
          </p:nvCxnSpPr>
          <p:spPr>
            <a:xfrm>
              <a:off x="9377500" y="3925233"/>
              <a:ext cx="151771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 flipV="1">
              <a:off x="9377500" y="3912324"/>
              <a:ext cx="4115" cy="35500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Группа 68"/>
            <p:cNvGrpSpPr/>
            <p:nvPr/>
          </p:nvGrpSpPr>
          <p:grpSpPr>
            <a:xfrm>
              <a:off x="9268306" y="4336836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70" name="Равнобедренный треугольник 69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Овал 70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2" name="Группа 71"/>
            <p:cNvGrpSpPr/>
            <p:nvPr/>
          </p:nvGrpSpPr>
          <p:grpSpPr>
            <a:xfrm>
              <a:off x="10041345" y="4336836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73" name="Равнобедренный треугольник 72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4" name="Овал 73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5" name="Группа 74"/>
            <p:cNvGrpSpPr/>
            <p:nvPr/>
          </p:nvGrpSpPr>
          <p:grpSpPr>
            <a:xfrm>
              <a:off x="10777793" y="4336836"/>
              <a:ext cx="218388" cy="584461"/>
              <a:chOff x="4854804" y="2941163"/>
              <a:chExt cx="725864" cy="2168165"/>
            </a:xfrm>
            <a:solidFill>
              <a:schemeClr val="tx1"/>
            </a:solidFill>
          </p:grpSpPr>
          <p:sp>
            <p:nvSpPr>
              <p:cNvPr id="76" name="Равнобедренный треугольник 75"/>
              <p:cNvSpPr/>
              <p:nvPr/>
            </p:nvSpPr>
            <p:spPr>
              <a:xfrm rot="10800000">
                <a:off x="4854804" y="3685880"/>
                <a:ext cx="725864" cy="142344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7" name="Овал 76"/>
              <p:cNvSpPr/>
              <p:nvPr/>
            </p:nvSpPr>
            <p:spPr>
              <a:xfrm>
                <a:off x="4901937" y="2941163"/>
                <a:ext cx="631596" cy="63159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9224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sz="quarter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pPr>
                <a:buClr>
                  <a:srgbClr val="000000"/>
                </a:buClr>
                <a:buSzPts val="1300"/>
                <a:buFont typeface="Arial"/>
                <a:buNone/>
              </a:pPr>
              <a:t>6</a:t>
            </a:fld>
            <a:endParaRPr sz="1300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defTabSz="457200">
              <a:lnSpc>
                <a:spcPct val="90000"/>
              </a:lnSpc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Проблема</a:t>
            </a:r>
            <a:endParaRPr sz="3000" dirty="0">
              <a:solidFill>
                <a:prstClr val="black"/>
              </a:solidFill>
            </a:endParaRPr>
          </a:p>
        </p:txBody>
      </p:sp>
      <p:cxnSp>
        <p:nvCxnSpPr>
          <p:cNvPr id="137" name="Google Shape;137;p3"/>
          <p:cNvCxnSpPr>
            <a:cxnSpLocks/>
          </p:cNvCxnSpPr>
          <p:nvPr/>
        </p:nvCxnSpPr>
        <p:spPr>
          <a:xfrm>
            <a:off x="1" y="1611984"/>
            <a:ext cx="9305364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3CB0AD28-98C7-4854-8B17-8256D2133700}"/>
              </a:ext>
            </a:extLst>
          </p:cNvPr>
          <p:cNvSpPr txBox="1"/>
          <p:nvPr/>
        </p:nvSpPr>
        <p:spPr>
          <a:xfrm>
            <a:off x="625547" y="2059968"/>
            <a:ext cx="10866797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ru-RU" sz="2000" b="1" dirty="0">
                <a:solidFill>
                  <a:prstClr val="black"/>
                </a:solidFill>
                <a:latin typeface="Roboto Slab Medium"/>
              </a:rPr>
              <a:t>Отсутствие коммуникативных компетенций </a:t>
            </a:r>
            <a:r>
              <a:rPr lang="ru-RU" sz="2000" dirty="0">
                <a:solidFill>
                  <a:prstClr val="black"/>
                </a:solidFill>
                <a:latin typeface="Roboto Slab Medium"/>
              </a:rPr>
              <a:t>у руководителя и команды ППО</a:t>
            </a:r>
          </a:p>
          <a:p>
            <a:pPr defTabSz="457200"/>
            <a:endParaRPr lang="ru-RU" sz="2000" dirty="0">
              <a:solidFill>
                <a:prstClr val="black"/>
              </a:solidFill>
              <a:latin typeface="Roboto Slab Medium"/>
            </a:endParaRPr>
          </a:p>
          <a:p>
            <a:pPr defTabSz="457200">
              <a:lnSpc>
                <a:spcPct val="150000"/>
              </a:lnSpc>
            </a:pPr>
            <a:r>
              <a:rPr lang="ru-RU" sz="2000" u="sng" dirty="0">
                <a:solidFill>
                  <a:prstClr val="black"/>
                </a:solidFill>
                <a:latin typeface="Roboto Slab Medium"/>
              </a:rPr>
              <a:t>Симптомы</a:t>
            </a:r>
            <a:r>
              <a:rPr lang="en-US" sz="2000" u="sng" dirty="0">
                <a:solidFill>
                  <a:prstClr val="black"/>
                </a:solidFill>
                <a:latin typeface="Roboto Slab Medium"/>
              </a:rPr>
              <a:t>:</a:t>
            </a:r>
            <a:endParaRPr lang="ru-RU" sz="2000" u="sng" dirty="0">
              <a:solidFill>
                <a:prstClr val="black"/>
              </a:solidFill>
              <a:latin typeface="Roboto Slab Medium"/>
            </a:endParaRPr>
          </a:p>
          <a:p>
            <a:pPr marL="342900" indent="-342900" defTabSz="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prstClr val="black"/>
                </a:solidFill>
                <a:latin typeface="Roboto Slab Medium"/>
              </a:rPr>
              <a:t>внутренняя и внешняя информационная </a:t>
            </a:r>
            <a:r>
              <a:rPr lang="en-US" sz="2000" dirty="0">
                <a:solidFill>
                  <a:prstClr val="black"/>
                </a:solidFill>
                <a:latin typeface="Roboto Slab Medium"/>
              </a:rPr>
              <a:t>“</a:t>
            </a:r>
            <a:r>
              <a:rPr lang="ru-RU" sz="2000" dirty="0">
                <a:solidFill>
                  <a:prstClr val="black"/>
                </a:solidFill>
                <a:latin typeface="Roboto Slab Medium"/>
              </a:rPr>
              <a:t>закрытость</a:t>
            </a:r>
            <a:r>
              <a:rPr lang="en-US" sz="2000" dirty="0">
                <a:solidFill>
                  <a:prstClr val="black"/>
                </a:solidFill>
                <a:latin typeface="Roboto Slab Medium"/>
              </a:rPr>
              <a:t>”</a:t>
            </a:r>
            <a:r>
              <a:rPr lang="ru-RU" sz="2000" dirty="0">
                <a:solidFill>
                  <a:prstClr val="black"/>
                </a:solidFill>
                <a:latin typeface="Roboto Slab Medium"/>
              </a:rPr>
              <a:t> ППО</a:t>
            </a:r>
          </a:p>
          <a:p>
            <a:pPr marL="342900" indent="-342900" defTabSz="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prstClr val="black"/>
                </a:solidFill>
                <a:latin typeface="Roboto Slab Medium"/>
              </a:rPr>
              <a:t>низкий уровень социальной интеракции  </a:t>
            </a:r>
          </a:p>
          <a:p>
            <a:pPr defTabSz="457200"/>
            <a:endParaRPr lang="ru-RU" sz="2000" dirty="0">
              <a:solidFill>
                <a:prstClr val="black"/>
              </a:solidFill>
              <a:latin typeface="Roboto Slab Medium"/>
            </a:endParaRPr>
          </a:p>
          <a:p>
            <a:pPr defTabSz="457200"/>
            <a:endParaRPr lang="ru-RU" sz="2000" dirty="0">
              <a:solidFill>
                <a:prstClr val="black"/>
              </a:solidFill>
              <a:latin typeface="Roboto Slab Medium"/>
            </a:endParaRPr>
          </a:p>
          <a:p>
            <a:pPr defTabSz="457200"/>
            <a:endParaRPr lang="ru-RU" sz="2000" dirty="0">
              <a:solidFill>
                <a:prstClr val="black"/>
              </a:solidFill>
              <a:latin typeface="Roboto Slab Medium"/>
            </a:endParaRPr>
          </a:p>
        </p:txBody>
      </p:sp>
      <p:grpSp>
        <p:nvGrpSpPr>
          <p:cNvPr id="46" name="Группа 45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8243966" y="5069973"/>
            <a:ext cx="272602" cy="677305"/>
            <a:chOff x="4854804" y="2941163"/>
            <a:chExt cx="725864" cy="2168165"/>
          </a:xfrm>
          <a:solidFill>
            <a:srgbClr val="EA5728"/>
          </a:solidFill>
        </p:grpSpPr>
        <p:sp>
          <p:nvSpPr>
            <p:cNvPr id="47" name="Равнобедренный треугольник 46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48" name="Овал 47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Группа 48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7240831" y="4615001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50" name="Равнобедренный треугольник 49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1" name="Овал 50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Группа 51">
            <a:extLst>
              <a:ext uri="{FF2B5EF4-FFF2-40B4-BE49-F238E27FC236}">
                <a16:creationId xmlns="" xmlns:a16="http://schemas.microsoft.com/office/drawing/2014/main" id="{41FE061A-28DB-4685-B696-B71B17326C84}"/>
              </a:ext>
            </a:extLst>
          </p:cNvPr>
          <p:cNvGrpSpPr/>
          <p:nvPr/>
        </p:nvGrpSpPr>
        <p:grpSpPr>
          <a:xfrm>
            <a:off x="6772064" y="4268982"/>
            <a:ext cx="1471902" cy="1136644"/>
            <a:chOff x="3356689" y="4559253"/>
            <a:chExt cx="1179175" cy="980834"/>
          </a:xfrm>
        </p:grpSpPr>
        <p:cxnSp>
          <p:nvCxnSpPr>
            <p:cNvPr id="53" name="Прямая соединительная линия 52">
              <a:extLst>
                <a:ext uri="{FF2B5EF4-FFF2-40B4-BE49-F238E27FC236}">
                  <a16:creationId xmlns="" xmlns:a16="http://schemas.microsoft.com/office/drawing/2014/main" id="{596A0AF1-D9C3-4C98-A2AF-EE7BCBA493F4}"/>
                </a:ext>
              </a:extLst>
            </p:cNvPr>
            <p:cNvCxnSpPr/>
            <p:nvPr/>
          </p:nvCxnSpPr>
          <p:spPr>
            <a:xfrm>
              <a:off x="3356689" y="4559253"/>
              <a:ext cx="8681" cy="9808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>
              <a:extLst>
                <a:ext uri="{FF2B5EF4-FFF2-40B4-BE49-F238E27FC236}">
                  <a16:creationId xmlns="" xmlns:a16="http://schemas.microsoft.com/office/drawing/2014/main" id="{325876A7-07E4-46FA-BC47-8F1BE06ADFAC}"/>
                </a:ext>
              </a:extLst>
            </p:cNvPr>
            <p:cNvCxnSpPr/>
            <p:nvPr/>
          </p:nvCxnSpPr>
          <p:spPr>
            <a:xfrm>
              <a:off x="3356689" y="4571467"/>
              <a:ext cx="11791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Группа 54">
            <a:extLst>
              <a:ext uri="{FF2B5EF4-FFF2-40B4-BE49-F238E27FC236}">
                <a16:creationId xmlns="" xmlns:a16="http://schemas.microsoft.com/office/drawing/2014/main" id="{A337FD3A-BBE4-4DDE-A2CA-2C92F1A20DDF}"/>
              </a:ext>
            </a:extLst>
          </p:cNvPr>
          <p:cNvGrpSpPr/>
          <p:nvPr/>
        </p:nvGrpSpPr>
        <p:grpSpPr>
          <a:xfrm rot="10800000">
            <a:off x="8715464" y="5093156"/>
            <a:ext cx="1471902" cy="1136644"/>
            <a:chOff x="3356689" y="4559253"/>
            <a:chExt cx="1179175" cy="980834"/>
          </a:xfrm>
        </p:grpSpPr>
        <p:cxnSp>
          <p:nvCxnSpPr>
            <p:cNvPr id="56" name="Прямая соединительная линия 55">
              <a:extLst>
                <a:ext uri="{FF2B5EF4-FFF2-40B4-BE49-F238E27FC236}">
                  <a16:creationId xmlns="" xmlns:a16="http://schemas.microsoft.com/office/drawing/2014/main" id="{AD885964-1E94-440A-9136-4902854A0AC9}"/>
                </a:ext>
              </a:extLst>
            </p:cNvPr>
            <p:cNvCxnSpPr/>
            <p:nvPr/>
          </p:nvCxnSpPr>
          <p:spPr>
            <a:xfrm>
              <a:off x="3356689" y="4559253"/>
              <a:ext cx="8681" cy="9808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>
              <a:extLst>
                <a:ext uri="{FF2B5EF4-FFF2-40B4-BE49-F238E27FC236}">
                  <a16:creationId xmlns="" xmlns:a16="http://schemas.microsoft.com/office/drawing/2014/main" id="{5DD0B1FB-C25A-4594-A5B1-E62932AE44F7}"/>
                </a:ext>
              </a:extLst>
            </p:cNvPr>
            <p:cNvCxnSpPr/>
            <p:nvPr/>
          </p:nvCxnSpPr>
          <p:spPr>
            <a:xfrm>
              <a:off x="3356689" y="4571467"/>
              <a:ext cx="11791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Группа 57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9309696" y="4604342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59" name="Равнобедренный треугольник 58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60" name="Овал 59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Группа 60">
            <a:extLst>
              <a:ext uri="{FF2B5EF4-FFF2-40B4-BE49-F238E27FC236}">
                <a16:creationId xmlns="" xmlns:a16="http://schemas.microsoft.com/office/drawing/2014/main" id="{41FE061A-28DB-4685-B696-B71B17326C84}"/>
              </a:ext>
            </a:extLst>
          </p:cNvPr>
          <p:cNvGrpSpPr/>
          <p:nvPr/>
        </p:nvGrpSpPr>
        <p:grpSpPr>
          <a:xfrm rot="5400000">
            <a:off x="10225499" y="3728415"/>
            <a:ext cx="1471902" cy="1136644"/>
            <a:chOff x="3356689" y="4559253"/>
            <a:chExt cx="1179175" cy="980834"/>
          </a:xfrm>
        </p:grpSpPr>
        <p:cxnSp>
          <p:nvCxnSpPr>
            <p:cNvPr id="62" name="Прямая соединительная линия 61">
              <a:extLst>
                <a:ext uri="{FF2B5EF4-FFF2-40B4-BE49-F238E27FC236}">
                  <a16:creationId xmlns="" xmlns:a16="http://schemas.microsoft.com/office/drawing/2014/main" id="{596A0AF1-D9C3-4C98-A2AF-EE7BCBA493F4}"/>
                </a:ext>
              </a:extLst>
            </p:cNvPr>
            <p:cNvCxnSpPr/>
            <p:nvPr/>
          </p:nvCxnSpPr>
          <p:spPr>
            <a:xfrm>
              <a:off x="3356689" y="4559253"/>
              <a:ext cx="8681" cy="9808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>
              <a:extLst>
                <a:ext uri="{FF2B5EF4-FFF2-40B4-BE49-F238E27FC236}">
                  <a16:creationId xmlns="" xmlns:a16="http://schemas.microsoft.com/office/drawing/2014/main" id="{325876A7-07E4-46FA-BC47-8F1BE06ADFAC}"/>
                </a:ext>
              </a:extLst>
            </p:cNvPr>
            <p:cNvCxnSpPr/>
            <p:nvPr/>
          </p:nvCxnSpPr>
          <p:spPr>
            <a:xfrm>
              <a:off x="3356689" y="4571467"/>
              <a:ext cx="11791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Группа 63">
            <a:extLst>
              <a:ext uri="{FF2B5EF4-FFF2-40B4-BE49-F238E27FC236}">
                <a16:creationId xmlns="" xmlns:a16="http://schemas.microsoft.com/office/drawing/2014/main" id="{A337FD3A-BBE4-4DDE-A2CA-2C92F1A20DDF}"/>
              </a:ext>
            </a:extLst>
          </p:cNvPr>
          <p:cNvGrpSpPr/>
          <p:nvPr/>
        </p:nvGrpSpPr>
        <p:grpSpPr>
          <a:xfrm rot="16200000">
            <a:off x="5305580" y="5459936"/>
            <a:ext cx="1471902" cy="1136644"/>
            <a:chOff x="3356689" y="4559253"/>
            <a:chExt cx="1179175" cy="980834"/>
          </a:xfrm>
        </p:grpSpPr>
        <p:cxnSp>
          <p:nvCxnSpPr>
            <p:cNvPr id="65" name="Прямая соединительная линия 64">
              <a:extLst>
                <a:ext uri="{FF2B5EF4-FFF2-40B4-BE49-F238E27FC236}">
                  <a16:creationId xmlns="" xmlns:a16="http://schemas.microsoft.com/office/drawing/2014/main" id="{AD885964-1E94-440A-9136-4902854A0AC9}"/>
                </a:ext>
              </a:extLst>
            </p:cNvPr>
            <p:cNvCxnSpPr/>
            <p:nvPr/>
          </p:nvCxnSpPr>
          <p:spPr>
            <a:xfrm>
              <a:off x="3356689" y="4559253"/>
              <a:ext cx="8681" cy="9808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>
              <a:extLst>
                <a:ext uri="{FF2B5EF4-FFF2-40B4-BE49-F238E27FC236}">
                  <a16:creationId xmlns="" xmlns:a16="http://schemas.microsoft.com/office/drawing/2014/main" id="{5DD0B1FB-C25A-4594-A5B1-E62932AE44F7}"/>
                </a:ext>
              </a:extLst>
            </p:cNvPr>
            <p:cNvCxnSpPr/>
            <p:nvPr/>
          </p:nvCxnSpPr>
          <p:spPr>
            <a:xfrm>
              <a:off x="3356689" y="4571467"/>
              <a:ext cx="11791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Группа 66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5969448" y="5435071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68" name="Равнобедренный треугольник 67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69" name="Овал 68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70" name="Группа 69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10802787" y="3995426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71" name="Равнобедренный треугольник 70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72" name="Овал 71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73" name="Группа 72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10688848" y="5447326"/>
            <a:ext cx="272602" cy="677305"/>
            <a:chOff x="4854804" y="2941163"/>
            <a:chExt cx="725864" cy="2168165"/>
          </a:xfrm>
          <a:solidFill>
            <a:srgbClr val="EA5728"/>
          </a:solidFill>
        </p:grpSpPr>
        <p:sp>
          <p:nvSpPr>
            <p:cNvPr id="74" name="Равнобедренный треугольник 73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76" name="Овал 75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cxnSp>
        <p:nvCxnSpPr>
          <p:cNvPr id="77" name="Прямая со стрелкой 76"/>
          <p:cNvCxnSpPr>
            <a:stCxn id="50" idx="1"/>
            <a:endCxn id="47" idx="5"/>
          </p:cNvCxnSpPr>
          <p:nvPr/>
        </p:nvCxnSpPr>
        <p:spPr>
          <a:xfrm>
            <a:off x="7445282" y="5069973"/>
            <a:ext cx="866834" cy="45497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Умножение 77"/>
          <p:cNvSpPr/>
          <p:nvPr/>
        </p:nvSpPr>
        <p:spPr>
          <a:xfrm rot="1601259">
            <a:off x="7593983" y="5049494"/>
            <a:ext cx="501568" cy="435300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79" name="Группа 78"/>
          <p:cNvGrpSpPr/>
          <p:nvPr/>
        </p:nvGrpSpPr>
        <p:grpSpPr>
          <a:xfrm rot="17379229">
            <a:off x="10086522" y="4478461"/>
            <a:ext cx="866834" cy="475451"/>
            <a:chOff x="6693442" y="4450054"/>
            <a:chExt cx="866834" cy="475451"/>
          </a:xfrm>
        </p:grpSpPr>
        <p:cxnSp>
          <p:nvCxnSpPr>
            <p:cNvPr id="80" name="Прямая со стрелкой 79"/>
            <p:cNvCxnSpPr/>
            <p:nvPr/>
          </p:nvCxnSpPr>
          <p:spPr>
            <a:xfrm>
              <a:off x="6693442" y="4470533"/>
              <a:ext cx="866834" cy="45497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Умножение 80"/>
            <p:cNvSpPr/>
            <p:nvPr/>
          </p:nvSpPr>
          <p:spPr>
            <a:xfrm rot="1601259">
              <a:off x="6842143" y="4450054"/>
              <a:ext cx="501568" cy="435300"/>
            </a:xfrm>
            <a:prstGeom prst="mathMultiply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>
                <a:solidFill>
                  <a:prstClr val="white"/>
                </a:solidFill>
              </a:endParaRPr>
            </a:p>
          </p:txBody>
        </p:sp>
      </p:grpSp>
      <p:cxnSp>
        <p:nvCxnSpPr>
          <p:cNvPr id="83" name="Прямая со стрелкой 82"/>
          <p:cNvCxnSpPr>
            <a:endCxn id="47" idx="5"/>
          </p:cNvCxnSpPr>
          <p:nvPr/>
        </p:nvCxnSpPr>
        <p:spPr>
          <a:xfrm flipV="1">
            <a:off x="6164995" y="5524945"/>
            <a:ext cx="2147121" cy="31773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Умножение 81"/>
          <p:cNvSpPr/>
          <p:nvPr/>
        </p:nvSpPr>
        <p:spPr>
          <a:xfrm rot="20677254">
            <a:off x="6951274" y="5490812"/>
            <a:ext cx="501568" cy="435300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ru-RU">
              <a:solidFill>
                <a:prstClr val="white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A5DD4687-BF4C-4612-BF44-4B61330511FC}"/>
              </a:ext>
            </a:extLst>
          </p:cNvPr>
          <p:cNvSpPr txBox="1"/>
          <p:nvPr/>
        </p:nvSpPr>
        <p:spPr>
          <a:xfrm>
            <a:off x="9254481" y="5735171"/>
            <a:ext cx="9034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ru-RU" sz="2000" dirty="0">
                <a:solidFill>
                  <a:prstClr val="black"/>
                </a:solidFill>
                <a:latin typeface="Roboto Slab Medium"/>
              </a:rPr>
              <a:t>ППО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52E9C560-A50D-446C-9AD8-6F35458C5ADA}"/>
              </a:ext>
            </a:extLst>
          </p:cNvPr>
          <p:cNvSpPr txBox="1"/>
          <p:nvPr/>
        </p:nvSpPr>
        <p:spPr>
          <a:xfrm>
            <a:off x="5736202" y="6333300"/>
            <a:ext cx="2036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ru-RU" sz="2000" dirty="0">
                <a:solidFill>
                  <a:prstClr val="black"/>
                </a:solidFill>
                <a:latin typeface="Roboto Slab Medium"/>
              </a:rPr>
              <a:t>Организация</a:t>
            </a:r>
          </a:p>
        </p:txBody>
      </p:sp>
    </p:spTree>
    <p:extLst>
      <p:ext uri="{BB962C8B-B14F-4D97-AF65-F5344CB8AC3E}">
        <p14:creationId xmlns:p14="http://schemas.microsoft.com/office/powerpoint/2010/main" val="250349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sz="quarter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 smtClean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Решение</a:t>
            </a:r>
            <a:endParaRPr sz="3000" dirty="0"/>
          </a:p>
        </p:txBody>
      </p:sp>
      <p:cxnSp>
        <p:nvCxnSpPr>
          <p:cNvPr id="137" name="Google Shape;137;p3"/>
          <p:cNvCxnSpPr>
            <a:cxnSpLocks/>
          </p:cNvCxnSpPr>
          <p:nvPr/>
        </p:nvCxnSpPr>
        <p:spPr>
          <a:xfrm>
            <a:off x="1" y="1611984"/>
            <a:ext cx="9305364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56" name="Группа 55">
            <a:extLst>
              <a:ext uri="{FF2B5EF4-FFF2-40B4-BE49-F238E27FC236}">
                <a16:creationId xmlns="" xmlns:a16="http://schemas.microsoft.com/office/drawing/2014/main" id="{177D85EA-6747-435A-9D84-31BBF859C140}"/>
              </a:ext>
            </a:extLst>
          </p:cNvPr>
          <p:cNvGrpSpPr/>
          <p:nvPr/>
        </p:nvGrpSpPr>
        <p:grpSpPr>
          <a:xfrm>
            <a:off x="7871667" y="2451142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72" name="Равнобедренный треугольник 71">
              <a:extLst>
                <a:ext uri="{FF2B5EF4-FFF2-40B4-BE49-F238E27FC236}">
                  <a16:creationId xmlns="" xmlns:a16="http://schemas.microsoft.com/office/drawing/2014/main" id="{D649516C-7B26-4D20-A636-4941666FCE25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3" name="Овал 72">
              <a:extLst>
                <a:ext uri="{FF2B5EF4-FFF2-40B4-BE49-F238E27FC236}">
                  <a16:creationId xmlns="" xmlns:a16="http://schemas.microsoft.com/office/drawing/2014/main" id="{75585922-1706-4467-A96E-6DDCA23E280B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7" name="Группа 56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9528083" y="2354003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70" name="Равнобедренный треугольник 69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Овал 70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8" name="Группа 57">
            <a:extLst>
              <a:ext uri="{FF2B5EF4-FFF2-40B4-BE49-F238E27FC236}">
                <a16:creationId xmlns="" xmlns:a16="http://schemas.microsoft.com/office/drawing/2014/main" id="{D6BDAAB0-659C-4975-8EB6-DD4C6409494D}"/>
              </a:ext>
            </a:extLst>
          </p:cNvPr>
          <p:cNvGrpSpPr/>
          <p:nvPr/>
        </p:nvGrpSpPr>
        <p:grpSpPr>
          <a:xfrm>
            <a:off x="8126568" y="3710238"/>
            <a:ext cx="272602" cy="677305"/>
            <a:chOff x="4854804" y="2941163"/>
            <a:chExt cx="725864" cy="2168165"/>
          </a:xfrm>
          <a:solidFill>
            <a:srgbClr val="EA5728"/>
          </a:solidFill>
        </p:grpSpPr>
        <p:sp>
          <p:nvSpPr>
            <p:cNvPr id="68" name="Равнобедренный треугольник 67">
              <a:extLst>
                <a:ext uri="{FF2B5EF4-FFF2-40B4-BE49-F238E27FC236}">
                  <a16:creationId xmlns="" xmlns:a16="http://schemas.microsoft.com/office/drawing/2014/main" id="{02C7320E-812C-402C-B47F-72FA301E259E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Овал 68">
              <a:extLst>
                <a:ext uri="{FF2B5EF4-FFF2-40B4-BE49-F238E27FC236}">
                  <a16:creationId xmlns="" xmlns:a16="http://schemas.microsoft.com/office/drawing/2014/main" id="{0EC33E40-8C3A-43DA-8065-CD524769D52F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59" name="Прямая соединительная линия 58">
            <a:extLst>
              <a:ext uri="{FF2B5EF4-FFF2-40B4-BE49-F238E27FC236}">
                <a16:creationId xmlns="" xmlns:a16="http://schemas.microsoft.com/office/drawing/2014/main" id="{7CB1BBCD-A04A-4673-899B-48C22DFCE9B7}"/>
              </a:ext>
            </a:extLst>
          </p:cNvPr>
          <p:cNvCxnSpPr/>
          <p:nvPr/>
        </p:nvCxnSpPr>
        <p:spPr>
          <a:xfrm flipV="1">
            <a:off x="8236060" y="2845022"/>
            <a:ext cx="1200232" cy="2232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="" xmlns:a16="http://schemas.microsoft.com/office/drawing/2014/main" id="{78B85325-9914-48D0-8F63-53FFDDDBF3E1}"/>
              </a:ext>
            </a:extLst>
          </p:cNvPr>
          <p:cNvCxnSpPr/>
          <p:nvPr/>
        </p:nvCxnSpPr>
        <p:spPr>
          <a:xfrm>
            <a:off x="8099759" y="3173330"/>
            <a:ext cx="136301" cy="48360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="" xmlns:a16="http://schemas.microsoft.com/office/drawing/2014/main" id="{37799CB5-520D-4329-942B-78F81035BAFC}"/>
              </a:ext>
            </a:extLst>
          </p:cNvPr>
          <p:cNvCxnSpPr/>
          <p:nvPr/>
        </p:nvCxnSpPr>
        <p:spPr>
          <a:xfrm flipV="1">
            <a:off x="8453113" y="3081248"/>
            <a:ext cx="1255067" cy="9560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3CB0AD28-98C7-4854-8B17-8256D2133700}"/>
              </a:ext>
            </a:extLst>
          </p:cNvPr>
          <p:cNvSpPr txBox="1"/>
          <p:nvPr/>
        </p:nvSpPr>
        <p:spPr>
          <a:xfrm>
            <a:off x="625548" y="2205442"/>
            <a:ext cx="64397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Roboto Slab Medium"/>
              </a:rPr>
              <a:t>Создание</a:t>
            </a:r>
            <a:r>
              <a:rPr lang="ru-RU" sz="2000" dirty="0">
                <a:latin typeface="Roboto Slab Medium"/>
              </a:rPr>
              <a:t> </a:t>
            </a:r>
            <a:r>
              <a:rPr lang="ru-RU" sz="2000" b="1" dirty="0">
                <a:latin typeface="Roboto Slab Medium"/>
              </a:rPr>
              <a:t>локальных сообществ </a:t>
            </a:r>
            <a:r>
              <a:rPr lang="ru-RU" sz="2000" dirty="0">
                <a:latin typeface="Roboto Slab Medium"/>
              </a:rPr>
              <a:t>как нового формата сотрудничества членов трудового коллектива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="" xmlns:a16="http://schemas.microsoft.com/office/drawing/2014/main" id="{937502CD-2B40-46E7-A5F8-12274FE3A5C9}"/>
              </a:ext>
            </a:extLst>
          </p:cNvPr>
          <p:cNvSpPr txBox="1"/>
          <p:nvPr/>
        </p:nvSpPr>
        <p:spPr>
          <a:xfrm>
            <a:off x="5671157" y="4689180"/>
            <a:ext cx="675787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600" dirty="0">
                <a:latin typeface="Roboto Slab Medium"/>
              </a:rPr>
              <a:t>повышение уровня вовлеченности сотрудников организации в деятельность ППО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600" dirty="0">
                <a:latin typeface="Roboto Slab Medium"/>
              </a:rPr>
              <a:t>развитие коммуникационных компетенций у команды ППО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600" dirty="0">
                <a:latin typeface="Roboto Slab Medium"/>
              </a:rPr>
              <a:t>развитие корпоративной культуры </a:t>
            </a:r>
          </a:p>
        </p:txBody>
      </p:sp>
      <p:sp>
        <p:nvSpPr>
          <p:cNvPr id="2" name="Овал 1"/>
          <p:cNvSpPr/>
          <p:nvPr/>
        </p:nvSpPr>
        <p:spPr>
          <a:xfrm>
            <a:off x="7502135" y="1896750"/>
            <a:ext cx="2670627" cy="267062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25548" y="3690723"/>
            <a:ext cx="55618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Roboto Slab Medium"/>
              </a:rPr>
              <a:t>Локальное сообщество - группа лиц, объединенная общими интересами</a:t>
            </a:r>
          </a:p>
          <a:p>
            <a:endParaRPr lang="ru-RU" sz="1600" dirty="0">
              <a:latin typeface="Roboto Slab Medium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Medium"/>
              </a:rPr>
              <a:t>действует постоянно</a:t>
            </a:r>
            <a:r>
              <a:rPr lang="en-US" sz="1600" dirty="0">
                <a:latin typeface="Roboto Slab Medium"/>
              </a:rPr>
              <a:t>;</a:t>
            </a:r>
            <a:endParaRPr lang="ru-RU" sz="1600" dirty="0">
              <a:latin typeface="Roboto Slab Medium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Medium"/>
              </a:rPr>
              <a:t>учитывает интересы каждого</a:t>
            </a:r>
            <a:r>
              <a:rPr lang="en-US" sz="1600" dirty="0">
                <a:latin typeface="Roboto Slab Medium"/>
              </a:rPr>
              <a:t>;</a:t>
            </a:r>
            <a:endParaRPr lang="ru-RU" sz="1600" dirty="0">
              <a:latin typeface="Roboto Slab Medium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Roboto Slab Medium"/>
              </a:rPr>
              <a:t>неформальное общение</a:t>
            </a:r>
            <a:r>
              <a:rPr lang="en-US" sz="1600" dirty="0">
                <a:latin typeface="Roboto Slab Medium"/>
              </a:rPr>
              <a:t>;</a:t>
            </a:r>
            <a:endParaRPr lang="ru-RU" sz="1600" dirty="0">
              <a:latin typeface="Roboto Slab Medium"/>
            </a:endParaRPr>
          </a:p>
          <a:p>
            <a:r>
              <a:rPr lang="ru-RU" sz="1600" dirty="0">
                <a:latin typeface="Roboto Slab Medium"/>
              </a:rPr>
              <a:t> </a:t>
            </a:r>
            <a:endParaRPr lang="en-US" sz="1600" dirty="0">
              <a:latin typeface="Roboto Slab Medium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latin typeface="Roboto Slab Medium"/>
            </a:endParaRPr>
          </a:p>
        </p:txBody>
      </p:sp>
    </p:spTree>
    <p:extLst>
      <p:ext uri="{BB962C8B-B14F-4D97-AF65-F5344CB8AC3E}">
        <p14:creationId xmlns:p14="http://schemas.microsoft.com/office/powerpoint/2010/main" val="232897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sz="quarter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Формирование локальных сообществ</a:t>
            </a:r>
            <a:endParaRPr sz="3000" dirty="0"/>
          </a:p>
        </p:txBody>
      </p:sp>
      <p:cxnSp>
        <p:nvCxnSpPr>
          <p:cNvPr id="137" name="Google Shape;137;p3"/>
          <p:cNvCxnSpPr>
            <a:cxnSpLocks/>
          </p:cNvCxnSpPr>
          <p:nvPr/>
        </p:nvCxnSpPr>
        <p:spPr>
          <a:xfrm>
            <a:off x="1" y="1611984"/>
            <a:ext cx="9305364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B0CF8C4C-DC4D-483B-BA62-3C7AA56D12AF}"/>
              </a:ext>
            </a:extLst>
          </p:cNvPr>
          <p:cNvSpPr/>
          <p:nvPr/>
        </p:nvSpPr>
        <p:spPr>
          <a:xfrm>
            <a:off x="-1096174" y="1620463"/>
            <a:ext cx="8467464" cy="4983666"/>
          </a:xfrm>
          <a:prstGeom prst="rect">
            <a:avLst/>
          </a:prstGeom>
          <a:noFill/>
        </p:spPr>
      </p:sp>
      <p:grpSp>
        <p:nvGrpSpPr>
          <p:cNvPr id="49" name="Группа 48">
            <a:extLst>
              <a:ext uri="{FF2B5EF4-FFF2-40B4-BE49-F238E27FC236}">
                <a16:creationId xmlns="" xmlns:a16="http://schemas.microsoft.com/office/drawing/2014/main" id="{67327227-D113-4AB1-8C8C-79CDC4A5BB8E}"/>
              </a:ext>
            </a:extLst>
          </p:cNvPr>
          <p:cNvGrpSpPr/>
          <p:nvPr/>
        </p:nvGrpSpPr>
        <p:grpSpPr>
          <a:xfrm>
            <a:off x="8741" y="1774874"/>
            <a:ext cx="6257633" cy="4674842"/>
            <a:chOff x="8741" y="1774874"/>
            <a:chExt cx="6257633" cy="4674842"/>
          </a:xfrm>
        </p:grpSpPr>
        <p:sp>
          <p:nvSpPr>
            <p:cNvPr id="5" name="Овал 4">
              <a:extLst>
                <a:ext uri="{FF2B5EF4-FFF2-40B4-BE49-F238E27FC236}">
                  <a16:creationId xmlns="" xmlns:a16="http://schemas.microsoft.com/office/drawing/2014/main" id="{199AFC70-CE61-4D3A-88F7-5AC5552AF4CE}"/>
                </a:ext>
              </a:extLst>
            </p:cNvPr>
            <p:cNvSpPr/>
            <p:nvPr/>
          </p:nvSpPr>
          <p:spPr>
            <a:xfrm>
              <a:off x="1935325" y="5201283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Овал 31">
              <a:extLst>
                <a:ext uri="{FF2B5EF4-FFF2-40B4-BE49-F238E27FC236}">
                  <a16:creationId xmlns="" xmlns:a16="http://schemas.microsoft.com/office/drawing/2014/main" id="{9EE3DF41-A7C2-4609-9A67-63674885924F}"/>
                </a:ext>
              </a:extLst>
            </p:cNvPr>
            <p:cNvSpPr/>
            <p:nvPr/>
          </p:nvSpPr>
          <p:spPr>
            <a:xfrm>
              <a:off x="1688528" y="5320088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Овал 32">
              <a:extLst>
                <a:ext uri="{FF2B5EF4-FFF2-40B4-BE49-F238E27FC236}">
                  <a16:creationId xmlns="" xmlns:a16="http://schemas.microsoft.com/office/drawing/2014/main" id="{F6055572-800C-45E7-8FF2-BF5901A94F86}"/>
                </a:ext>
              </a:extLst>
            </p:cNvPr>
            <p:cNvSpPr/>
            <p:nvPr/>
          </p:nvSpPr>
          <p:spPr>
            <a:xfrm>
              <a:off x="1429948" y="5413931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Овал 33">
              <a:extLst>
                <a:ext uri="{FF2B5EF4-FFF2-40B4-BE49-F238E27FC236}">
                  <a16:creationId xmlns="" xmlns:a16="http://schemas.microsoft.com/office/drawing/2014/main" id="{1B8015C8-9F89-4DA9-88CD-8F673B91AD0C}"/>
                </a:ext>
              </a:extLst>
            </p:cNvPr>
            <p:cNvSpPr/>
            <p:nvPr/>
          </p:nvSpPr>
          <p:spPr>
            <a:xfrm>
              <a:off x="3120210" y="3826004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Овал 34">
              <a:extLst>
                <a:ext uri="{FF2B5EF4-FFF2-40B4-BE49-F238E27FC236}">
                  <a16:creationId xmlns="" xmlns:a16="http://schemas.microsoft.com/office/drawing/2014/main" id="{F00B2B2D-D194-4BA6-9161-2B1C9E3EE827}"/>
                </a:ext>
              </a:extLst>
            </p:cNvPr>
            <p:cNvSpPr/>
            <p:nvPr/>
          </p:nvSpPr>
          <p:spPr>
            <a:xfrm>
              <a:off x="3020706" y="4067776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Овал 35">
              <a:extLst>
                <a:ext uri="{FF2B5EF4-FFF2-40B4-BE49-F238E27FC236}">
                  <a16:creationId xmlns="" xmlns:a16="http://schemas.microsoft.com/office/drawing/2014/main" id="{FCD07FE6-041E-4074-887D-52FFDF00D70F}"/>
                </a:ext>
              </a:extLst>
            </p:cNvPr>
            <p:cNvSpPr/>
            <p:nvPr/>
          </p:nvSpPr>
          <p:spPr>
            <a:xfrm>
              <a:off x="2950005" y="2006014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Овал 36">
              <a:extLst>
                <a:ext uri="{FF2B5EF4-FFF2-40B4-BE49-F238E27FC236}">
                  <a16:creationId xmlns="" xmlns:a16="http://schemas.microsoft.com/office/drawing/2014/main" id="{F52AA29F-5080-48C6-A658-E907ECC3031D}"/>
                </a:ext>
              </a:extLst>
            </p:cNvPr>
            <p:cNvSpPr/>
            <p:nvPr/>
          </p:nvSpPr>
          <p:spPr>
            <a:xfrm>
              <a:off x="3131993" y="1890444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Овал 37">
              <a:extLst>
                <a:ext uri="{FF2B5EF4-FFF2-40B4-BE49-F238E27FC236}">
                  <a16:creationId xmlns="" xmlns:a16="http://schemas.microsoft.com/office/drawing/2014/main" id="{1F801F81-AC72-40E5-A53E-A47318A0D34D}"/>
                </a:ext>
              </a:extLst>
            </p:cNvPr>
            <p:cNvSpPr/>
            <p:nvPr/>
          </p:nvSpPr>
          <p:spPr>
            <a:xfrm>
              <a:off x="3313981" y="1774874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Овал 38">
              <a:extLst>
                <a:ext uri="{FF2B5EF4-FFF2-40B4-BE49-F238E27FC236}">
                  <a16:creationId xmlns="" xmlns:a16="http://schemas.microsoft.com/office/drawing/2014/main" id="{254E9F5E-8CF8-448C-B0A6-700AAD3FCE48}"/>
                </a:ext>
              </a:extLst>
            </p:cNvPr>
            <p:cNvSpPr/>
            <p:nvPr/>
          </p:nvSpPr>
          <p:spPr>
            <a:xfrm>
              <a:off x="3495969" y="1890444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Овал 39">
              <a:extLst>
                <a:ext uri="{FF2B5EF4-FFF2-40B4-BE49-F238E27FC236}">
                  <a16:creationId xmlns="" xmlns:a16="http://schemas.microsoft.com/office/drawing/2014/main" id="{D828D58B-B9B2-46CD-A2AC-D9AEEB53D567}"/>
                </a:ext>
              </a:extLst>
            </p:cNvPr>
            <p:cNvSpPr/>
            <p:nvPr/>
          </p:nvSpPr>
          <p:spPr>
            <a:xfrm>
              <a:off x="3677957" y="2006014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Овал 40">
              <a:extLst>
                <a:ext uri="{FF2B5EF4-FFF2-40B4-BE49-F238E27FC236}">
                  <a16:creationId xmlns="" xmlns:a16="http://schemas.microsoft.com/office/drawing/2014/main" id="{380BA75D-AEAC-40CD-B65E-F5C18642AA30}"/>
                </a:ext>
              </a:extLst>
            </p:cNvPr>
            <p:cNvSpPr/>
            <p:nvPr/>
          </p:nvSpPr>
          <p:spPr>
            <a:xfrm>
              <a:off x="3313981" y="2018495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Овал 41">
              <a:extLst>
                <a:ext uri="{FF2B5EF4-FFF2-40B4-BE49-F238E27FC236}">
                  <a16:creationId xmlns="" xmlns:a16="http://schemas.microsoft.com/office/drawing/2014/main" id="{170A3DB7-D9DE-4F16-8158-1AB0168A69AE}"/>
                </a:ext>
              </a:extLst>
            </p:cNvPr>
            <p:cNvSpPr/>
            <p:nvPr/>
          </p:nvSpPr>
          <p:spPr>
            <a:xfrm>
              <a:off x="3313981" y="2262578"/>
              <a:ext cx="130926" cy="130926"/>
            </a:xfrm>
            <a:prstGeom prst="ellipse">
              <a:avLst/>
            </a:prstGeom>
            <a:solidFill>
              <a:srgbClr val="0883BE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Полилиния: фигура 42">
              <a:extLst>
                <a:ext uri="{FF2B5EF4-FFF2-40B4-BE49-F238E27FC236}">
                  <a16:creationId xmlns="" xmlns:a16="http://schemas.microsoft.com/office/drawing/2014/main" id="{00572482-58A2-4EBD-851A-8BAA25E11D2C}"/>
                </a:ext>
              </a:extLst>
            </p:cNvPr>
            <p:cNvSpPr/>
            <p:nvPr/>
          </p:nvSpPr>
          <p:spPr>
            <a:xfrm>
              <a:off x="791682" y="5692504"/>
              <a:ext cx="2824085" cy="757212"/>
            </a:xfrm>
            <a:custGeom>
              <a:avLst/>
              <a:gdLst>
                <a:gd name="connsiteX0" fmla="*/ 0 w 2824085"/>
                <a:gd name="connsiteY0" fmla="*/ 126205 h 757212"/>
                <a:gd name="connsiteX1" fmla="*/ 126205 w 2824085"/>
                <a:gd name="connsiteY1" fmla="*/ 0 h 757212"/>
                <a:gd name="connsiteX2" fmla="*/ 2697880 w 2824085"/>
                <a:gd name="connsiteY2" fmla="*/ 0 h 757212"/>
                <a:gd name="connsiteX3" fmla="*/ 2824085 w 2824085"/>
                <a:gd name="connsiteY3" fmla="*/ 126205 h 757212"/>
                <a:gd name="connsiteX4" fmla="*/ 2824085 w 2824085"/>
                <a:gd name="connsiteY4" fmla="*/ 631007 h 757212"/>
                <a:gd name="connsiteX5" fmla="*/ 2697880 w 2824085"/>
                <a:gd name="connsiteY5" fmla="*/ 757212 h 757212"/>
                <a:gd name="connsiteX6" fmla="*/ 126205 w 2824085"/>
                <a:gd name="connsiteY6" fmla="*/ 757212 h 757212"/>
                <a:gd name="connsiteX7" fmla="*/ 0 w 2824085"/>
                <a:gd name="connsiteY7" fmla="*/ 631007 h 757212"/>
                <a:gd name="connsiteX8" fmla="*/ 0 w 2824085"/>
                <a:gd name="connsiteY8" fmla="*/ 126205 h 757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24085" h="757212">
                  <a:moveTo>
                    <a:pt x="0" y="126205"/>
                  </a:moveTo>
                  <a:cubicBezTo>
                    <a:pt x="0" y="56504"/>
                    <a:pt x="56504" y="0"/>
                    <a:pt x="126205" y="0"/>
                  </a:cubicBezTo>
                  <a:lnTo>
                    <a:pt x="2697880" y="0"/>
                  </a:lnTo>
                  <a:cubicBezTo>
                    <a:pt x="2767581" y="0"/>
                    <a:pt x="2824085" y="56504"/>
                    <a:pt x="2824085" y="126205"/>
                  </a:cubicBezTo>
                  <a:lnTo>
                    <a:pt x="2824085" y="631007"/>
                  </a:lnTo>
                  <a:cubicBezTo>
                    <a:pt x="2824085" y="700708"/>
                    <a:pt x="2767581" y="757212"/>
                    <a:pt x="2697880" y="757212"/>
                  </a:cubicBezTo>
                  <a:lnTo>
                    <a:pt x="126205" y="757212"/>
                  </a:lnTo>
                  <a:cubicBezTo>
                    <a:pt x="56504" y="757212"/>
                    <a:pt x="0" y="700708"/>
                    <a:pt x="0" y="631007"/>
                  </a:cubicBezTo>
                  <a:lnTo>
                    <a:pt x="0" y="126205"/>
                  </a:lnTo>
                  <a:close/>
                </a:path>
              </a:pathLst>
            </a:custGeom>
            <a:solidFill>
              <a:srgbClr val="0883BE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4729" tIns="105544" rIns="105544" bIns="105544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8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Анализ деятельности ППО</a:t>
              </a:r>
            </a:p>
          </p:txBody>
        </p:sp>
        <p:sp>
          <p:nvSpPr>
            <p:cNvPr id="44" name="Овал 43">
              <a:extLst>
                <a:ext uri="{FF2B5EF4-FFF2-40B4-BE49-F238E27FC236}">
                  <a16:creationId xmlns="" xmlns:a16="http://schemas.microsoft.com/office/drawing/2014/main" id="{EF0E42DD-7FD0-4DFA-9BB2-15ADFF9A2646}"/>
                </a:ext>
              </a:extLst>
            </p:cNvPr>
            <p:cNvSpPr/>
            <p:nvPr/>
          </p:nvSpPr>
          <p:spPr>
            <a:xfrm>
              <a:off x="8741" y="4950085"/>
              <a:ext cx="1309265" cy="1309172"/>
            </a:xfrm>
            <a:prstGeom prst="ellipse">
              <a:avLst/>
            </a:prstGeom>
            <a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4000" b="-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Полилиния: фигура 44">
              <a:extLst>
                <a:ext uri="{FF2B5EF4-FFF2-40B4-BE49-F238E27FC236}">
                  <a16:creationId xmlns="" xmlns:a16="http://schemas.microsoft.com/office/drawing/2014/main" id="{4F54275A-2C01-4426-8215-E4DF9C024041}"/>
                </a:ext>
              </a:extLst>
            </p:cNvPr>
            <p:cNvSpPr/>
            <p:nvPr/>
          </p:nvSpPr>
          <p:spPr>
            <a:xfrm>
              <a:off x="2718596" y="4626369"/>
              <a:ext cx="2824085" cy="757212"/>
            </a:xfrm>
            <a:custGeom>
              <a:avLst/>
              <a:gdLst>
                <a:gd name="connsiteX0" fmla="*/ 0 w 2824085"/>
                <a:gd name="connsiteY0" fmla="*/ 126205 h 757212"/>
                <a:gd name="connsiteX1" fmla="*/ 126205 w 2824085"/>
                <a:gd name="connsiteY1" fmla="*/ 0 h 757212"/>
                <a:gd name="connsiteX2" fmla="*/ 2697880 w 2824085"/>
                <a:gd name="connsiteY2" fmla="*/ 0 h 757212"/>
                <a:gd name="connsiteX3" fmla="*/ 2824085 w 2824085"/>
                <a:gd name="connsiteY3" fmla="*/ 126205 h 757212"/>
                <a:gd name="connsiteX4" fmla="*/ 2824085 w 2824085"/>
                <a:gd name="connsiteY4" fmla="*/ 631007 h 757212"/>
                <a:gd name="connsiteX5" fmla="*/ 2697880 w 2824085"/>
                <a:gd name="connsiteY5" fmla="*/ 757212 h 757212"/>
                <a:gd name="connsiteX6" fmla="*/ 126205 w 2824085"/>
                <a:gd name="connsiteY6" fmla="*/ 757212 h 757212"/>
                <a:gd name="connsiteX7" fmla="*/ 0 w 2824085"/>
                <a:gd name="connsiteY7" fmla="*/ 631007 h 757212"/>
                <a:gd name="connsiteX8" fmla="*/ 0 w 2824085"/>
                <a:gd name="connsiteY8" fmla="*/ 126205 h 757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24085" h="757212">
                  <a:moveTo>
                    <a:pt x="0" y="126205"/>
                  </a:moveTo>
                  <a:cubicBezTo>
                    <a:pt x="0" y="56504"/>
                    <a:pt x="56504" y="0"/>
                    <a:pt x="126205" y="0"/>
                  </a:cubicBezTo>
                  <a:lnTo>
                    <a:pt x="2697880" y="0"/>
                  </a:lnTo>
                  <a:cubicBezTo>
                    <a:pt x="2767581" y="0"/>
                    <a:pt x="2824085" y="56504"/>
                    <a:pt x="2824085" y="126205"/>
                  </a:cubicBezTo>
                  <a:lnTo>
                    <a:pt x="2824085" y="631007"/>
                  </a:lnTo>
                  <a:cubicBezTo>
                    <a:pt x="2824085" y="700708"/>
                    <a:pt x="2767581" y="757212"/>
                    <a:pt x="2697880" y="757212"/>
                  </a:cubicBezTo>
                  <a:lnTo>
                    <a:pt x="126205" y="757212"/>
                  </a:lnTo>
                  <a:cubicBezTo>
                    <a:pt x="56504" y="757212"/>
                    <a:pt x="0" y="700708"/>
                    <a:pt x="0" y="631007"/>
                  </a:cubicBezTo>
                  <a:lnTo>
                    <a:pt x="0" y="126205"/>
                  </a:lnTo>
                  <a:close/>
                </a:path>
              </a:pathLst>
            </a:custGeom>
            <a:solidFill>
              <a:srgbClr val="0883BE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4729" tIns="105544" rIns="105544" bIns="105544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8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Опрос сотрудников организации</a:t>
              </a:r>
            </a:p>
          </p:txBody>
        </p:sp>
        <p:sp>
          <p:nvSpPr>
            <p:cNvPr id="46" name="Овал 45">
              <a:extLst>
                <a:ext uri="{FF2B5EF4-FFF2-40B4-BE49-F238E27FC236}">
                  <a16:creationId xmlns="" xmlns:a16="http://schemas.microsoft.com/office/drawing/2014/main" id="{CA1D4969-5ECB-4AAD-AFA1-6A321DC3769B}"/>
                </a:ext>
              </a:extLst>
            </p:cNvPr>
            <p:cNvSpPr/>
            <p:nvPr/>
          </p:nvSpPr>
          <p:spPr>
            <a:xfrm>
              <a:off x="1825346" y="3966819"/>
              <a:ext cx="1309265" cy="1309172"/>
            </a:xfrm>
            <a:prstGeom prst="ellipse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4000" b="-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Полилиния: фигура 46">
              <a:extLst>
                <a:ext uri="{FF2B5EF4-FFF2-40B4-BE49-F238E27FC236}">
                  <a16:creationId xmlns="" xmlns:a16="http://schemas.microsoft.com/office/drawing/2014/main" id="{6753955A-B544-49D4-BD82-AA9E7CAD4692}"/>
                </a:ext>
              </a:extLst>
            </p:cNvPr>
            <p:cNvSpPr/>
            <p:nvPr/>
          </p:nvSpPr>
          <p:spPr>
            <a:xfrm>
              <a:off x="3442289" y="3217928"/>
              <a:ext cx="2824085" cy="757212"/>
            </a:xfrm>
            <a:custGeom>
              <a:avLst/>
              <a:gdLst>
                <a:gd name="connsiteX0" fmla="*/ 0 w 2824085"/>
                <a:gd name="connsiteY0" fmla="*/ 126205 h 757212"/>
                <a:gd name="connsiteX1" fmla="*/ 126205 w 2824085"/>
                <a:gd name="connsiteY1" fmla="*/ 0 h 757212"/>
                <a:gd name="connsiteX2" fmla="*/ 2697880 w 2824085"/>
                <a:gd name="connsiteY2" fmla="*/ 0 h 757212"/>
                <a:gd name="connsiteX3" fmla="*/ 2824085 w 2824085"/>
                <a:gd name="connsiteY3" fmla="*/ 126205 h 757212"/>
                <a:gd name="connsiteX4" fmla="*/ 2824085 w 2824085"/>
                <a:gd name="connsiteY4" fmla="*/ 631007 h 757212"/>
                <a:gd name="connsiteX5" fmla="*/ 2697880 w 2824085"/>
                <a:gd name="connsiteY5" fmla="*/ 757212 h 757212"/>
                <a:gd name="connsiteX6" fmla="*/ 126205 w 2824085"/>
                <a:gd name="connsiteY6" fmla="*/ 757212 h 757212"/>
                <a:gd name="connsiteX7" fmla="*/ 0 w 2824085"/>
                <a:gd name="connsiteY7" fmla="*/ 631007 h 757212"/>
                <a:gd name="connsiteX8" fmla="*/ 0 w 2824085"/>
                <a:gd name="connsiteY8" fmla="*/ 126205 h 757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24085" h="757212">
                  <a:moveTo>
                    <a:pt x="0" y="126205"/>
                  </a:moveTo>
                  <a:cubicBezTo>
                    <a:pt x="0" y="56504"/>
                    <a:pt x="56504" y="0"/>
                    <a:pt x="126205" y="0"/>
                  </a:cubicBezTo>
                  <a:lnTo>
                    <a:pt x="2697880" y="0"/>
                  </a:lnTo>
                  <a:cubicBezTo>
                    <a:pt x="2767581" y="0"/>
                    <a:pt x="2824085" y="56504"/>
                    <a:pt x="2824085" y="126205"/>
                  </a:cubicBezTo>
                  <a:lnTo>
                    <a:pt x="2824085" y="631007"/>
                  </a:lnTo>
                  <a:cubicBezTo>
                    <a:pt x="2824085" y="700708"/>
                    <a:pt x="2767581" y="757212"/>
                    <a:pt x="2697880" y="757212"/>
                  </a:cubicBezTo>
                  <a:lnTo>
                    <a:pt x="126205" y="757212"/>
                  </a:lnTo>
                  <a:cubicBezTo>
                    <a:pt x="56504" y="757212"/>
                    <a:pt x="0" y="700708"/>
                    <a:pt x="0" y="631007"/>
                  </a:cubicBezTo>
                  <a:lnTo>
                    <a:pt x="0" y="126205"/>
                  </a:lnTo>
                  <a:close/>
                </a:path>
              </a:pathLst>
            </a:custGeom>
            <a:solidFill>
              <a:srgbClr val="0883BE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4729" tIns="105544" rIns="105544" bIns="105544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8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Создание локальных сообществ</a:t>
              </a:r>
            </a:p>
          </p:txBody>
        </p:sp>
        <p:sp>
          <p:nvSpPr>
            <p:cNvPr id="48" name="Овал 47">
              <a:extLst>
                <a:ext uri="{FF2B5EF4-FFF2-40B4-BE49-F238E27FC236}">
                  <a16:creationId xmlns="" xmlns:a16="http://schemas.microsoft.com/office/drawing/2014/main" id="{A5661832-01A1-42B1-837F-2212E82B1562}"/>
                </a:ext>
              </a:extLst>
            </p:cNvPr>
            <p:cNvSpPr/>
            <p:nvPr/>
          </p:nvSpPr>
          <p:spPr>
            <a:xfrm>
              <a:off x="2659348" y="2475508"/>
              <a:ext cx="1309265" cy="1309172"/>
            </a:xfrm>
            <a:prstGeom prst="ellipse">
              <a:avLst/>
            </a:prstGeom>
            <a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000" r="-2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177D85EA-6747-435A-9D84-31BBF859C140}"/>
              </a:ext>
            </a:extLst>
          </p:cNvPr>
          <p:cNvGrpSpPr/>
          <p:nvPr/>
        </p:nvGrpSpPr>
        <p:grpSpPr>
          <a:xfrm>
            <a:off x="7106198" y="3296150"/>
            <a:ext cx="272602" cy="677305"/>
            <a:chOff x="4854804" y="2941163"/>
            <a:chExt cx="725864" cy="2168165"/>
          </a:xfrm>
          <a:solidFill>
            <a:srgbClr val="EA5728"/>
          </a:solidFill>
        </p:grpSpPr>
        <p:sp>
          <p:nvSpPr>
            <p:cNvPr id="7" name="Равнобедренный треугольник 6">
              <a:extLst>
                <a:ext uri="{FF2B5EF4-FFF2-40B4-BE49-F238E27FC236}">
                  <a16:creationId xmlns="" xmlns:a16="http://schemas.microsoft.com/office/drawing/2014/main" id="{D649516C-7B26-4D20-A636-4941666FCE25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>
              <a:extLst>
                <a:ext uri="{FF2B5EF4-FFF2-40B4-BE49-F238E27FC236}">
                  <a16:creationId xmlns="" xmlns:a16="http://schemas.microsoft.com/office/drawing/2014/main" id="{75585922-1706-4467-A96E-6DDCA23E280B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E8DA7850-8B93-47C6-9467-9AF8F3D517D0}"/>
              </a:ext>
            </a:extLst>
          </p:cNvPr>
          <p:cNvGrpSpPr/>
          <p:nvPr/>
        </p:nvGrpSpPr>
        <p:grpSpPr>
          <a:xfrm>
            <a:off x="10305652" y="3861245"/>
            <a:ext cx="272602" cy="677305"/>
            <a:chOff x="4854804" y="2941163"/>
            <a:chExt cx="725864" cy="2168165"/>
          </a:xfrm>
          <a:noFill/>
        </p:grpSpPr>
        <p:sp>
          <p:nvSpPr>
            <p:cNvPr id="10" name="Равнобедренный треугольник 9">
              <a:extLst>
                <a:ext uri="{FF2B5EF4-FFF2-40B4-BE49-F238E27FC236}">
                  <a16:creationId xmlns="" xmlns:a16="http://schemas.microsoft.com/office/drawing/2014/main" id="{116E26D6-88A3-4777-AFC0-58965A7E8B3A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>
              <a:extLst>
                <a:ext uri="{FF2B5EF4-FFF2-40B4-BE49-F238E27FC236}">
                  <a16:creationId xmlns="" xmlns:a16="http://schemas.microsoft.com/office/drawing/2014/main" id="{DC72FF71-392A-41BA-81D9-DEA6BE79F8EA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D6BDAAB0-659C-4975-8EB6-DD4C6409494D}"/>
              </a:ext>
            </a:extLst>
          </p:cNvPr>
          <p:cNvGrpSpPr/>
          <p:nvPr/>
        </p:nvGrpSpPr>
        <p:grpSpPr>
          <a:xfrm>
            <a:off x="8527342" y="5129952"/>
            <a:ext cx="272602" cy="677305"/>
            <a:chOff x="4854804" y="2941163"/>
            <a:chExt cx="725864" cy="2168165"/>
          </a:xfrm>
          <a:solidFill>
            <a:srgbClr val="EA5728"/>
          </a:solidFill>
        </p:grpSpPr>
        <p:sp>
          <p:nvSpPr>
            <p:cNvPr id="13" name="Равнобедренный треугольник 12">
              <a:extLst>
                <a:ext uri="{FF2B5EF4-FFF2-40B4-BE49-F238E27FC236}">
                  <a16:creationId xmlns="" xmlns:a16="http://schemas.microsoft.com/office/drawing/2014/main" id="{02C7320E-812C-402C-B47F-72FA301E259E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>
              <a:extLst>
                <a:ext uri="{FF2B5EF4-FFF2-40B4-BE49-F238E27FC236}">
                  <a16:creationId xmlns="" xmlns:a16="http://schemas.microsoft.com/office/drawing/2014/main" id="{0EC33E40-8C3A-43DA-8065-CD524769D52F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7CB1BBCD-A04A-4673-899B-48C22DFCE9B7}"/>
              </a:ext>
            </a:extLst>
          </p:cNvPr>
          <p:cNvCxnSpPr/>
          <p:nvPr/>
        </p:nvCxnSpPr>
        <p:spPr>
          <a:xfrm flipV="1">
            <a:off x="8799945" y="4195245"/>
            <a:ext cx="1200232" cy="2232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="" xmlns:a16="http://schemas.microsoft.com/office/drawing/2014/main" id="{78B85325-9914-48D0-8F63-53FFDDDBF3E1}"/>
              </a:ext>
            </a:extLst>
          </p:cNvPr>
          <p:cNvCxnSpPr/>
          <p:nvPr/>
        </p:nvCxnSpPr>
        <p:spPr>
          <a:xfrm>
            <a:off x="8527340" y="4557129"/>
            <a:ext cx="136301" cy="48360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37799CB5-520D-4329-942B-78F81035BAFC}"/>
              </a:ext>
            </a:extLst>
          </p:cNvPr>
          <p:cNvCxnSpPr/>
          <p:nvPr/>
        </p:nvCxnSpPr>
        <p:spPr>
          <a:xfrm flipV="1">
            <a:off x="8988242" y="4538550"/>
            <a:ext cx="1255067" cy="9560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7791050" y="2969429"/>
            <a:ext cx="3175399" cy="3175399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3CB0AD28-98C7-4854-8B17-8256D2133700}"/>
              </a:ext>
            </a:extLst>
          </p:cNvPr>
          <p:cNvSpPr txBox="1"/>
          <p:nvPr/>
        </p:nvSpPr>
        <p:spPr>
          <a:xfrm>
            <a:off x="8615551" y="3595123"/>
            <a:ext cx="5187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Roboto Slab Medium"/>
              </a:rPr>
              <a:t>И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41FE061A-28DB-4685-B696-B71B17326C84}"/>
              </a:ext>
            </a:extLst>
          </p:cNvPr>
          <p:cNvGrpSpPr/>
          <p:nvPr/>
        </p:nvGrpSpPr>
        <p:grpSpPr>
          <a:xfrm>
            <a:off x="6890349" y="2782870"/>
            <a:ext cx="1471902" cy="1136644"/>
            <a:chOff x="3356689" y="4559253"/>
            <a:chExt cx="1179175" cy="980834"/>
          </a:xfrm>
        </p:grpSpPr>
        <p:cxnSp>
          <p:nvCxnSpPr>
            <p:cNvPr id="21" name="Прямая соединительная линия 20">
              <a:extLst>
                <a:ext uri="{FF2B5EF4-FFF2-40B4-BE49-F238E27FC236}">
                  <a16:creationId xmlns="" xmlns:a16="http://schemas.microsoft.com/office/drawing/2014/main" id="{596A0AF1-D9C3-4C98-A2AF-EE7BCBA493F4}"/>
                </a:ext>
              </a:extLst>
            </p:cNvPr>
            <p:cNvCxnSpPr/>
            <p:nvPr/>
          </p:nvCxnSpPr>
          <p:spPr>
            <a:xfrm>
              <a:off x="3356689" y="4559253"/>
              <a:ext cx="8681" cy="9808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="" xmlns:a16="http://schemas.microsoft.com/office/drawing/2014/main" id="{325876A7-07E4-46FA-BC47-8F1BE06ADFAC}"/>
                </a:ext>
              </a:extLst>
            </p:cNvPr>
            <p:cNvCxnSpPr/>
            <p:nvPr/>
          </p:nvCxnSpPr>
          <p:spPr>
            <a:xfrm>
              <a:off x="3356689" y="4571467"/>
              <a:ext cx="11791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A337FD3A-BBE4-4DDE-A2CA-2C92F1A20DDF}"/>
              </a:ext>
            </a:extLst>
          </p:cNvPr>
          <p:cNvGrpSpPr/>
          <p:nvPr/>
        </p:nvGrpSpPr>
        <p:grpSpPr>
          <a:xfrm rot="10800000">
            <a:off x="10592068" y="5196656"/>
            <a:ext cx="1471902" cy="1136644"/>
            <a:chOff x="3356689" y="4559253"/>
            <a:chExt cx="1179175" cy="980834"/>
          </a:xfrm>
        </p:grpSpPr>
        <p:cxnSp>
          <p:nvCxnSpPr>
            <p:cNvPr id="24" name="Прямая соединительная линия 23">
              <a:extLst>
                <a:ext uri="{FF2B5EF4-FFF2-40B4-BE49-F238E27FC236}">
                  <a16:creationId xmlns="" xmlns:a16="http://schemas.microsoft.com/office/drawing/2014/main" id="{AD885964-1E94-440A-9136-4902854A0AC9}"/>
                </a:ext>
              </a:extLst>
            </p:cNvPr>
            <p:cNvCxnSpPr/>
            <p:nvPr/>
          </p:nvCxnSpPr>
          <p:spPr>
            <a:xfrm>
              <a:off x="3356689" y="4559253"/>
              <a:ext cx="8681" cy="9808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5DD0B1FB-C25A-4594-A5B1-E62932AE44F7}"/>
                </a:ext>
              </a:extLst>
            </p:cNvPr>
            <p:cNvCxnSpPr/>
            <p:nvPr/>
          </p:nvCxnSpPr>
          <p:spPr>
            <a:xfrm>
              <a:off x="3356689" y="4571467"/>
              <a:ext cx="117917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177D85EA-6747-435A-9D84-31BBF859C140}"/>
              </a:ext>
            </a:extLst>
          </p:cNvPr>
          <p:cNvGrpSpPr/>
          <p:nvPr/>
        </p:nvGrpSpPr>
        <p:grpSpPr>
          <a:xfrm>
            <a:off x="8469899" y="3914994"/>
            <a:ext cx="272602" cy="677305"/>
            <a:chOff x="4854804" y="2941163"/>
            <a:chExt cx="725864" cy="2168165"/>
          </a:xfrm>
          <a:solidFill>
            <a:srgbClr val="0883BE"/>
          </a:solidFill>
        </p:grpSpPr>
        <p:sp>
          <p:nvSpPr>
            <p:cNvPr id="27" name="Равнобедренный треугольник 26">
              <a:extLst>
                <a:ext uri="{FF2B5EF4-FFF2-40B4-BE49-F238E27FC236}">
                  <a16:creationId xmlns="" xmlns:a16="http://schemas.microsoft.com/office/drawing/2014/main" id="{D649516C-7B26-4D20-A636-4941666FCE25}"/>
                </a:ext>
              </a:extLst>
            </p:cNvPr>
            <p:cNvSpPr/>
            <p:nvPr/>
          </p:nvSpPr>
          <p:spPr>
            <a:xfrm rot="10800000">
              <a:off x="4854804" y="3685880"/>
              <a:ext cx="725864" cy="142344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>
              <a:extLst>
                <a:ext uri="{FF2B5EF4-FFF2-40B4-BE49-F238E27FC236}">
                  <a16:creationId xmlns="" xmlns:a16="http://schemas.microsoft.com/office/drawing/2014/main" id="{75585922-1706-4467-A96E-6DDCA23E280B}"/>
                </a:ext>
              </a:extLst>
            </p:cNvPr>
            <p:cNvSpPr/>
            <p:nvPr/>
          </p:nvSpPr>
          <p:spPr>
            <a:xfrm>
              <a:off x="4901937" y="2941163"/>
              <a:ext cx="631596" cy="63159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3CB0AD28-98C7-4854-8B17-8256D2133700}"/>
              </a:ext>
            </a:extLst>
          </p:cNvPr>
          <p:cNvSpPr txBox="1"/>
          <p:nvPr/>
        </p:nvSpPr>
        <p:spPr>
          <a:xfrm>
            <a:off x="7326088" y="3042477"/>
            <a:ext cx="5187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Roboto Slab Medium"/>
              </a:rPr>
              <a:t>К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3CB0AD28-98C7-4854-8B17-8256D2133700}"/>
              </a:ext>
            </a:extLst>
          </p:cNvPr>
          <p:cNvSpPr txBox="1"/>
          <p:nvPr/>
        </p:nvSpPr>
        <p:spPr>
          <a:xfrm rot="16200000">
            <a:off x="9862525" y="4097006"/>
            <a:ext cx="30631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Roboto Slab Medium"/>
              </a:rPr>
              <a:t>администрирование</a:t>
            </a:r>
          </a:p>
          <a:p>
            <a:r>
              <a:rPr lang="ru-RU" sz="2000" dirty="0">
                <a:latin typeface="Roboto Slab Medium"/>
              </a:rPr>
              <a:t>организация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0203DC18-C2EF-4176-84C1-3248251477FF}"/>
              </a:ext>
            </a:extLst>
          </p:cNvPr>
          <p:cNvSpPr txBox="1"/>
          <p:nvPr/>
        </p:nvSpPr>
        <p:spPr>
          <a:xfrm>
            <a:off x="6028846" y="5737724"/>
            <a:ext cx="249977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Roboto Slab Medium"/>
              </a:rPr>
              <a:t>К – координатор </a:t>
            </a:r>
            <a:br>
              <a:rPr lang="ru-RU" sz="2000" dirty="0">
                <a:latin typeface="Roboto Slab Medium"/>
              </a:rPr>
            </a:br>
            <a:r>
              <a:rPr lang="ru-RU" sz="2000" dirty="0">
                <a:latin typeface="Roboto Slab Medium"/>
              </a:rPr>
              <a:t>И – инициатор </a:t>
            </a:r>
          </a:p>
        </p:txBody>
      </p:sp>
    </p:spTree>
    <p:extLst>
      <p:ext uri="{BB962C8B-B14F-4D97-AF65-F5344CB8AC3E}">
        <p14:creationId xmlns:p14="http://schemas.microsoft.com/office/powerpoint/2010/main" val="330726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"/>
          <p:cNvSpPr txBox="1"/>
          <p:nvPr/>
        </p:nvSpPr>
        <p:spPr>
          <a:xfrm>
            <a:off x="630936" y="640080"/>
            <a:ext cx="4818888" cy="1481328"/>
          </a:xfrm>
          <a:prstGeom prst="rect">
            <a:avLst/>
          </a:prstGeom>
        </p:spPr>
        <p:txBody>
          <a:bodyPr spcFirstLastPara="1" vert="horz" lIns="91440" tIns="45720" rIns="91440" bIns="45720" rtlCol="0" anchor="b" anchorCtr="0">
            <a:normAutofit/>
          </a:bodyPr>
          <a:lstStyle/>
          <a:p>
            <a:pPr marL="0" marR="0" lv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rgbClr val="3F3F3F"/>
              </a:buClr>
              <a:buSzPts val="4400"/>
            </a:pPr>
            <a:r>
              <a:rPr lang="en-US" sz="3000" b="1" dirty="0" err="1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Спасибо</a:t>
            </a:r>
            <a:r>
              <a:rPr lang="en-US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 </a:t>
            </a:r>
            <a:r>
              <a:rPr lang="en-US" sz="3000" b="1" dirty="0" err="1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за</a:t>
            </a:r>
            <a:r>
              <a:rPr lang="en-US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 </a:t>
            </a:r>
            <a:r>
              <a:rPr lang="en-US" sz="3000" b="1" dirty="0" err="1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внимание</a:t>
            </a:r>
            <a:r>
              <a:rPr lang="en-US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!</a:t>
            </a:r>
            <a:endParaRPr lang="en-US" sz="3000" b="1" dirty="0">
              <a:solidFill>
                <a:srgbClr val="3F3F3F"/>
              </a:solidFill>
              <a:latin typeface="Roboto"/>
              <a:ea typeface="Roboto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E30E176-814D-4FD2-B26F-7CA5B9D13ED4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latin typeface="Roboto Slab Medium" pitchFamily="2" charset="0"/>
                <a:cs typeface="Tahoma" panose="020B0604030504040204" pitchFamily="34" charset="0"/>
              </a:rPr>
              <a:t>Кирсанкин</a:t>
            </a:r>
            <a:r>
              <a:rPr lang="en-US" sz="2000" b="1" dirty="0">
                <a:latin typeface="Roboto Slab Medium" pitchFamily="2" charset="0"/>
                <a:cs typeface="Tahoma" panose="020B0604030504040204" pitchFamily="34" charset="0"/>
              </a:rPr>
              <a:t> </a:t>
            </a:r>
            <a:r>
              <a:rPr lang="en-US" sz="2000" b="1" dirty="0" err="1">
                <a:latin typeface="Roboto Slab Medium" pitchFamily="2" charset="0"/>
                <a:cs typeface="Tahoma" panose="020B0604030504040204" pitchFamily="34" charset="0"/>
              </a:rPr>
              <a:t>Андрей</a:t>
            </a:r>
            <a:r>
              <a:rPr lang="en-US" sz="2000" b="1" dirty="0">
                <a:latin typeface="Roboto Slab Medium" pitchFamily="2" charset="0"/>
                <a:cs typeface="Tahoma" panose="020B0604030504040204" pitchFamily="34" charset="0"/>
              </a:rPr>
              <a:t>	</a:t>
            </a:r>
            <a:r>
              <a:rPr lang="en-US" sz="2000" dirty="0">
                <a:latin typeface="Roboto Slab Medium" pitchFamily="2" charset="0"/>
                <a:cs typeface="Tahoma" panose="020B0604030504040204" pitchFamily="34" charset="0"/>
              </a:rPr>
              <a:t>	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EA5728"/>
                </a:solidFill>
                <a:latin typeface="Roboto Slab Medium" pitchFamily="2" charset="0"/>
                <a:cs typeface="Tahoma" panose="020B0604030504040204" pitchFamily="34" charset="0"/>
              </a:rPr>
              <a:t>+7(906) 757-06-61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883BE"/>
                </a:solidFill>
                <a:latin typeface="Roboto Slab Medium" pitchFamily="2" charset="0"/>
                <a:cs typeface="Tahoma" panose="020B0604030504040204" pitchFamily="34" charset="0"/>
              </a:rPr>
              <a:t>kirsankin@mail.ru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992C90E-7E00-40F7-9416-A77F76495C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8490" r="7590" b="8402"/>
          <a:stretch/>
        </p:blipFill>
        <p:spPr>
          <a:xfrm>
            <a:off x="6099048" y="836612"/>
            <a:ext cx="5458968" cy="5184776"/>
          </a:xfrm>
          <a:prstGeom prst="rect">
            <a:avLst/>
          </a:prstGeom>
        </p:spPr>
      </p:pic>
      <p:sp>
        <p:nvSpPr>
          <p:cNvPr id="134" name="Google Shape;134;p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marR="0" lvl="0" indent="0"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en-US" b="0" i="0" u="none" strike="noStrike" cap="none">
                <a:sym typeface="Arial"/>
              </a:rPr>
              <a:pPr marR="0" lvl="0" indent="0">
                <a:spcBef>
                  <a:spcPts val="0"/>
                </a:spcBef>
                <a:spcAft>
                  <a:spcPts val="600"/>
                </a:spcAft>
                <a:buClr>
                  <a:srgbClr val="000000"/>
                </a:buClr>
                <a:buSzPts val="1300"/>
                <a:buFont typeface="Arial"/>
                <a:buNone/>
              </a:pPr>
              <a:t>9</a:t>
            </a:fld>
            <a:endParaRPr lang="en-US" b="0" i="0" u="none" strike="noStrike" cap="none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7080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Базовые принципы инициатив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" name="TextBox 4"/>
          <p:cNvSpPr txBox="1"/>
          <p:nvPr/>
        </p:nvSpPr>
        <p:spPr>
          <a:xfrm>
            <a:off x="1319132" y="3060393"/>
            <a:ext cx="6607835" cy="496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u-RU" sz="2000" dirty="0">
                <a:latin typeface="Roboto Slab ExtraBold" pitchFamily="2" charset="0"/>
                <a:ea typeface="Roboto Slab ExtraBold" pitchFamily="2" charset="0"/>
              </a:rPr>
              <a:t>Участвуй только в том, что тебе самому интересно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19132" y="3958779"/>
            <a:ext cx="3557832" cy="496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 startAt="2"/>
            </a:pPr>
            <a:r>
              <a:rPr lang="ru-RU" sz="2000" dirty="0">
                <a:latin typeface="Roboto Slab ExtraBold" pitchFamily="2" charset="0"/>
                <a:ea typeface="Roboto Slab ExtraBold" pitchFamily="2" charset="0"/>
              </a:rPr>
              <a:t>Делегируй все остальное</a:t>
            </a:r>
          </a:p>
        </p:txBody>
      </p:sp>
    </p:spTree>
    <p:extLst>
      <p:ext uri="{BB962C8B-B14F-4D97-AF65-F5344CB8AC3E}">
        <p14:creationId xmlns:p14="http://schemas.microsoft.com/office/powerpoint/2010/main" val="202659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sldNum" idx="12"/>
          </p:nvPr>
        </p:nvSpPr>
        <p:spPr>
          <a:xfrm>
            <a:off x="0" y="6333300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lv-LV" sz="13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300" b="0" i="0" u="none" strike="noStrike" cap="none" dirty="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sym typeface="Roboto"/>
              </a:rPr>
              <a:t>Чертова дюжина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" name="TextBox 6"/>
          <p:cNvSpPr txBox="1"/>
          <p:nvPr/>
        </p:nvSpPr>
        <p:spPr>
          <a:xfrm>
            <a:off x="2779774" y="1896595"/>
            <a:ext cx="679384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Опрос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Методические семинары по источникам финансирования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Методические семинары по стажировкам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Методические семинары по написанию статей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Организация и проведение семинаров и конференций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Научно-популярные лекции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Экскурсии и дни открытых дверей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Повышение квалификации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Экспертная деятельность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Спортивные мероприятия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Культурные мероприятия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1600" dirty="0">
                <a:latin typeface="Roboto Slab Medium" pitchFamily="2" charset="0"/>
                <a:ea typeface="Roboto Slab Medium" pitchFamily="2" charset="0"/>
              </a:rPr>
              <a:t>Образовательные мероприятия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1600" dirty="0">
                <a:latin typeface="Roboto Slab Medium" pitchFamily="2" charset="0"/>
                <a:ea typeface="Roboto Slab Medium" pitchFamily="2" charset="0"/>
              </a:rPr>
              <a:t>For fun</a:t>
            </a:r>
            <a:endParaRPr lang="ru-RU" sz="1600" dirty="0">
              <a:latin typeface="Roboto Slab Medium" pitchFamily="2" charset="0"/>
              <a:ea typeface="Roboto Slab Medium" pitchFamily="2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ru-RU" sz="1600" dirty="0">
              <a:latin typeface="Roboto Slab Medium" pitchFamily="2" charset="0"/>
              <a:ea typeface="Roboto Slab Medium" pitchFamily="2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ru-RU" sz="1600" dirty="0">
              <a:latin typeface="Roboto Slab Medium" pitchFamily="2" charset="0"/>
              <a:ea typeface="Roboto Slab Medium" pitchFamily="2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ru-RU" sz="1600" dirty="0">
              <a:latin typeface="Roboto Slab Medium" pitchFamily="2" charset="0"/>
              <a:ea typeface="Roboto Slab Medi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60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"/>
          <p:cNvSpPr txBox="1"/>
          <p:nvPr/>
        </p:nvSpPr>
        <p:spPr>
          <a:xfrm>
            <a:off x="625548" y="649736"/>
            <a:ext cx="10091219" cy="67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sz="3000" b="1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Спасибо за внимание</a:t>
            </a:r>
            <a:endParaRPr sz="3000" dirty="0"/>
          </a:p>
        </p:txBody>
      </p:sp>
      <p:cxnSp>
        <p:nvCxnSpPr>
          <p:cNvPr id="137" name="Google Shape;137;p3"/>
          <p:cNvCxnSpPr/>
          <p:nvPr/>
        </p:nvCxnSpPr>
        <p:spPr>
          <a:xfrm>
            <a:off x="1" y="1611984"/>
            <a:ext cx="4218103" cy="0"/>
          </a:xfrm>
          <a:prstGeom prst="straightConnector1">
            <a:avLst/>
          </a:prstGeom>
          <a:noFill/>
          <a:ln w="57150" cap="flat" cmpd="sng">
            <a:solidFill>
              <a:srgbClr val="EA5728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9002F9D1-A4DA-4CBA-A2AD-0B50CF74C0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325" y="1971821"/>
            <a:ext cx="5950772" cy="4463079"/>
          </a:xfrm>
          <a:prstGeom prst="rect">
            <a:avLst/>
          </a:prstGeom>
        </p:spPr>
      </p:pic>
      <p:sp>
        <p:nvSpPr>
          <p:cNvPr id="6" name="Google Shape;136;p3"/>
          <p:cNvSpPr txBox="1"/>
          <p:nvPr/>
        </p:nvSpPr>
        <p:spPr>
          <a:xfrm>
            <a:off x="172721" y="2751362"/>
            <a:ext cx="5059680" cy="2623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dirty="0">
                <a:solidFill>
                  <a:srgbClr val="3F3F3F"/>
                </a:solidFill>
                <a:latin typeface="Roboto"/>
                <a:ea typeface="Roboto"/>
                <a:sym typeface="Roboto"/>
              </a:rPr>
              <a:t>Кирсанкин Андрей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dirty="0">
                <a:solidFill>
                  <a:srgbClr val="3F3F3F"/>
                </a:solidFill>
                <a:latin typeface="Roboto"/>
                <a:sym typeface="Roboto"/>
              </a:rPr>
              <a:t>Кандидат физико-математических наук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dirty="0">
                <a:solidFill>
                  <a:srgbClr val="3F3F3F"/>
                </a:solidFill>
                <a:latin typeface="Roboto"/>
                <a:sym typeface="Roboto"/>
              </a:rPr>
              <a:t>ИМЕТ РАН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ru-RU" dirty="0">
                <a:solidFill>
                  <a:srgbClr val="3F3F3F"/>
                </a:solidFill>
                <a:latin typeface="Roboto"/>
                <a:sym typeface="Roboto"/>
              </a:rPr>
              <a:t>+7(906) 757-06-61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en-US" dirty="0">
                <a:solidFill>
                  <a:srgbClr val="3F3F3F"/>
                </a:solidFill>
                <a:latin typeface="Roboto"/>
                <a:sym typeface="Roboto"/>
                <a:hlinkClick r:id="rId4"/>
              </a:rPr>
              <a:t>kirsankin@mail.ru</a:t>
            </a:r>
            <a:endParaRPr lang="en-US" dirty="0">
              <a:solidFill>
                <a:srgbClr val="3F3F3F"/>
              </a:solidFill>
              <a:latin typeface="Roboto"/>
              <a:sym typeface="Roboto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Arial"/>
              <a:buNone/>
            </a:pPr>
            <a:r>
              <a:rPr lang="en-US" dirty="0">
                <a:solidFill>
                  <a:srgbClr val="3F3F3F"/>
                </a:solidFill>
                <a:latin typeface="Roboto"/>
                <a:sym typeface="Roboto"/>
              </a:rPr>
              <a:t>@</a:t>
            </a:r>
            <a:r>
              <a:rPr lang="en-US" dirty="0" err="1">
                <a:solidFill>
                  <a:srgbClr val="3F3F3F"/>
                </a:solidFill>
                <a:latin typeface="Roboto"/>
                <a:sym typeface="Roboto"/>
              </a:rPr>
              <a:t>andreykirsankin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06510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467</Words>
  <Application>Microsoft Office PowerPoint</Application>
  <PresentationFormat>Широкоэкранный</PresentationFormat>
  <Paragraphs>144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24" baseType="lpstr">
      <vt:lpstr>Arial</vt:lpstr>
      <vt:lpstr>Calibri</vt:lpstr>
      <vt:lpstr>Calibri Light</vt:lpstr>
      <vt:lpstr>Roboto</vt:lpstr>
      <vt:lpstr>Roboto Slab ExtraBold</vt:lpstr>
      <vt:lpstr>Roboto Slab ExtraLight</vt:lpstr>
      <vt:lpstr>Roboto Slab Light</vt:lpstr>
      <vt:lpstr>Roboto Slab Medium</vt:lpstr>
      <vt:lpstr>Tahoma</vt:lpstr>
      <vt:lpstr>Wingdings</vt:lpstr>
      <vt:lpstr>Тема Office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СМУ</dc:creator>
  <cp:lastModifiedBy>СМУ</cp:lastModifiedBy>
  <cp:revision>25</cp:revision>
  <dcterms:created xsi:type="dcterms:W3CDTF">2021-09-02T15:10:08Z</dcterms:created>
  <dcterms:modified xsi:type="dcterms:W3CDTF">2022-01-31T16:58:32Z</dcterms:modified>
</cp:coreProperties>
</file>