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2"/>
  </p:notesMasterIdLst>
  <p:sldIdLst>
    <p:sldId id="262" r:id="rId2"/>
    <p:sldId id="276" r:id="rId3"/>
    <p:sldId id="275" r:id="rId4"/>
    <p:sldId id="272" r:id="rId5"/>
    <p:sldId id="274" r:id="rId6"/>
    <p:sldId id="280" r:id="rId7"/>
    <p:sldId id="282" r:id="rId8"/>
    <p:sldId id="281" r:id="rId9"/>
    <p:sldId id="286" r:id="rId10"/>
    <p:sldId id="261" r:id="rId11"/>
    <p:sldId id="265" r:id="rId12"/>
    <p:sldId id="270" r:id="rId13"/>
    <p:sldId id="285" r:id="rId14"/>
    <p:sldId id="268" r:id="rId15"/>
    <p:sldId id="271" r:id="rId16"/>
    <p:sldId id="287" r:id="rId17"/>
    <p:sldId id="277" r:id="rId18"/>
    <p:sldId id="289" r:id="rId19"/>
    <p:sldId id="283" r:id="rId20"/>
    <p:sldId id="288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0405" autoAdjust="0"/>
    <p:restoredTop sz="86444" autoAdjust="0"/>
  </p:normalViewPr>
  <p:slideViewPr>
    <p:cSldViewPr>
      <p:cViewPr>
        <p:scale>
          <a:sx n="64" d="100"/>
          <a:sy n="64" d="100"/>
        </p:scale>
        <p:origin x="-177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017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2B2DF2-4F52-4ED0-AF5A-63EBD0838197}" type="datetimeFigureOut">
              <a:rPr lang="ru-RU" smtClean="0"/>
              <a:t>22.05.2018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DE866B-C42B-4586-8C7C-7B84AB2FDE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877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05C812-38FC-4FBE-9C31-2165FB80F8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AC212-DBCC-4244-A3C7-74B2C653405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36F1DB-8D29-4122-9846-85F2B4F8CF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7779-004D-4DBF-BF85-49F3B8D8CE0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CD88C-F732-4A7B-AFFA-A12E8FAD6C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2ABE0C-F6E0-4643-AE63-B4AC50B889C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06B75-3324-4B88-80B8-E7BFA40B46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B20E2-2ED1-4AFF-96DC-29765D64A47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284BE-033B-44B2-A554-4C7E2727FDD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A753D-F300-4761-808C-BE3E36BC5EE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F41A4-8053-4CCE-A729-FDD8D5B791F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82BB573-74C6-42A7-90DE-9B312DC097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18" Type="http://schemas.openxmlformats.org/officeDocument/2006/relationships/image" Target="../media/image18.gif"/><Relationship Id="rId3" Type="http://schemas.openxmlformats.org/officeDocument/2006/relationships/image" Target="../media/image3.gif"/><Relationship Id="rId21" Type="http://schemas.openxmlformats.org/officeDocument/2006/relationships/image" Target="../media/image21.jpg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17" Type="http://schemas.openxmlformats.org/officeDocument/2006/relationships/image" Target="../media/image17.jpg"/><Relationship Id="rId25" Type="http://schemas.openxmlformats.org/officeDocument/2006/relationships/image" Target="../media/image25.gif"/><Relationship Id="rId2" Type="http://schemas.openxmlformats.org/officeDocument/2006/relationships/image" Target="../media/image2.png"/><Relationship Id="rId16" Type="http://schemas.openxmlformats.org/officeDocument/2006/relationships/image" Target="../media/image16.jpg"/><Relationship Id="rId20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24" Type="http://schemas.openxmlformats.org/officeDocument/2006/relationships/image" Target="../media/image24.jpg"/><Relationship Id="rId5" Type="http://schemas.openxmlformats.org/officeDocument/2006/relationships/image" Target="../media/image5.gif"/><Relationship Id="rId15" Type="http://schemas.openxmlformats.org/officeDocument/2006/relationships/image" Target="../media/image15.jpg"/><Relationship Id="rId23" Type="http://schemas.openxmlformats.org/officeDocument/2006/relationships/image" Target="../media/image23.gif"/><Relationship Id="rId10" Type="http://schemas.openxmlformats.org/officeDocument/2006/relationships/image" Target="../media/image10.jpg"/><Relationship Id="rId19" Type="http://schemas.openxmlformats.org/officeDocument/2006/relationships/image" Target="../media/image19.jpg"/><Relationship Id="rId4" Type="http://schemas.openxmlformats.org/officeDocument/2006/relationships/image" Target="../media/image4.jpg"/><Relationship Id="rId9" Type="http://schemas.openxmlformats.org/officeDocument/2006/relationships/image" Target="../media/image9.gif"/><Relationship Id="rId14" Type="http://schemas.openxmlformats.org/officeDocument/2006/relationships/image" Target="../media/image14.jpg"/><Relationship Id="rId22" Type="http://schemas.openxmlformats.org/officeDocument/2006/relationships/image" Target="../media/image2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hyperlink" Target="http://www.sbras.nsc.ru/tradeunion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975" y="1397674"/>
            <a:ext cx="82089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dirty="0"/>
              <a:t> </a:t>
            </a:r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</a:rPr>
              <a:t>Общественная Новосибирская региональная организация Профсоюза 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Сибирского отделения Российской академии наук </a:t>
            </a:r>
          </a:p>
          <a:p>
            <a:pPr algn="ctr"/>
            <a:endParaRPr lang="en-US" sz="32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2050" name="Picture 2" descr="http://ras.ru/FStorage/Download.aspx?id=d8895929-f04f-4146-a96c-a63f0223cc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4156"/>
            <a:ext cx="15240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https://%D0%BF%D1%80%D0%B5%D0%B7%D0%B8%D0%B4%D0%B5%D0%BD%D1%82%D1%81%D0%BA%D0%B8%D0%B5%D0%B3%D1%80%D0%B0%D0%BD%D1%82%D1%8B.%D1%80%D1%84/Content/img/logo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6" descr="https://%D0%BF%D1%80%D0%B5%D0%B7%D0%B8%D0%B4%D0%B5%D0%BD%D1%82%D1%81%D0%BA%D0%B8%D0%B5%D0%B3%D1%80%D0%B0%D0%BD%D1%82%D1%8B.%D1%80%D1%84/Content/img/logo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8" descr="https://%D0%BF%D1%80%D0%B5%D0%B7%D0%B8%D0%B4%D0%B5%D0%BD%D1%82%D1%81%D0%BA%D0%B8%D0%B5%D0%B3%D1%80%D0%B0%D0%BD%D1%82%D1%8B.%D1%80%D1%84/Content/img/logo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https://%D0%BF%D1%80%D0%B5%D0%B7%D0%B8%D0%B4%D0%B5%D0%BD%D1%82%D1%81%D0%BA%D0%B8%D0%B5%D0%B3%D1%80%D0%B0%D0%BD%D1%82%D1%8B.%D1%80%D1%84/Content/img/logo.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9942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3387A29-130F-474F-A599-D3F089D9E5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5" y="1446305"/>
            <a:ext cx="1253018" cy="128747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9CC6FEAE-99D2-4119-95F1-C97A943C7C52}"/>
              </a:ext>
            </a:extLst>
          </p:cNvPr>
          <p:cNvSpPr/>
          <p:nvPr/>
        </p:nvSpPr>
        <p:spPr>
          <a:xfrm>
            <a:off x="90399" y="2682485"/>
            <a:ext cx="1529273" cy="289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en-US" sz="1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ru-RU" sz="1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ЭЖ СО РАН  </a:t>
            </a:r>
            <a:endParaRPr lang="ru-RU" sz="12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E5D1E25E-F0C5-4B9A-9F0A-E8D90320A1D6}"/>
              </a:ext>
            </a:extLst>
          </p:cNvPr>
          <p:cNvSpPr/>
          <p:nvPr/>
        </p:nvSpPr>
        <p:spPr>
          <a:xfrm>
            <a:off x="827584" y="1825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В настоящее время Профсоюз СО РАН объединяет 42 первичную организацию, численность   9098 членов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974816A-8F2E-4F72-A487-1F24910201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230" y="605219"/>
            <a:ext cx="1441378" cy="1052206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3E843B21-49F8-4479-8E1C-32FD87375425}"/>
              </a:ext>
            </a:extLst>
          </p:cNvPr>
          <p:cNvSpPr/>
          <p:nvPr/>
        </p:nvSpPr>
        <p:spPr>
          <a:xfrm>
            <a:off x="7302242" y="1701776"/>
            <a:ext cx="165301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dirty="0" err="1">
                <a:solidFill>
                  <a:srgbClr val="000000"/>
                </a:solidFill>
                <a:latin typeface="Arial Black" panose="020B0A04020102020204" pitchFamily="34" charset="0"/>
              </a:rPr>
              <a:t>ИАиЭ</a:t>
            </a:r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 СО 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728E64D9-1BE8-4251-AC45-2F1F887FF3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648" y="604554"/>
            <a:ext cx="1502111" cy="1179157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438AA4B0-3EB6-401C-9CDF-42796E2D0212}"/>
              </a:ext>
            </a:extLst>
          </p:cNvPr>
          <p:cNvSpPr/>
          <p:nvPr/>
        </p:nvSpPr>
        <p:spPr>
          <a:xfrm>
            <a:off x="2860010" y="1731487"/>
            <a:ext cx="14847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ГПНТБ СО РАН</a:t>
            </a:r>
            <a:endParaRPr lang="ru-RU" dirty="0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F2E2EDB9-00C9-4CD3-B215-D2F3824A3B92}"/>
              </a:ext>
            </a:extLst>
          </p:cNvPr>
          <p:cNvSpPr/>
          <p:nvPr/>
        </p:nvSpPr>
        <p:spPr>
          <a:xfrm>
            <a:off x="7497394" y="3070898"/>
            <a:ext cx="164660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rgbClr val="000000"/>
                </a:solidFill>
                <a:latin typeface="Arial Black" panose="020B0A04020102020204" pitchFamily="34" charset="0"/>
              </a:rPr>
              <a:t>ИАЭТ СО 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3C0369C2-FA65-4345-8CFD-38A0F0D1E2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869" y="3315369"/>
            <a:ext cx="1228725" cy="895350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DAFFD13C-54D0-447E-B031-7A223A68C994}"/>
              </a:ext>
            </a:extLst>
          </p:cNvPr>
          <p:cNvSpPr/>
          <p:nvPr/>
        </p:nvSpPr>
        <p:spPr>
          <a:xfrm>
            <a:off x="7368138" y="4259552"/>
            <a:ext cx="164660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err="1">
                <a:solidFill>
                  <a:srgbClr val="000000"/>
                </a:solidFill>
                <a:latin typeface="Arial Black" panose="020B0A04020102020204" pitchFamily="34" charset="0"/>
              </a:rPr>
              <a:t>ИВМиМГ</a:t>
            </a:r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8BF27595-3C63-4C4C-BE08-B3D268D508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09" y="3021635"/>
            <a:ext cx="1323975" cy="1237917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EC13C050-F5FE-442D-B45E-47C06FECC48A}"/>
              </a:ext>
            </a:extLst>
          </p:cNvPr>
          <p:cNvSpPr/>
          <p:nvPr/>
        </p:nvSpPr>
        <p:spPr>
          <a:xfrm>
            <a:off x="246617" y="4330106"/>
            <a:ext cx="12538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ИВТ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9880C51A-BACD-44F7-B38A-0F2C3AE0DB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954" y="2354838"/>
            <a:ext cx="1396351" cy="914610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CE4F6ACB-4E8D-4B9F-ABA6-4A200AC74411}"/>
              </a:ext>
            </a:extLst>
          </p:cNvPr>
          <p:cNvSpPr/>
          <p:nvPr/>
        </p:nvSpPr>
        <p:spPr>
          <a:xfrm>
            <a:off x="5676025" y="3235254"/>
            <a:ext cx="12715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ИГМ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="" xmlns:a16="http://schemas.microsoft.com/office/drawing/2014/main" id="{26AC3697-2F58-4508-B257-F2A2CFDE23A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329" y="620814"/>
            <a:ext cx="1281769" cy="1264564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BBB3C331-2DA8-4E35-8DF3-D44F35662D28}"/>
              </a:ext>
            </a:extLst>
          </p:cNvPr>
          <p:cNvSpPr/>
          <p:nvPr/>
        </p:nvSpPr>
        <p:spPr>
          <a:xfrm>
            <a:off x="6046231" y="1876012"/>
            <a:ext cx="13580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 err="1">
                <a:solidFill>
                  <a:srgbClr val="000000"/>
                </a:solidFill>
                <a:latin typeface="Arial Black" panose="020B0A04020102020204" pitchFamily="34" charset="0"/>
              </a:rPr>
              <a:t>ИГиЛ</a:t>
            </a:r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28" name="Рисунок 27">
            <a:extLst>
              <a:ext uri="{FF2B5EF4-FFF2-40B4-BE49-F238E27FC236}">
                <a16:creationId xmlns="" xmlns:a16="http://schemas.microsoft.com/office/drawing/2014/main" id="{41DA64E3-E129-4C14-BE16-EBE8E3F2F54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65" y="3412409"/>
            <a:ext cx="946994" cy="1256217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="" xmlns:a16="http://schemas.microsoft.com/office/drawing/2014/main" id="{55620392-69BB-456E-8733-9F10CD7C56F2}"/>
              </a:ext>
            </a:extLst>
          </p:cNvPr>
          <p:cNvSpPr/>
          <p:nvPr/>
        </p:nvSpPr>
        <p:spPr>
          <a:xfrm>
            <a:off x="1836788" y="4655031"/>
            <a:ext cx="12538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ИГД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31" name="Рисунок 30">
            <a:extLst>
              <a:ext uri="{FF2B5EF4-FFF2-40B4-BE49-F238E27FC236}">
                <a16:creationId xmlns="" xmlns:a16="http://schemas.microsoft.com/office/drawing/2014/main" id="{88E57890-663C-4BA4-A9A2-3372F1621EA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327" y="3685725"/>
            <a:ext cx="1533004" cy="912137"/>
          </a:xfrm>
          <a:prstGeom prst="rect">
            <a:avLst/>
          </a:prstGeom>
        </p:spPr>
      </p:pic>
      <p:sp>
        <p:nvSpPr>
          <p:cNvPr id="32" name="Прямоугольник 31">
            <a:extLst>
              <a:ext uri="{FF2B5EF4-FFF2-40B4-BE49-F238E27FC236}">
                <a16:creationId xmlns="" xmlns:a16="http://schemas.microsoft.com/office/drawing/2014/main" id="{F4F4B701-5120-4A8F-9462-78910E34555B}"/>
              </a:ext>
            </a:extLst>
          </p:cNvPr>
          <p:cNvSpPr/>
          <p:nvPr/>
        </p:nvSpPr>
        <p:spPr>
          <a:xfrm>
            <a:off x="5465646" y="4616984"/>
            <a:ext cx="113524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ИК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95F0CF20-0A6D-49E2-9C9E-D70610B9C4B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94" y="5050152"/>
            <a:ext cx="1524000" cy="1076325"/>
          </a:xfrm>
          <a:prstGeom prst="rect">
            <a:avLst/>
          </a:prstGeom>
        </p:spPr>
      </p:pic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7D7BE314-D17E-479C-BCE7-2A239590CFF9}"/>
              </a:ext>
            </a:extLst>
          </p:cNvPr>
          <p:cNvSpPr/>
          <p:nvPr/>
        </p:nvSpPr>
        <p:spPr>
          <a:xfrm>
            <a:off x="289096" y="6092583"/>
            <a:ext cx="116891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ИМ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37" name="Рисунок 36">
            <a:extLst>
              <a:ext uri="{FF2B5EF4-FFF2-40B4-BE49-F238E27FC236}">
                <a16:creationId xmlns="" xmlns:a16="http://schemas.microsoft.com/office/drawing/2014/main" id="{325407D5-7C48-4DA6-880B-87DE0A6096C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827" y="4928170"/>
            <a:ext cx="1462239" cy="767675"/>
          </a:xfrm>
          <a:prstGeom prst="rect">
            <a:avLst/>
          </a:prstGeom>
        </p:spPr>
      </p:pic>
      <p:sp>
        <p:nvSpPr>
          <p:cNvPr id="38" name="Прямоугольник 37">
            <a:extLst>
              <a:ext uri="{FF2B5EF4-FFF2-40B4-BE49-F238E27FC236}">
                <a16:creationId xmlns="" xmlns:a16="http://schemas.microsoft.com/office/drawing/2014/main" id="{8EC735D9-0DEC-4C95-9783-09540D72B161}"/>
              </a:ext>
            </a:extLst>
          </p:cNvPr>
          <p:cNvSpPr/>
          <p:nvPr/>
        </p:nvSpPr>
        <p:spPr>
          <a:xfrm>
            <a:off x="3739163" y="5730032"/>
            <a:ext cx="12715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ИНХ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E99FEE81-C007-4156-A1B1-AE2B8B208EC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735" y="4533539"/>
            <a:ext cx="1561959" cy="866887"/>
          </a:xfrm>
          <a:prstGeom prst="rect">
            <a:avLst/>
          </a:prstGeom>
        </p:spPr>
      </p:pic>
      <p:sp>
        <p:nvSpPr>
          <p:cNvPr id="41" name="Прямоугольник 40">
            <a:extLst>
              <a:ext uri="{FF2B5EF4-FFF2-40B4-BE49-F238E27FC236}">
                <a16:creationId xmlns="" xmlns:a16="http://schemas.microsoft.com/office/drawing/2014/main" id="{1F3DE731-E007-48E4-8390-FC98D22A26F5}"/>
              </a:ext>
            </a:extLst>
          </p:cNvPr>
          <p:cNvSpPr/>
          <p:nvPr/>
        </p:nvSpPr>
        <p:spPr>
          <a:xfrm>
            <a:off x="7442561" y="5413118"/>
            <a:ext cx="144783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Arial Black" panose="020B0A04020102020204" pitchFamily="34" charset="0"/>
              </a:rPr>
              <a:t>ИПА СО РАН</a:t>
            </a:r>
            <a:endParaRPr lang="ru-RU" sz="1400" b="1" dirty="0">
              <a:latin typeface="Arial Black" panose="020B0A04020102020204" pitchFamily="34" charset="0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="" xmlns:a16="http://schemas.microsoft.com/office/drawing/2014/main" id="{3680A629-2BB7-4372-9C53-8C3A7ED6EF7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580" y="696130"/>
            <a:ext cx="1380855" cy="1035641"/>
          </a:xfrm>
          <a:prstGeom prst="rect">
            <a:avLst/>
          </a:prstGeom>
        </p:spPr>
      </p:pic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91851428-2E1C-46A8-93A0-07C1A1E534A9}"/>
              </a:ext>
            </a:extLst>
          </p:cNvPr>
          <p:cNvSpPr/>
          <p:nvPr/>
        </p:nvSpPr>
        <p:spPr>
          <a:xfrm>
            <a:off x="4624964" y="1758058"/>
            <a:ext cx="12715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ИСИ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46" name="Рисунок 45">
            <a:extLst>
              <a:ext uri="{FF2B5EF4-FFF2-40B4-BE49-F238E27FC236}">
                <a16:creationId xmlns="" xmlns:a16="http://schemas.microsoft.com/office/drawing/2014/main" id="{8095B115-E14E-44C1-89D4-A8997C13766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899" y="626917"/>
            <a:ext cx="1548874" cy="1099701"/>
          </a:xfrm>
          <a:prstGeom prst="rect">
            <a:avLst/>
          </a:prstGeom>
        </p:spPr>
      </p:pic>
      <p:sp>
        <p:nvSpPr>
          <p:cNvPr id="47" name="Прямоугольник 46">
            <a:extLst>
              <a:ext uri="{FF2B5EF4-FFF2-40B4-BE49-F238E27FC236}">
                <a16:creationId xmlns="" xmlns:a16="http://schemas.microsoft.com/office/drawing/2014/main" id="{B1411978-096F-4D4D-9E80-19D7D57DBD83}"/>
              </a:ext>
            </a:extLst>
          </p:cNvPr>
          <p:cNvSpPr/>
          <p:nvPr/>
        </p:nvSpPr>
        <p:spPr>
          <a:xfrm>
            <a:off x="1504019" y="1745836"/>
            <a:ext cx="12939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ИФП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49" name="Рисунок 48">
            <a:extLst>
              <a:ext uri="{FF2B5EF4-FFF2-40B4-BE49-F238E27FC236}">
                <a16:creationId xmlns="" xmlns:a16="http://schemas.microsoft.com/office/drawing/2014/main" id="{A3535570-BA7C-4997-8819-535A5E792EB7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428" y="3563715"/>
            <a:ext cx="1151046" cy="897816"/>
          </a:xfrm>
          <a:prstGeom prst="rect">
            <a:avLst/>
          </a:prstGeom>
        </p:spPr>
      </p:pic>
      <p:sp>
        <p:nvSpPr>
          <p:cNvPr id="50" name="Прямоугольник 49">
            <a:extLst>
              <a:ext uri="{FF2B5EF4-FFF2-40B4-BE49-F238E27FC236}">
                <a16:creationId xmlns="" xmlns:a16="http://schemas.microsoft.com/office/drawing/2014/main" id="{AF424DDD-6519-438A-8858-BB9A593B86B7}"/>
              </a:ext>
            </a:extLst>
          </p:cNvPr>
          <p:cNvSpPr/>
          <p:nvPr/>
        </p:nvSpPr>
        <p:spPr>
          <a:xfrm>
            <a:off x="3291302" y="4616984"/>
            <a:ext cx="15103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ИХТТМ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52" name="Рисунок 51">
            <a:extLst>
              <a:ext uri="{FF2B5EF4-FFF2-40B4-BE49-F238E27FC236}">
                <a16:creationId xmlns="" xmlns:a16="http://schemas.microsoft.com/office/drawing/2014/main" id="{8BE12367-9AFD-40E2-9F30-B3CC73C503B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844" y="2159954"/>
            <a:ext cx="1248033" cy="861681"/>
          </a:xfrm>
          <a:prstGeom prst="rect">
            <a:avLst/>
          </a:prstGeom>
        </p:spPr>
      </p:pic>
      <p:sp>
        <p:nvSpPr>
          <p:cNvPr id="53" name="Прямоугольник 52">
            <a:extLst>
              <a:ext uri="{FF2B5EF4-FFF2-40B4-BE49-F238E27FC236}">
                <a16:creationId xmlns="" xmlns:a16="http://schemas.microsoft.com/office/drawing/2014/main" id="{BDB47F54-C572-437D-AA34-FEE466B198BF}"/>
              </a:ext>
            </a:extLst>
          </p:cNvPr>
          <p:cNvSpPr/>
          <p:nvPr/>
        </p:nvSpPr>
        <p:spPr>
          <a:xfrm>
            <a:off x="1608866" y="3018510"/>
            <a:ext cx="13580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ИХКГ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55" name="Рисунок 54">
            <a:extLst>
              <a:ext uri="{FF2B5EF4-FFF2-40B4-BE49-F238E27FC236}">
                <a16:creationId xmlns="" xmlns:a16="http://schemas.microsoft.com/office/drawing/2014/main" id="{1E1C8F18-9CAD-475C-925D-0DEC759B200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475" y="2008486"/>
            <a:ext cx="1323975" cy="828675"/>
          </a:xfrm>
          <a:prstGeom prst="rect">
            <a:avLst/>
          </a:prstGeom>
        </p:spPr>
      </p:pic>
      <p:sp>
        <p:nvSpPr>
          <p:cNvPr id="56" name="Прямоугольник 55">
            <a:extLst>
              <a:ext uri="{FF2B5EF4-FFF2-40B4-BE49-F238E27FC236}">
                <a16:creationId xmlns="" xmlns:a16="http://schemas.microsoft.com/office/drawing/2014/main" id="{95235FBB-788F-413F-AF94-C2A2FCAE0CC9}"/>
              </a:ext>
            </a:extLst>
          </p:cNvPr>
          <p:cNvSpPr/>
          <p:nvPr/>
        </p:nvSpPr>
        <p:spPr>
          <a:xfrm>
            <a:off x="7425670" y="2843362"/>
            <a:ext cx="15295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ИЭОПП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58" name="Рисунок 57">
            <a:extLst>
              <a:ext uri="{FF2B5EF4-FFF2-40B4-BE49-F238E27FC236}">
                <a16:creationId xmlns="" xmlns:a16="http://schemas.microsoft.com/office/drawing/2014/main" id="{7E290EAA-8AB0-4170-8CC6-D645D003AA7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510" y="2050901"/>
            <a:ext cx="2078258" cy="1120311"/>
          </a:xfrm>
          <a:prstGeom prst="rect">
            <a:avLst/>
          </a:prstGeom>
        </p:spPr>
      </p:pic>
      <p:sp>
        <p:nvSpPr>
          <p:cNvPr id="59" name="Прямоугольник 58">
            <a:extLst>
              <a:ext uri="{FF2B5EF4-FFF2-40B4-BE49-F238E27FC236}">
                <a16:creationId xmlns="" xmlns:a16="http://schemas.microsoft.com/office/drawing/2014/main" id="{1ECB4BAE-FB20-4AF0-857C-7EC768880344}"/>
              </a:ext>
            </a:extLst>
          </p:cNvPr>
          <p:cNvSpPr/>
          <p:nvPr/>
        </p:nvSpPr>
        <p:spPr>
          <a:xfrm>
            <a:off x="3589441" y="3186456"/>
            <a:ext cx="12859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ИЯФ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61" name="Рисунок 60">
            <a:extLst>
              <a:ext uri="{FF2B5EF4-FFF2-40B4-BE49-F238E27FC236}">
                <a16:creationId xmlns="" xmlns:a16="http://schemas.microsoft.com/office/drawing/2014/main" id="{8250BF6D-C431-4FE2-8591-1A21F3552B65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018" y="4913104"/>
            <a:ext cx="1192502" cy="946693"/>
          </a:xfrm>
          <a:prstGeom prst="rect">
            <a:avLst/>
          </a:prstGeom>
        </p:spPr>
      </p:pic>
      <p:sp>
        <p:nvSpPr>
          <p:cNvPr id="62" name="Прямоугольник 61">
            <a:extLst>
              <a:ext uri="{FF2B5EF4-FFF2-40B4-BE49-F238E27FC236}">
                <a16:creationId xmlns="" xmlns:a16="http://schemas.microsoft.com/office/drawing/2014/main" id="{7E92A87A-7359-4E37-B1C3-93445BF3E1DC}"/>
              </a:ext>
            </a:extLst>
          </p:cNvPr>
          <p:cNvSpPr/>
          <p:nvPr/>
        </p:nvSpPr>
        <p:spPr>
          <a:xfrm>
            <a:off x="5330364" y="5903940"/>
            <a:ext cx="155202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ИХБФМ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64" name="Рисунок 63">
            <a:extLst>
              <a:ext uri="{FF2B5EF4-FFF2-40B4-BE49-F238E27FC236}">
                <a16:creationId xmlns="" xmlns:a16="http://schemas.microsoft.com/office/drawing/2014/main" id="{60D26484-A47C-4BF9-8347-95C14255C49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0975" y="4922086"/>
            <a:ext cx="1271502" cy="939806"/>
          </a:xfrm>
          <a:prstGeom prst="rect">
            <a:avLst/>
          </a:prstGeom>
        </p:spPr>
      </p:pic>
      <p:sp>
        <p:nvSpPr>
          <p:cNvPr id="65" name="Прямоугольник 64">
            <a:extLst>
              <a:ext uri="{FF2B5EF4-FFF2-40B4-BE49-F238E27FC236}">
                <a16:creationId xmlns="" xmlns:a16="http://schemas.microsoft.com/office/drawing/2014/main" id="{ABA6FF54-3FE4-4484-B464-A657FB711193}"/>
              </a:ext>
            </a:extLst>
          </p:cNvPr>
          <p:cNvSpPr/>
          <p:nvPr/>
        </p:nvSpPr>
        <p:spPr>
          <a:xfrm>
            <a:off x="1777705" y="5868531"/>
            <a:ext cx="14077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ИТПМ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67" name="Рисунок 66">
            <a:extLst>
              <a:ext uri="{FF2B5EF4-FFF2-40B4-BE49-F238E27FC236}">
                <a16:creationId xmlns="" xmlns:a16="http://schemas.microsoft.com/office/drawing/2014/main" id="{8269AB5B-073A-4330-A21F-4888928FBBEE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472" y="5652594"/>
            <a:ext cx="1490034" cy="998323"/>
          </a:xfrm>
          <a:prstGeom prst="rect">
            <a:avLst/>
          </a:prstGeom>
        </p:spPr>
      </p:pic>
      <p:sp>
        <p:nvSpPr>
          <p:cNvPr id="68" name="Прямоугольник 67">
            <a:extLst>
              <a:ext uri="{FF2B5EF4-FFF2-40B4-BE49-F238E27FC236}">
                <a16:creationId xmlns="" xmlns:a16="http://schemas.microsoft.com/office/drawing/2014/main" id="{F774E82B-F836-4837-B9D6-14EC922A1EB1}"/>
              </a:ext>
            </a:extLst>
          </p:cNvPr>
          <p:cNvSpPr/>
          <p:nvPr/>
        </p:nvSpPr>
        <p:spPr>
          <a:xfrm>
            <a:off x="6947527" y="6602825"/>
            <a:ext cx="18229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ФИЦ </a:t>
            </a:r>
            <a:r>
              <a:rPr lang="ru-RU" sz="1200" dirty="0" err="1">
                <a:solidFill>
                  <a:srgbClr val="000000"/>
                </a:solidFill>
                <a:latin typeface="Arial Black" panose="020B0A04020102020204" pitchFamily="34" charset="0"/>
              </a:rPr>
              <a:t>ИЦиГ</a:t>
            </a:r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70" name="Рисунок 69">
            <a:extLst>
              <a:ext uri="{FF2B5EF4-FFF2-40B4-BE49-F238E27FC236}">
                <a16:creationId xmlns="" xmlns:a16="http://schemas.microsoft.com/office/drawing/2014/main" id="{6868805A-0241-43EC-B177-A8B85BFCC61E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812" y="6155588"/>
            <a:ext cx="506550" cy="574934"/>
          </a:xfrm>
          <a:prstGeom prst="rect">
            <a:avLst/>
          </a:prstGeom>
        </p:spPr>
      </p:pic>
      <p:sp>
        <p:nvSpPr>
          <p:cNvPr id="71" name="Прямоугольник 70">
            <a:extLst>
              <a:ext uri="{FF2B5EF4-FFF2-40B4-BE49-F238E27FC236}">
                <a16:creationId xmlns="" xmlns:a16="http://schemas.microsoft.com/office/drawing/2014/main" id="{5B506E7F-3CD4-4AB8-BB49-5BAAE3FBC1F7}"/>
              </a:ext>
            </a:extLst>
          </p:cNvPr>
          <p:cNvSpPr/>
          <p:nvPr/>
        </p:nvSpPr>
        <p:spPr>
          <a:xfrm>
            <a:off x="5163791" y="6464325"/>
            <a:ext cx="138852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ЦСБС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73" name="Рисунок 72">
            <a:extLst>
              <a:ext uri="{FF2B5EF4-FFF2-40B4-BE49-F238E27FC236}">
                <a16:creationId xmlns="" xmlns:a16="http://schemas.microsoft.com/office/drawing/2014/main" id="{22BF9F79-DC12-40D4-B7DB-6917392733F1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940" y="5987581"/>
            <a:ext cx="1336566" cy="848719"/>
          </a:xfrm>
          <a:prstGeom prst="rect">
            <a:avLst/>
          </a:prstGeom>
        </p:spPr>
      </p:pic>
      <p:sp>
        <p:nvSpPr>
          <p:cNvPr id="74" name="Прямоугольник 73">
            <a:extLst>
              <a:ext uri="{FF2B5EF4-FFF2-40B4-BE49-F238E27FC236}">
                <a16:creationId xmlns="" xmlns:a16="http://schemas.microsoft.com/office/drawing/2014/main" id="{10CD7140-A504-4B39-876D-4087AA2291D4}"/>
              </a:ext>
            </a:extLst>
          </p:cNvPr>
          <p:cNvSpPr/>
          <p:nvPr/>
        </p:nvSpPr>
        <p:spPr>
          <a:xfrm>
            <a:off x="1746952" y="6559301"/>
            <a:ext cx="139974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НИОХ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sp>
        <p:nvSpPr>
          <p:cNvPr id="75" name="Прямоугольник 74">
            <a:extLst>
              <a:ext uri="{FF2B5EF4-FFF2-40B4-BE49-F238E27FC236}">
                <a16:creationId xmlns="" xmlns:a16="http://schemas.microsoft.com/office/drawing/2014/main" id="{B718C396-D5D1-4CB1-9F41-63E420B3E691}"/>
              </a:ext>
            </a:extLst>
          </p:cNvPr>
          <p:cNvSpPr/>
          <p:nvPr/>
        </p:nvSpPr>
        <p:spPr>
          <a:xfrm>
            <a:off x="5678136" y="3416927"/>
            <a:ext cx="13564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ИНГГ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pic>
        <p:nvPicPr>
          <p:cNvPr id="81" name="Рисунок 80">
            <a:extLst>
              <a:ext uri="{FF2B5EF4-FFF2-40B4-BE49-F238E27FC236}">
                <a16:creationId xmlns="" xmlns:a16="http://schemas.microsoft.com/office/drawing/2014/main" id="{E8FAE0B6-4746-4862-BB7A-E8264C73008C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040" y="6369582"/>
            <a:ext cx="762250" cy="457350"/>
          </a:xfrm>
          <a:prstGeom prst="rect">
            <a:avLst/>
          </a:prstGeom>
        </p:spPr>
      </p:pic>
      <p:sp>
        <p:nvSpPr>
          <p:cNvPr id="82" name="Прямоугольник 81">
            <a:extLst>
              <a:ext uri="{FF2B5EF4-FFF2-40B4-BE49-F238E27FC236}">
                <a16:creationId xmlns="" xmlns:a16="http://schemas.microsoft.com/office/drawing/2014/main" id="{017E1928-BA11-4EE5-AA21-51A1B90D7772}"/>
              </a:ext>
            </a:extLst>
          </p:cNvPr>
          <p:cNvSpPr/>
          <p:nvPr/>
        </p:nvSpPr>
        <p:spPr>
          <a:xfrm>
            <a:off x="347210" y="6602853"/>
            <a:ext cx="13997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ИЛФ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  <p:sp>
        <p:nvSpPr>
          <p:cNvPr id="83" name="Прямоугольник 82">
            <a:extLst>
              <a:ext uri="{FF2B5EF4-FFF2-40B4-BE49-F238E27FC236}">
                <a16:creationId xmlns="" xmlns:a16="http://schemas.microsoft.com/office/drawing/2014/main" id="{07A04AFF-28B8-4698-AD03-4FBD9D1708E4}"/>
              </a:ext>
            </a:extLst>
          </p:cNvPr>
          <p:cNvSpPr/>
          <p:nvPr/>
        </p:nvSpPr>
        <p:spPr>
          <a:xfrm>
            <a:off x="1074160" y="6252859"/>
            <a:ext cx="15536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200" dirty="0">
                <a:solidFill>
                  <a:srgbClr val="000000"/>
                </a:solidFill>
                <a:latin typeface="Arial Black" panose="020B0A04020102020204" pitchFamily="34" charset="0"/>
              </a:rPr>
              <a:t>КТИ НП СО РАН</a:t>
            </a:r>
            <a:endParaRPr lang="ru-RU" sz="12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575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ras.ru/FStorage/Download.aspx?id=d8895929-f04f-4146-a96c-a63f0223cc01">
            <a:extLst>
              <a:ext uri="{FF2B5EF4-FFF2-40B4-BE49-F238E27FC236}">
                <a16:creationId xmlns="" xmlns:a16="http://schemas.microsoft.com/office/drawing/2014/main" id="{DD97A427-597E-4B81-B2A2-14D0D8A4C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757"/>
            <a:ext cx="15240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4631EE5D-6A2E-48E1-9CC1-E6F890E17701}"/>
              </a:ext>
            </a:extLst>
          </p:cNvPr>
          <p:cNvSpPr/>
          <p:nvPr/>
        </p:nvSpPr>
        <p:spPr>
          <a:xfrm>
            <a:off x="1524000" y="97210"/>
            <a:ext cx="7620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41375" algn="ctr">
              <a:spcAft>
                <a:spcPts val="0"/>
              </a:spcAft>
            </a:pPr>
            <a:r>
              <a:rPr lang="ru-RU" sz="20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Численность общественной Новосибирской   региональной профсоюзной организации СО РАН</a:t>
            </a:r>
            <a:endParaRPr lang="ru-RU" sz="2000" dirty="0">
              <a:solidFill>
                <a:srgbClr val="00206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1B18DCF8-29C1-42CE-8636-21BDB687B5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942136"/>
              </p:ext>
            </p:extLst>
          </p:nvPr>
        </p:nvGraphicFramePr>
        <p:xfrm>
          <a:off x="683568" y="1112873"/>
          <a:ext cx="7272808" cy="46729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21710">
                  <a:extLst>
                    <a:ext uri="{9D8B030D-6E8A-4147-A177-3AD203B41FA5}">
                      <a16:colId xmlns="" xmlns:a16="http://schemas.microsoft.com/office/drawing/2014/main" val="258010563"/>
                    </a:ext>
                  </a:extLst>
                </a:gridCol>
                <a:gridCol w="2244266">
                  <a:extLst>
                    <a:ext uri="{9D8B030D-6E8A-4147-A177-3AD203B41FA5}">
                      <a16:colId xmlns="" xmlns:a16="http://schemas.microsoft.com/office/drawing/2014/main" val="3705918133"/>
                    </a:ext>
                  </a:extLst>
                </a:gridCol>
                <a:gridCol w="1525718">
                  <a:extLst>
                    <a:ext uri="{9D8B030D-6E8A-4147-A177-3AD203B41FA5}">
                      <a16:colId xmlns="" xmlns:a16="http://schemas.microsoft.com/office/drawing/2014/main" val="3845817952"/>
                    </a:ext>
                  </a:extLst>
                </a:gridCol>
                <a:gridCol w="1166130">
                  <a:extLst>
                    <a:ext uri="{9D8B030D-6E8A-4147-A177-3AD203B41FA5}">
                      <a16:colId xmlns="" xmlns:a16="http://schemas.microsoft.com/office/drawing/2014/main" val="4119706484"/>
                    </a:ext>
                  </a:extLst>
                </a:gridCol>
                <a:gridCol w="1614984">
                  <a:extLst>
                    <a:ext uri="{9D8B030D-6E8A-4147-A177-3AD203B41FA5}">
                      <a16:colId xmlns="" xmlns:a16="http://schemas.microsoft.com/office/drawing/2014/main" val="3906816092"/>
                    </a:ext>
                  </a:extLst>
                </a:gridCol>
              </a:tblGrid>
              <a:tr h="189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№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Организация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 dirty="0">
                          <a:effectLst/>
                        </a:rPr>
                        <a:t>Численность членов Профсоюза на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 dirty="0">
                          <a:effectLst/>
                        </a:rPr>
                        <a:t>01.01.2017 г</a:t>
                      </a:r>
                      <a:endParaRPr lang="en-US" sz="4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Численность членов Профсоюза на 01.01.2018 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Действие коллективного договора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158346613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ИНХ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260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224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986293391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ИХТТМ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86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86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661720919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НИОХ СО РАН  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254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254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944458955"/>
                  </a:ext>
                </a:extLst>
              </a:tr>
              <a:tr h="265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ИК СО РАН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373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352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753767127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ИХКГ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240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196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734796239"/>
                  </a:ext>
                </a:extLst>
              </a:tr>
              <a:tr h="265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ИЯФ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2719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2749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2017-2020гг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579705560"/>
                  </a:ext>
                </a:extLst>
              </a:tr>
              <a:tr h="265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7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ИФП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443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443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2017-2020гг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493664233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ИЛФ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118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118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217667997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ИГиЛ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244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226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869530538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КТФ ИГиЛ СО РАН 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97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95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10708920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ИХБФМ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128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128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505123043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ИСиЭЖ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148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147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37917854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ЦСБС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188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190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881570898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ИПА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59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54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2922377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ИМ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162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155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2017-2019гг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236801209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ИВМиМГ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182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179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2017-2019гг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873776959"/>
                  </a:ext>
                </a:extLst>
              </a:tr>
              <a:tr h="1561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17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 dirty="0">
                          <a:effectLst/>
                        </a:rPr>
                        <a:t>ИСИ СО РАН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75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73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2017-2019гг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523887949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18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КТИ ВТ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67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50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2017-2020гг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extLst>
                  <a:ext uri="{0D108BD9-81ED-4DB2-BD59-A6C34878D82A}">
                    <a16:rowId xmlns="" xmlns:a16="http://schemas.microsoft.com/office/drawing/2014/main" val="203276784"/>
                  </a:ext>
                </a:extLst>
              </a:tr>
              <a:tr h="265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19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ИАиЭ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308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308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5442296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КТИ НП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 dirty="0">
                          <a:effectLst/>
                        </a:rPr>
                        <a:t>103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99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2017-2019гг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868546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ИГД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252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252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557767354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ИТПМ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280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280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473255206"/>
                  </a:ext>
                </a:extLst>
              </a:tr>
              <a:tr h="265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ИЦиГ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431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393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156705349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ИЭОПП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239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216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615880447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ИАЭТ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105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100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994313031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ИГМ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175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269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2017-2020гг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86658699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27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ИНГГ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271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257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535333066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 ГПНТБ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291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255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4140678241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 ИВЭП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158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149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74268130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НФ ИВЭП СО РАН 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406930250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ДУ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103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102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2015-2018гг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443882854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ДОУ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113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111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2016-2019гг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036038355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ЦКБ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89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89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2015-2017гг в работе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689512835"/>
                  </a:ext>
                </a:extLst>
              </a:tr>
              <a:tr h="132661">
                <a:tc>
                  <a:txBody>
                    <a:bodyPr/>
                    <a:lstStyle/>
                    <a:p>
                      <a:pPr indent="671830"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ФГУП "УЭВ"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183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500">
                          <a:effectLst/>
                        </a:rPr>
                        <a:t>174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2015-2017гг в работе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806908147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ИВТ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34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2017-2019гг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156817181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НФ ИФП СО РАН КТИПМ 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65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66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2015-2017гг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extLst>
                  <a:ext uri="{0D108BD9-81ED-4DB2-BD59-A6C34878D82A}">
                    <a16:rowId xmlns="" xmlns:a16="http://schemas.microsoft.com/office/drawing/2014/main" val="4091110042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marL="540385" indent="-523240" algn="ctr">
                        <a:spcAft>
                          <a:spcPts val="0"/>
                        </a:spcAft>
                        <a:tabLst>
                          <a:tab pos="557530" algn="l"/>
                        </a:tabLst>
                      </a:pPr>
                      <a:r>
                        <a:rPr lang="ru-RU" sz="400">
                          <a:effectLst/>
                        </a:rPr>
                        <a:t>37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СУНЦ НГУ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32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23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2018-2020гг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 anchor="ctr"/>
                </a:tc>
                <a:extLst>
                  <a:ext uri="{0D108BD9-81ED-4DB2-BD59-A6C34878D82A}">
                    <a16:rowId xmlns="" xmlns:a16="http://schemas.microsoft.com/office/drawing/2014/main" val="2348911883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Поликлиника ННЦ СО РАН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73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73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2015-2017гг в работе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969924428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39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ППО при Профсоюзе СО РАН 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10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2938460195"/>
                  </a:ext>
                </a:extLst>
              </a:tr>
              <a:tr h="829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40-41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МТЦ СО РАН, НГУ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3322352453"/>
                  </a:ext>
                </a:extLst>
              </a:tr>
              <a:tr h="132661">
                <a:tc>
                  <a:txBody>
                    <a:bodyPr/>
                    <a:lstStyle/>
                    <a:p>
                      <a:pPr marL="540385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</a:p>
                    <a:p>
                      <a:pPr marL="540385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ИТОГО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 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9098</a:t>
                      </a:r>
                      <a:endParaRPr lang="ru-RU" sz="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400" dirty="0">
                          <a:effectLst/>
                        </a:rPr>
                        <a:t> </a:t>
                      </a:r>
                      <a:endParaRPr lang="ru-RU" sz="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25310" marR="25310" marT="0" marB="0"/>
                </a:tc>
                <a:extLst>
                  <a:ext uri="{0D108BD9-81ED-4DB2-BD59-A6C34878D82A}">
                    <a16:rowId xmlns="" xmlns:a16="http://schemas.microsoft.com/office/drawing/2014/main" val="1617460868"/>
                  </a:ext>
                </a:extLst>
              </a:tr>
            </a:tbl>
          </a:graphicData>
        </a:graphic>
      </p:graphicFrame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F5252AAB-7DFF-4808-82F5-3ECA42FACB2A}"/>
              </a:ext>
            </a:extLst>
          </p:cNvPr>
          <p:cNvSpPr/>
          <p:nvPr/>
        </p:nvSpPr>
        <p:spPr>
          <a:xfrm>
            <a:off x="7791816" y="5695143"/>
            <a:ext cx="12532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-217</a:t>
            </a:r>
            <a:endParaRPr lang="ru-RU" sz="1050" b="1" dirty="0">
              <a:solidFill>
                <a:srgbClr val="FF000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graphicFrame>
        <p:nvGraphicFramePr>
          <p:cNvPr id="10" name="Таблица 9">
            <a:extLst>
              <a:ext uri="{FF2B5EF4-FFF2-40B4-BE49-F238E27FC236}">
                <a16:creationId xmlns="" xmlns:a16="http://schemas.microsoft.com/office/drawing/2014/main" id="{7B02F637-F159-480F-8A27-E4922D18B2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8601"/>
              </p:ext>
            </p:extLst>
          </p:nvPr>
        </p:nvGraphicFramePr>
        <p:xfrm>
          <a:off x="683568" y="5566751"/>
          <a:ext cx="7272808" cy="6705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721710">
                  <a:extLst>
                    <a:ext uri="{9D8B030D-6E8A-4147-A177-3AD203B41FA5}">
                      <a16:colId xmlns="" xmlns:a16="http://schemas.microsoft.com/office/drawing/2014/main" val="1647214632"/>
                    </a:ext>
                  </a:extLst>
                </a:gridCol>
                <a:gridCol w="2244264">
                  <a:extLst>
                    <a:ext uri="{9D8B030D-6E8A-4147-A177-3AD203B41FA5}">
                      <a16:colId xmlns="" xmlns:a16="http://schemas.microsoft.com/office/drawing/2014/main" val="1263357294"/>
                    </a:ext>
                  </a:extLst>
                </a:gridCol>
                <a:gridCol w="1525719">
                  <a:extLst>
                    <a:ext uri="{9D8B030D-6E8A-4147-A177-3AD203B41FA5}">
                      <a16:colId xmlns="" xmlns:a16="http://schemas.microsoft.com/office/drawing/2014/main" val="3736277304"/>
                    </a:ext>
                  </a:extLst>
                </a:gridCol>
                <a:gridCol w="1166131">
                  <a:extLst>
                    <a:ext uri="{9D8B030D-6E8A-4147-A177-3AD203B41FA5}">
                      <a16:colId xmlns="" xmlns:a16="http://schemas.microsoft.com/office/drawing/2014/main" val="1607360848"/>
                    </a:ext>
                  </a:extLst>
                </a:gridCol>
                <a:gridCol w="1614984">
                  <a:extLst>
                    <a:ext uri="{9D8B030D-6E8A-4147-A177-3AD203B41FA5}">
                      <a16:colId xmlns="" xmlns:a16="http://schemas.microsoft.com/office/drawing/2014/main" val="9146932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540385"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</a:endParaRPr>
                    </a:p>
                    <a:p>
                      <a:pPr marL="540385"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ИТОГО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9236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9027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39821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70013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s.ru/FStorage/Download.aspx?id=d8895929-f04f-4146-a96c-a63f0223cc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" y="32853"/>
            <a:ext cx="15240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001E3A8B-D0A5-4EF7-BCBF-AF3F26B47212}"/>
              </a:ext>
            </a:extLst>
          </p:cNvPr>
          <p:cNvSpPr/>
          <p:nvPr/>
        </p:nvSpPr>
        <p:spPr>
          <a:xfrm>
            <a:off x="616140" y="612844"/>
            <a:ext cx="842493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Оперативная </a:t>
            </a:r>
            <a:r>
              <a:rPr lang="ru-RU" sz="4000" b="1" dirty="0" smtClean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работа</a:t>
            </a:r>
          </a:p>
          <a:p>
            <a:pPr marL="457200" indent="-457200">
              <a:buAutoNum type="arabicPeriod"/>
            </a:pPr>
            <a:r>
              <a:rPr lang="ru-RU" sz="2000" b="1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Стратегические </a:t>
            </a:r>
            <a:r>
              <a:rPr lang="ru-RU" sz="2000" b="1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и тактические  </a:t>
            </a:r>
            <a:r>
              <a:rPr lang="ru-RU" sz="2000" b="1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задачи (оплата труда, колдоговорные отношения, учеба лидеров профсоюза, привлечение молодежи )</a:t>
            </a:r>
            <a:endParaRPr lang="ru-RU" sz="2000" b="1" dirty="0" smtClean="0"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r>
              <a:rPr lang="ru-RU" sz="2000" b="1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2</a:t>
            </a:r>
            <a:r>
              <a:rPr lang="ru-RU" sz="2000" b="1" dirty="0">
                <a:latin typeface="Arial Black" panose="020B0A04020102020204" pitchFamily="34" charset="0"/>
                <a:ea typeface="Times New Roman" panose="02020603050405020304" pitchFamily="18" charset="0"/>
              </a:rPr>
              <a:t>. Методические и юридические консультации первичных профсоюзных организаций (например, УЭВ, ИОХ СО РАН, ИФП СО РАН, ЦСБС СО РАН)  </a:t>
            </a:r>
          </a:p>
          <a:p>
            <a:r>
              <a:rPr lang="ru-RU" sz="2000" dirty="0">
                <a:latin typeface="Arial Black" panose="020B0A04020102020204" pitchFamily="34" charset="0"/>
              </a:rPr>
              <a:t>3. Участие в отчетных  профсоюзных конференциях и собраниях трудового коллектива (ИЯФ СО РАН, УЭВ, </a:t>
            </a:r>
          </a:p>
          <a:p>
            <a:r>
              <a:rPr lang="ru-RU" sz="2000" dirty="0">
                <a:latin typeface="Arial Black" panose="020B0A04020102020204" pitchFamily="34" charset="0"/>
              </a:rPr>
              <a:t>ЦСБС СО РАН, </a:t>
            </a:r>
            <a:r>
              <a:rPr lang="ru-RU" sz="2000" dirty="0" err="1">
                <a:latin typeface="Arial Black" panose="020B0A04020102020204" pitchFamily="34" charset="0"/>
              </a:rPr>
              <a:t>ИАиЭ</a:t>
            </a:r>
            <a:r>
              <a:rPr lang="ru-RU" sz="2000" dirty="0">
                <a:latin typeface="Arial Black" panose="020B0A04020102020204" pitchFamily="34" charset="0"/>
              </a:rPr>
              <a:t> СО РАН, ИСЭЖ СО РАН, ЦКБ ) </a:t>
            </a:r>
          </a:p>
          <a:p>
            <a:r>
              <a:rPr lang="ru-RU" sz="2000" dirty="0">
                <a:latin typeface="Arial Black" panose="020B0A04020102020204" pitchFamily="34" charset="0"/>
              </a:rPr>
              <a:t>4. Работа с Федерацией Профсоюзов НСО</a:t>
            </a:r>
          </a:p>
          <a:p>
            <a:r>
              <a:rPr lang="ru-RU" sz="2000" dirty="0">
                <a:latin typeface="Arial Black" panose="020B0A04020102020204" pitchFamily="34" charset="0"/>
              </a:rPr>
              <a:t>5. Участие в совещаниях администрации Советского района, Президиума СО РАН, жилищной комиссии СТУ ФАНО</a:t>
            </a:r>
          </a:p>
          <a:p>
            <a:r>
              <a:rPr lang="ru-RU" sz="2000" dirty="0">
                <a:latin typeface="Arial Black" panose="020B0A04020102020204" pitchFamily="34" charset="0"/>
              </a:rPr>
              <a:t>6. Обращения к Президенту по итогам митинга в Москве, по Указу Президента</a:t>
            </a:r>
          </a:p>
          <a:p>
            <a:r>
              <a:rPr lang="ru-RU" sz="2000" dirty="0">
                <a:latin typeface="Arial Black" panose="020B0A04020102020204" pitchFamily="34" charset="0"/>
              </a:rPr>
              <a:t>7. Работа с </a:t>
            </a:r>
            <a:r>
              <a:rPr lang="ru-RU" sz="2000" dirty="0" smtClean="0">
                <a:latin typeface="Arial Black" panose="020B0A04020102020204" pitchFamily="34" charset="0"/>
              </a:rPr>
              <a:t>депутатами</a:t>
            </a:r>
          </a:p>
          <a:p>
            <a:r>
              <a:rPr lang="ru-RU" sz="2000" dirty="0" smtClean="0">
                <a:latin typeface="Arial Black" panose="020B0A04020102020204" pitchFamily="34" charset="0"/>
              </a:rPr>
              <a:t>8 1 мая 2018 г.</a:t>
            </a:r>
            <a:endParaRPr lang="ru-RU" sz="20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4455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72EED06E-C8C1-4CF9-AC0B-B5376CE997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821" y="887149"/>
            <a:ext cx="3875098" cy="2480063"/>
          </a:xfrm>
          <a:prstGeom prst="rect">
            <a:avLst/>
          </a:prstGeom>
        </p:spPr>
      </p:pic>
      <p:pic>
        <p:nvPicPr>
          <p:cNvPr id="4" name="Picture 2" descr="http://ras.ru/FStorage/Download.aspx?id=d8895929-f04f-4146-a96c-a63f0223cc01">
            <a:extLst>
              <a:ext uri="{FF2B5EF4-FFF2-40B4-BE49-F238E27FC236}">
                <a16:creationId xmlns="" xmlns:a16="http://schemas.microsoft.com/office/drawing/2014/main" id="{51003BBE-3CE1-4D9A-AAF9-FD0E40103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44" y="0"/>
            <a:ext cx="15240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98FE782B-2F84-4477-8AE0-14D6E6F0EC01}"/>
              </a:ext>
            </a:extLst>
          </p:cNvPr>
          <p:cNvSpPr/>
          <p:nvPr/>
        </p:nvSpPr>
        <p:spPr>
          <a:xfrm>
            <a:off x="107504" y="3789040"/>
            <a:ext cx="460851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Профсоюзная библиотека на </a:t>
            </a:r>
            <a:r>
              <a:rPr lang="ru-RU" dirty="0" err="1">
                <a:solidFill>
                  <a:srgbClr val="000000"/>
                </a:solidFill>
                <a:latin typeface="Arial Black" panose="020B0A04020102020204" pitchFamily="34" charset="0"/>
              </a:rPr>
              <a:t>Золотодолинской</a:t>
            </a:r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, 25 была создана по решению М.А. Лаврентьева  и финансировалась за счёт отчислений рядовых членов профсоюза. В библиотеке почти 3 тысячи читателей, более 25 тысяч посещений в год.</a:t>
            </a:r>
          </a:p>
          <a:p>
            <a:r>
              <a:rPr lang="ru-RU" dirty="0">
                <a:solidFill>
                  <a:srgbClr val="000000"/>
                </a:solidFill>
                <a:latin typeface="Arial Black" panose="020B0A04020102020204" pitchFamily="34" charset="0"/>
              </a:rPr>
              <a:t> </a:t>
            </a:r>
            <a:endParaRPr lang="ru-RU" dirty="0">
              <a:latin typeface="Arial Black" panose="020B0A040201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F244D4B1-357A-44B4-BE42-6470B56E2BE5}"/>
              </a:ext>
            </a:extLst>
          </p:cNvPr>
          <p:cNvSpPr/>
          <p:nvPr/>
        </p:nvSpPr>
        <p:spPr>
          <a:xfrm>
            <a:off x="5063821" y="1700808"/>
            <a:ext cx="4080179" cy="2951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Имущество библиотеки и книжный фонд передано в виде договоров пожертвования  в систему библиотек Советского района г. Новосибирска</a:t>
            </a:r>
            <a:endParaRPr lang="ru-RU" sz="16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1.959.240,02  руб. – 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книжный фонд</a:t>
            </a:r>
            <a:endParaRPr lang="ru-RU" sz="16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108.494,39 руб. - 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имущество</a:t>
            </a:r>
            <a:endParaRPr lang="ru-RU" sz="16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C4CFCFC8-E56E-4D9A-8A4F-007D0B7A452C}"/>
              </a:ext>
            </a:extLst>
          </p:cNvPr>
          <p:cNvSpPr/>
          <p:nvPr/>
        </p:nvSpPr>
        <p:spPr>
          <a:xfrm>
            <a:off x="3131840" y="-73272"/>
            <a:ext cx="4248472" cy="721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Библиотека</a:t>
            </a:r>
            <a:endParaRPr lang="ru-RU" sz="4000" dirty="0">
              <a:solidFill>
                <a:srgbClr val="00206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904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C86A6A91-1E97-4F75-9193-4BD21F4D9741}"/>
              </a:ext>
            </a:extLst>
          </p:cNvPr>
          <p:cNvSpPr/>
          <p:nvPr/>
        </p:nvSpPr>
        <p:spPr>
          <a:xfrm>
            <a:off x="1451594" y="332656"/>
            <a:ext cx="6240811" cy="6251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Сквер на улице Демакова</a:t>
            </a:r>
            <a:endParaRPr lang="ru-RU" sz="3200" dirty="0">
              <a:solidFill>
                <a:srgbClr val="FF00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00986C55-7991-4E11-92AA-AC59AB595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905" y="957827"/>
            <a:ext cx="5905500" cy="390525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9562CD7A-7E6B-4E14-9042-A7BF4AA65AFC}"/>
              </a:ext>
            </a:extLst>
          </p:cNvPr>
          <p:cNvSpPr/>
          <p:nvPr/>
        </p:nvSpPr>
        <p:spPr>
          <a:xfrm>
            <a:off x="323528" y="4942334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Arial Black" panose="020B0A04020102020204" pitchFamily="34" charset="0"/>
              </a:rPr>
              <a:t>Участие в слушаниях и обращение в поддержку для перевода территории на пересечении улиц Российской и Демакова в зону озеленения Р-2. </a:t>
            </a:r>
          </a:p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18 января земельный участок на Демакова передан в муниципальную собственность.</a:t>
            </a:r>
          </a:p>
        </p:txBody>
      </p:sp>
      <p:pic>
        <p:nvPicPr>
          <p:cNvPr id="6" name="Picture 2" descr="http://ras.ru/FStorage/Download.aspx?id=d8895929-f04f-4146-a96c-a63f0223cc01">
            <a:extLst>
              <a:ext uri="{FF2B5EF4-FFF2-40B4-BE49-F238E27FC236}">
                <a16:creationId xmlns="" xmlns:a16="http://schemas.microsoft.com/office/drawing/2014/main" id="{90495F4D-14AF-44CF-8681-F5F0BD928A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4156"/>
            <a:ext cx="1524000" cy="125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05940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F5DA2B6-0D44-4266-9F61-0946FE518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4696"/>
            <a:ext cx="6984776" cy="6233304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E99DE7FE-3A74-4694-96C6-F693378EE192}"/>
              </a:ext>
            </a:extLst>
          </p:cNvPr>
          <p:cNvSpPr/>
          <p:nvPr/>
        </p:nvSpPr>
        <p:spPr>
          <a:xfrm>
            <a:off x="1619672" y="74157"/>
            <a:ext cx="64104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4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Дополнительное финансирование</a:t>
            </a:r>
            <a:endParaRPr lang="ru-RU" sz="2400" dirty="0">
              <a:solidFill>
                <a:srgbClr val="002060"/>
              </a:solidFill>
              <a:effectLst/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4" name="Picture 2" descr="http://ras.ru/FStorage/Download.aspx?id=d8895929-f04f-4146-a96c-a63f0223cc01">
            <a:extLst>
              <a:ext uri="{FF2B5EF4-FFF2-40B4-BE49-F238E27FC236}">
                <a16:creationId xmlns="" xmlns:a16="http://schemas.microsoft.com/office/drawing/2014/main" id="{1E5EA2CE-7A19-4D17-A98D-6AE2168DB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4157"/>
            <a:ext cx="1273439" cy="10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4569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DC432FF0-3B18-4540-B31E-55E89787AA1B}"/>
              </a:ext>
            </a:extLst>
          </p:cNvPr>
          <p:cNvSpPr/>
          <p:nvPr/>
        </p:nvSpPr>
        <p:spPr>
          <a:xfrm>
            <a:off x="197514" y="832169"/>
            <a:ext cx="8748972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81000" algn="just">
              <a:lnSpc>
                <a:spcPct val="15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Коллективные договора</a:t>
            </a:r>
          </a:p>
          <a:p>
            <a:pPr indent="381000" algn="just">
              <a:lnSpc>
                <a:spcPct val="15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ИЯФ СО РАН,УЭВ, ЦСБС  СО РАН, ИНХ СО РАН, ГПНТБ, ИСЭЖ СО РАН </a:t>
            </a:r>
          </a:p>
          <a:p>
            <a:pPr indent="381000" algn="just">
              <a:lnSpc>
                <a:spcPct val="15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sz="3600" dirty="0" smtClean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Отчетно-перевыборные    конференции в организациях</a:t>
            </a:r>
            <a:endParaRPr lang="ru-RU" sz="3600" dirty="0">
              <a:solidFill>
                <a:srgbClr val="00206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indent="381000" algn="just">
              <a:lnSpc>
                <a:spcPct val="150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dirty="0" smtClean="0"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  <a:endParaRPr lang="ru-RU" dirty="0">
              <a:latin typeface="Arial Black" panose="020B0A040201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3" name="Picture 2" descr="http://ras.ru/FStorage/Download.aspx?id=d8895929-f04f-4146-a96c-a63f0223cc01">
            <a:extLst>
              <a:ext uri="{FF2B5EF4-FFF2-40B4-BE49-F238E27FC236}">
                <a16:creationId xmlns="" xmlns:a16="http://schemas.microsoft.com/office/drawing/2014/main" id="{30013C03-F093-496F-8B93-3C07C7CE9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4158"/>
            <a:ext cx="896417" cy="739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0045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5D74DCC-94A4-4C1E-9A59-A73412A1E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59984"/>
            <a:ext cx="6840760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УЭВ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1D765EA-7ACB-4937-AD93-303D4769061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55976" y="1124744"/>
            <a:ext cx="4546848" cy="3312368"/>
          </a:xfrm>
        </p:spPr>
        <p:txBody>
          <a:bodyPr>
            <a:normAutofit fontScale="92500"/>
          </a:bodyPr>
          <a:lstStyle/>
          <a:p>
            <a:pPr marL="0" indent="0" algn="r">
              <a:buNone/>
            </a:pPr>
            <a:r>
              <a:rPr lang="ru-RU" sz="1200" dirty="0"/>
              <a:t>Врио Директора</a:t>
            </a:r>
          </a:p>
          <a:p>
            <a:pPr marL="0" indent="0" algn="r">
              <a:buNone/>
            </a:pPr>
            <a:r>
              <a:rPr lang="ru-RU" sz="1200" dirty="0"/>
              <a:t>			А.Г. Филичеву</a:t>
            </a:r>
          </a:p>
          <a:p>
            <a:pPr marL="0" indent="0" algn="r">
              <a:buNone/>
            </a:pPr>
            <a:r>
              <a:rPr lang="ru-RU" sz="1200" dirty="0"/>
              <a:t>630090, г. Новосибирск, </a:t>
            </a:r>
          </a:p>
          <a:p>
            <a:pPr marL="0" indent="0" algn="r">
              <a:buNone/>
            </a:pPr>
            <a:r>
              <a:rPr lang="ru-RU" sz="1200" dirty="0"/>
              <a:t>ул. Инженерная, 17, а/я 583</a:t>
            </a:r>
          </a:p>
          <a:p>
            <a:pPr marL="0" indent="0">
              <a:buNone/>
            </a:pPr>
            <a:r>
              <a:rPr lang="ru-RU" sz="1200" dirty="0"/>
              <a:t>  </a:t>
            </a:r>
          </a:p>
          <a:p>
            <a:pPr marL="0" indent="0">
              <a:buNone/>
            </a:pPr>
            <a:r>
              <a:rPr lang="ru-RU" sz="1200" dirty="0"/>
              <a:t>Глубокоуважаемый Андрей Григорьевич !</a:t>
            </a:r>
          </a:p>
          <a:p>
            <a:pPr marL="0" indent="0">
              <a:buNone/>
            </a:pPr>
            <a:r>
              <a:rPr lang="ru-RU" sz="1200" dirty="0"/>
              <a:t>Рассмотрев комплект документов, поступивших в Профсоюз СО РАН от 27.11.2017 № 5938 и 01.12.2017 № 6036 и сложившуюся ситуацию, предлагаем продлить переговоры по заключению коллективного договора, поскольку трудовой кодекс (гл.7, ст.40 ТК) не допускает прекращения коллективных переговоров, без подписания каких-то вариантов на согласованных условиях. </a:t>
            </a:r>
          </a:p>
          <a:p>
            <a:pPr marL="0" indent="0">
              <a:buNone/>
            </a:pPr>
            <a:r>
              <a:rPr lang="ru-RU" sz="1200" dirty="0"/>
              <a:t> </a:t>
            </a:r>
          </a:p>
          <a:p>
            <a:pPr marL="0" indent="0">
              <a:buNone/>
            </a:pPr>
            <a:r>
              <a:rPr lang="ru-RU" sz="1200" dirty="0"/>
              <a:t>Председатель Профсоюза СО РАН	              Л.М. Левченко</a:t>
            </a: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0C935DE-46AC-4AE1-B355-EA894BAF8F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" y="1126606"/>
            <a:ext cx="3495591" cy="4941168"/>
          </a:xfrm>
          <a:prstGeom prst="rect">
            <a:avLst/>
          </a:prstGeom>
        </p:spPr>
      </p:pic>
      <p:pic>
        <p:nvPicPr>
          <p:cNvPr id="6" name="Picture 2" descr="http://ras.ru/FStorage/Download.aspx?id=d8895929-f04f-4146-a96c-a63f0223cc01">
            <a:extLst>
              <a:ext uri="{FF2B5EF4-FFF2-40B4-BE49-F238E27FC236}">
                <a16:creationId xmlns="" xmlns:a16="http://schemas.microsoft.com/office/drawing/2014/main" id="{BE418F39-A342-4FE4-BA4C-D5E86CA474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4156"/>
            <a:ext cx="1184449" cy="97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645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211396"/>
            <a:ext cx="785462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2060"/>
                </a:solidFill>
                <a:latin typeface="Arial Black" panose="020B0A04020102020204" pitchFamily="34" charset="0"/>
              </a:rPr>
              <a:t>Жилищные программы  </a:t>
            </a:r>
          </a:p>
          <a:p>
            <a:pPr algn="ctr"/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/>
            </a:r>
            <a:b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Picture 2" descr="http://ras.ru/FStorage/Download.aspx?id=d8895929-f04f-4146-a96c-a63f0223cc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1" y="29910"/>
            <a:ext cx="1259632" cy="1039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3696DBB-C1EF-4C83-AC81-7F225CDA2143}"/>
              </a:ext>
            </a:extLst>
          </p:cNvPr>
          <p:cNvSpPr/>
          <p:nvPr/>
        </p:nvSpPr>
        <p:spPr>
          <a:xfrm>
            <a:off x="245770" y="1107557"/>
            <a:ext cx="8424936" cy="2964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Жилищная комиссия СТУ ФАНО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Провела 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заседаний и рассмотрела 88 комплектов документов молодых ученых для получения сертификатов по программе «Жилище на 2015-2020 годы». До конца года получено 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сертификатов для молодых ученых ННЦ СО РАН.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Подтверждено право вступления в ЖСК «Веста», «Сигма», «Протон», «Электрон», «Бозон» для  </a:t>
            </a:r>
            <a:r>
              <a:rPr lang="ru-RU" sz="2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59 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сотрудников ННЦ СО РАН.</a:t>
            </a:r>
            <a:endParaRPr lang="ru-RU" sz="18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14D60611-77D4-443A-B3BA-FC4DAD3C6E9A}"/>
              </a:ext>
            </a:extLst>
          </p:cNvPr>
          <p:cNvSpPr/>
          <p:nvPr/>
        </p:nvSpPr>
        <p:spPr>
          <a:xfrm>
            <a:off x="266187" y="4467933"/>
            <a:ext cx="8208912" cy="1380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Положение дел с аспирантскими общежитиями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(ответ Э.В. </a:t>
            </a:r>
            <a:r>
              <a:rPr lang="ru-RU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Скубневского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документы  по квотам руководителя общественной организации «Движение в защиту прав жителей г. Новосибирска» В.В. </a:t>
            </a:r>
            <a:r>
              <a:rPr lang="ru-RU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Ажеганова</a:t>
            </a: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2166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s.ru/FStorage/Download.aspx?id=d8895929-f04f-4146-a96c-a63f0223cc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1" y="3962"/>
            <a:ext cx="1163208" cy="959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EEFCEB7F-7F84-4C07-9980-724DE3DEEB75}"/>
              </a:ext>
            </a:extLst>
          </p:cNvPr>
          <p:cNvSpPr/>
          <p:nvPr/>
        </p:nvSpPr>
        <p:spPr>
          <a:xfrm>
            <a:off x="1563071" y="0"/>
            <a:ext cx="7182544" cy="9166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Распределение санаторно-курортных путевок </a:t>
            </a:r>
            <a:endParaRPr lang="ru-RU" sz="2400" dirty="0">
              <a:solidFill>
                <a:srgbClr val="00206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86620E3-A722-48D5-BE6C-379977DABB3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319" y="828294"/>
            <a:ext cx="7549296" cy="5794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8568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1564"/>
            <a:ext cx="3357240" cy="251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3200" y="22439112"/>
            <a:ext cx="6462864" cy="4847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ras.ru/FStorage/Download.aspx?id=d8895929-f04f-4146-a96c-a63f0223cc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60" y="-14540"/>
            <a:ext cx="1331640" cy="109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3FDDFC31-BD25-40F4-B572-093BB27D06E9}"/>
              </a:ext>
            </a:extLst>
          </p:cNvPr>
          <p:cNvSpPr/>
          <p:nvPr/>
        </p:nvSpPr>
        <p:spPr>
          <a:xfrm>
            <a:off x="3906180" y="1977124"/>
            <a:ext cx="5130316" cy="3646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Волейбольный турнир среди Институтов СО РАН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Академиада</a:t>
            </a:r>
            <a:r>
              <a:rPr lang="ru-RU" sz="2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 настольному теннису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Лыжня-2018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Академиада</a:t>
            </a:r>
            <a:r>
              <a:rPr lang="ru-RU" sz="2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 9 мая 2018 г.</a:t>
            </a:r>
            <a:endParaRPr lang="en-US" sz="24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Пробег </a:t>
            </a:r>
            <a:r>
              <a:rPr lang="ru-RU" sz="2400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Рыцарева</a:t>
            </a:r>
            <a:r>
              <a:rPr lang="ru-RU" sz="2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июнь-2018</a:t>
            </a:r>
            <a:endParaRPr lang="en-US" sz="24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B986B5DB-4988-481A-AD5A-0D0C6C0EC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2148" y="28481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b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</a:rPr>
              <a:t>Спортивная жизнь </a:t>
            </a:r>
          </a:p>
        </p:txBody>
      </p:sp>
    </p:spTree>
    <p:extLst>
      <p:ext uri="{BB962C8B-B14F-4D97-AF65-F5344CB8AC3E}">
        <p14:creationId xmlns:p14="http://schemas.microsoft.com/office/powerpoint/2010/main" val="2262848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72C904A-1D8D-4962-8179-3DEB5A68B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>
                <a:solidFill>
                  <a:srgbClr val="FF0000"/>
                </a:solidFill>
                <a:latin typeface="Arial Black" panose="020B0A04020102020204" pitchFamily="34" charset="0"/>
              </a:rPr>
              <a:t>Учеба членов Профсоюза СО РАН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6AD9735-FAF9-47E2-B739-F30AE94E01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1180" y="2836653"/>
            <a:ext cx="2976959" cy="387362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676BCF2-2640-412E-9802-12FDE29093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 flipV="1">
            <a:off x="5084873" y="3145114"/>
            <a:ext cx="2841349" cy="3662064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F99E2148-3917-49B9-AE2F-F5F0EA7FF11B}"/>
              </a:ext>
            </a:extLst>
          </p:cNvPr>
          <p:cNvSpPr/>
          <p:nvPr/>
        </p:nvSpPr>
        <p:spPr>
          <a:xfrm>
            <a:off x="424829" y="980728"/>
            <a:ext cx="8892480" cy="186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 модуля по 3 дня = 36 часов (модуль по  трудовому и коллективному договорам,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пиар в Профсоюзе) (2 человека)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Модуль по охране труда ( 5 человек)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Форум в Красноярске по охране труда (1 человек)</a:t>
            </a:r>
            <a:endParaRPr lang="ru-RU" sz="1800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479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Рисунок 2" descr="Главная">
            <a:hlinkClick r:id="rId2" tooltip="&quot;Главная&quot;"/>
            <a:extLst>
              <a:ext uri="{FF2B5EF4-FFF2-40B4-BE49-F238E27FC236}">
                <a16:creationId xmlns="" xmlns:a16="http://schemas.microsoft.com/office/drawing/2014/main" id="{5A73FFE9-9B94-47E2-8324-CF89616E46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5759"/>
            <a:ext cx="5934075" cy="828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Рисунок 3">
            <a:extLst>
              <a:ext uri="{FF2B5EF4-FFF2-40B4-BE49-F238E27FC236}">
                <a16:creationId xmlns="" xmlns:a16="http://schemas.microsoft.com/office/drawing/2014/main" id="{DC2DCAE7-C25B-4671-A78C-A54836BDB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78780"/>
            <a:ext cx="26098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Рисунок 1">
            <a:extLst>
              <a:ext uri="{FF2B5EF4-FFF2-40B4-BE49-F238E27FC236}">
                <a16:creationId xmlns="" xmlns:a16="http://schemas.microsoft.com/office/drawing/2014/main" id="{5DD5F21E-B0A6-4361-BDF8-1E0CA753C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752" y="3429000"/>
            <a:ext cx="2609850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="" xmlns:a16="http://schemas.microsoft.com/office/drawing/2014/main" id="{76FA65A6-84D1-4C01-822C-EF86271C4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587871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D9349429-77A3-4D33-8D04-FDBB495623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217" y="1263798"/>
            <a:ext cx="849694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Общественная Новосибирская региональная организация Профсоюза Сибирского отделения Российской академии наук (Профсоюз СО РАН )</a:t>
            </a:r>
            <a:endParaRPr kumimoji="0" lang="ru-RU" alt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 Профсоюза СО РАН 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защита индивидуальных и коллективных социально-трудовых, профессиональных и иных, непосредственно связанных с ними, прав и интересов членов Профсоюза СО РАН в вопросах занятости, условий и оплаты труда, охраны здоровья и отдыха.</a:t>
            </a:r>
            <a:endParaRPr kumimoji="0" lang="ru-RU" alt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Профсоюза в области охраны труда - усиление роли и влияния первичных профсоюзных организаций при решении вопросов улучшения условий и охраны труда, усовершенствование и обновление системы профсоюзного контроля, улучшение информирования работников об их правах на безопасные условия труда.</a:t>
            </a:r>
            <a:endParaRPr kumimoji="0" lang="ru-RU" altLang="ru-RU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EABF15BF-69C2-4627-87C9-0E603418E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13287" y="5440313"/>
            <a:ext cx="914400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Приглашаем к участию в конкурсах 2018 г.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D64C7383-5C8A-4044-BA1E-07A5D83D9854}"/>
              </a:ext>
            </a:extLst>
          </p:cNvPr>
          <p:cNvSpPr/>
          <p:nvPr/>
        </p:nvSpPr>
        <p:spPr>
          <a:xfrm>
            <a:off x="899592" y="5857705"/>
            <a:ext cx="7344815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i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Красноярский форум по охране труда, 2017 </a:t>
            </a: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0203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ras.ru/FStorage/Download.aspx?id=d8895929-f04f-4146-a96c-a63f0223cc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4" y="0"/>
            <a:ext cx="1248073" cy="1029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>
            <a:extLst>
              <a:ext uri="{FF2B5EF4-FFF2-40B4-BE49-F238E27FC236}">
                <a16:creationId xmlns="" xmlns:a16="http://schemas.microsoft.com/office/drawing/2014/main" id="{5A1E16E5-5642-4F0E-85B8-28B82F5E6299}"/>
              </a:ext>
            </a:extLst>
          </p:cNvPr>
          <p:cNvSpPr/>
          <p:nvPr/>
        </p:nvSpPr>
        <p:spPr>
          <a:xfrm>
            <a:off x="395536" y="0"/>
            <a:ext cx="8728569" cy="6727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конференции по охране труда, 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посвященной Всемирному  дню  охраны труда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dirty="0">
                <a:solidFill>
                  <a:srgbClr val="00206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Новосибирск, 25-26 апреля 2018 г.</a:t>
            </a:r>
            <a:endParaRPr lang="ru-RU" sz="1400" dirty="0">
              <a:solidFill>
                <a:srgbClr val="00206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Первая конференция по охране труда,  посвященная Всемирному дню охраны труда прошла 25-26 апреля 2018 г. в Новосибирском Академгородке.</a:t>
            </a:r>
            <a:endParaRPr lang="ru-RU" sz="14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работе конференции приняли участие  54 сотрудников Институтов,  в их числе 21 специалист служб охраны труда, 15  уполномоченные по охране труда  Профкомов от 28 организаций  Новосибирского, Томского, Кемеровского, Тюменского  научных центров.</a:t>
            </a:r>
            <a:endParaRPr lang="ru-RU" sz="14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Специалистами ООО «Западно-сибирский центр охраны труда и комплексной безопасности» и ФАУ ДПО «Учебный центр ФПС по НСО» были представлены доклады о новых правовых актах  по охране труда,  по  профилактике производственного травматизма.  В рамках круглого стола по этим вопросам  выступили  руководители служб охраны труда  ИК СО РАН и ИГМ СО РАН. По вопросам деятельности уполномоченных по охране труда и роли проведения конкурсов по охране труда заслушаны  доклады от  Профсоюза СО РАН и ИХН СО РАН .</a:t>
            </a:r>
            <a:endParaRPr lang="ru-RU" sz="14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8603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0137202A-979E-41B4-8D76-3672AA17F17B}"/>
              </a:ext>
            </a:extLst>
          </p:cNvPr>
          <p:cNvSpPr/>
          <p:nvPr/>
        </p:nvSpPr>
        <p:spPr>
          <a:xfrm>
            <a:off x="0" y="116632"/>
            <a:ext cx="9144000" cy="6331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конференции представлены итоги конкурсов «Лучший уполномоченный по охране труда Профкомов  ППО  Профсоюза СО РАН по итогам 2017 года» и «Лучшая служба охраны труда организации  СО РАН по итогам 2017 года», приуроченных  к  Всемирному дню охраны труда.  Победители  конкурсов и участники  публично награждены.</a:t>
            </a: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конференции были  представлены  экспонаты  и  заслушано  сообщение о конкурсе детских рисунков  на тему «Охрана труда глазами детей».</a:t>
            </a:r>
          </a:p>
          <a:p>
            <a:pPr indent="270510" algn="just">
              <a:lnSpc>
                <a:spcPct val="115000"/>
              </a:lnSpc>
              <a:spcAft>
                <a:spcPts val="0"/>
              </a:spcAft>
            </a:pPr>
            <a:r>
              <a:rPr lang="ru-RU" sz="1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Конференция приняла решение: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Считать целесообразным  проведение подобных конференций и конкурсов  с периодичностью раз в два года.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Предложить ФАНО, СО РАН  восстановить в полном объёме функции ЦОТРЭБ  СО РАН в области ведомственного контроля, методической помощи подведомственным организациям, осуществления лабораторных испытаний  по программам производственного  контроля на бесплатной основе для подведомственных организаций.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Обратить внимание СТУ ФАНО и Президиума СО РАН на необходимость  финансирования мероприятий  по охране труда  не по остаточному принципу  и на соблюдение рекомендуемой   численности сотрудников служб охраны труда  в подведомственных организациях.</a:t>
            </a: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Профсоюзу СО РАН  направить обращение в Центральный Совет Профсоюза работников РАН  с просьбой выйти на Правительство и Минтруд  о необходимости  разработки нормативного документа, учитывающего  особенности  проведения специальной оценки условий труда (СУОТ) научных работников с учётом особенностей их специальности.</a:t>
            </a:r>
          </a:p>
          <a:p>
            <a:pPr indent="270510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6477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944EA952-090B-4D52-AD4B-D589EB60C267}"/>
              </a:ext>
            </a:extLst>
          </p:cNvPr>
          <p:cNvSpPr/>
          <p:nvPr/>
        </p:nvSpPr>
        <p:spPr>
          <a:xfrm>
            <a:off x="107504" y="188640"/>
            <a:ext cx="9036496" cy="6763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3724275" algn="l"/>
              </a:tabLst>
            </a:pP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Грант Президента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3724275" algn="l"/>
              </a:tabLst>
            </a:pPr>
            <a:r>
              <a:rPr lang="ru-RU" sz="1600" dirty="0">
                <a:latin typeface="Arial Black" panose="020B0A04020102020204" pitchFamily="34" charset="0"/>
                <a:ea typeface="Times New Roman" panose="02020603050405020304" pitchFamily="18" charset="0"/>
              </a:rPr>
              <a:t>Общественная Новосибирская региональная организация Профсоюза Сибирского отделения Российской академии наук участвует в конкурсе  на предоставление </a:t>
            </a:r>
            <a:r>
              <a:rPr lang="ru-RU" sz="16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гранта  Президента РФ на развитие гражданского общества</a:t>
            </a:r>
            <a:r>
              <a:rPr lang="ru-RU" sz="1600" dirty="0">
                <a:latin typeface="Arial Black" panose="020B0A04020102020204" pitchFamily="34" charset="0"/>
                <a:ea typeface="Times New Roman" panose="02020603050405020304" pitchFamily="18" charset="0"/>
              </a:rPr>
              <a:t>. Конкурсы проводятся Фондом президентских грантов в соответствии с распоряжением Президента Российской Федерации от 3 апреля 2017 года № 93-рп «Об обеспечении  государственной поддержки некоммерческих неправительственных организаций, участвующих в развитии институтов гражданского общества, реализующих социально значимые проекты и проекты в сфере защиты прав и свобод человека и гражданина». 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  <a:tabLst>
                <a:tab pos="3724275" algn="l"/>
              </a:tabLst>
            </a:pPr>
            <a:r>
              <a:rPr lang="ru-RU" sz="16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Грантовое направление по которому подан проект - охрана здоровья граждан, пропаганда здорового образа жизни. Название проекта  «Комплексная программа сохранения здоровья  работников и членов их семей Сибирского отделения РАН».</a:t>
            </a:r>
          </a:p>
          <a:p>
            <a:pPr indent="457200" algn="just">
              <a:lnSpc>
                <a:spcPct val="150000"/>
              </a:lnSpc>
              <a:spcAft>
                <a:spcPts val="0"/>
              </a:spcAft>
              <a:tabLst>
                <a:tab pos="3724275" algn="l"/>
              </a:tabLst>
            </a:pPr>
            <a:r>
              <a:rPr lang="ru-RU" sz="1600" dirty="0">
                <a:latin typeface="Arial Black" panose="020B0A04020102020204" pitchFamily="34" charset="0"/>
                <a:ea typeface="Times New Roman" panose="02020603050405020304" pitchFamily="18" charset="0"/>
              </a:rPr>
              <a:t>Организация мероприятий по оздоровлению работников и членов их семей, в том числе  в летний период  времени на спортивно-оздоровительных базах отдыха ряда Институтов СО РАН </a:t>
            </a:r>
          </a:p>
        </p:txBody>
      </p:sp>
      <p:pic>
        <p:nvPicPr>
          <p:cNvPr id="3" name="Picture 2" descr="http://ras.ru/FStorage/Download.aspx?id=d8895929-f04f-4146-a96c-a63f0223cc01">
            <a:extLst>
              <a:ext uri="{FF2B5EF4-FFF2-40B4-BE49-F238E27FC236}">
                <a16:creationId xmlns="" xmlns:a16="http://schemas.microsoft.com/office/drawing/2014/main" id="{9554F022-4779-4636-9D08-7DB0FF4C0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74157"/>
            <a:ext cx="824409" cy="68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0009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12844"/>
            <a:ext cx="91440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Необходимость привлечения новых членов в свои ряды, а также сохранение имеющихся ставит перед профсоюзами задачу поиска новых мотивационных стимулов, способных заинтересовать 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работников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, и в первую очередь молодежь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.. 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С этой целью создаются сети молодежных советов (коалиций) на всех уровнях </a:t>
            </a:r>
            <a:r>
              <a:rPr lang="ru-RU" sz="28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профструктуры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. Используются современные 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информационные 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средства для организации дискуссионных площадок, 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создаются </a:t>
            </a:r>
            <a:r>
              <a:rPr lang="ru-RU" sz="2800" dirty="0">
                <a:solidFill>
                  <a:srgbClr val="002060"/>
                </a:solidFill>
                <a:latin typeface="Arial Black" panose="020B0A04020102020204" pitchFamily="34" charset="0"/>
              </a:rPr>
              <a:t>школы молодых лидеров и др. Однако это начинание пока не стало </a:t>
            </a:r>
            <a:r>
              <a:rPr lang="ru-RU" sz="28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повсеместным.</a:t>
            </a:r>
            <a:endParaRPr lang="ru-RU" sz="2800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492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E0321B6-2CC4-47FD-9B26-FBDBF62D868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3528" y="116632"/>
            <a:ext cx="8640960" cy="626469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dirty="0">
                <a:solidFill>
                  <a:srgbClr val="FF0000"/>
                </a:solidFill>
                <a:latin typeface="Arial Black" panose="020B0A04020102020204" pitchFamily="34" charset="0"/>
              </a:rPr>
              <a:t>ЧЛЕНСТВО В ПРОФСОЮЗЕ ДАЕТ ВАМ ВОЗМОЖНОСТЬ</a:t>
            </a:r>
          </a:p>
          <a:p>
            <a:pPr lvl="0"/>
            <a:r>
              <a:rPr lang="ru-RU" sz="2400" b="1" dirty="0">
                <a:latin typeface="Arial Black" panose="020B0A04020102020204" pitchFamily="34" charset="0"/>
              </a:rPr>
              <a:t>Коллективно отстаивать социально-трудовые права и интересы работников всех уровней</a:t>
            </a:r>
          </a:p>
          <a:p>
            <a:pPr lvl="0"/>
            <a:r>
              <a:rPr lang="ru-RU" sz="2400" b="1" dirty="0">
                <a:latin typeface="Arial Black" panose="020B0A04020102020204" pitchFamily="34" charset="0"/>
              </a:rPr>
              <a:t>Добиваться достойной, своевременной оплаты труда, дополнительных социальных гарантий и льгот </a:t>
            </a:r>
          </a:p>
          <a:p>
            <a:pPr lvl="0"/>
            <a:r>
              <a:rPr lang="ru-RU" sz="2400" b="1" dirty="0">
                <a:latin typeface="Arial Black" panose="020B0A04020102020204" pitchFamily="34" charset="0"/>
              </a:rPr>
              <a:t>Осуществлять контроль за соблюдением трудового законодательства, состоянием условий и охраны труда на Вашем рабочем месте  через своих представителей</a:t>
            </a:r>
          </a:p>
          <a:p>
            <a:pPr lvl="0"/>
            <a:r>
              <a:rPr lang="ru-RU" sz="2400" b="1" dirty="0">
                <a:latin typeface="Arial Black" panose="020B0A04020102020204" pitchFamily="34" charset="0"/>
              </a:rPr>
              <a:t>Получать защиту в комиссии по трудовым спорам и в суде</a:t>
            </a:r>
          </a:p>
          <a:p>
            <a:pPr lvl="0"/>
            <a:r>
              <a:rPr lang="ru-RU" sz="2400" b="1" dirty="0">
                <a:latin typeface="Arial Black" panose="020B0A04020102020204" pitchFamily="34" charset="0"/>
              </a:rPr>
              <a:t>Повышать знания через систему профсоюзного образования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8648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344816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 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 descr="Ð¿ÑÐµÐ´ÑÐµÐ´Ð°ÑÐµÐ»Ñ Ð¿ÑÐ¾ÑÑÐ¾ÑÐ·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12776"/>
            <a:ext cx="6120680" cy="459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641871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2874</TotalTime>
  <Words>1391</Words>
  <Application>Microsoft Office PowerPoint</Application>
  <PresentationFormat>Экран (4:3)</PresentationFormat>
  <Paragraphs>339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УЭВ</vt:lpstr>
      <vt:lpstr>Презентация PowerPoint</vt:lpstr>
      <vt:lpstr>Презентация PowerPoint</vt:lpstr>
      <vt:lpstr>Спортивная жизнь </vt:lpstr>
      <vt:lpstr>Учеба членов Профсоюза СО РАН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</vt:lpstr>
    </vt:vector>
  </TitlesOfParts>
  <Company>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7</dc:creator>
  <cp:lastModifiedBy>Люда</cp:lastModifiedBy>
  <cp:revision>104</cp:revision>
  <dcterms:created xsi:type="dcterms:W3CDTF">2006-08-22T20:32:41Z</dcterms:created>
  <dcterms:modified xsi:type="dcterms:W3CDTF">2018-05-22T05:09:38Z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169789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