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93" r:id="rId3"/>
    <p:sldId id="259" r:id="rId4"/>
    <p:sldId id="294" r:id="rId5"/>
    <p:sldId id="295" r:id="rId6"/>
    <p:sldId id="296" r:id="rId7"/>
    <p:sldId id="298" r:id="rId8"/>
    <p:sldId id="299" r:id="rId9"/>
    <p:sldId id="300" r:id="rId10"/>
    <p:sldId id="301" r:id="rId11"/>
    <p:sldId id="302" r:id="rId12"/>
    <p:sldId id="303" r:id="rId13"/>
    <p:sldId id="304" r:id="rId14"/>
    <p:sldId id="305" r:id="rId15"/>
    <p:sldId id="306" r:id="rId16"/>
    <p:sldId id="307" r:id="rId17"/>
    <p:sldId id="308" r:id="rId18"/>
    <p:sldId id="309" r:id="rId19"/>
    <p:sldId id="310" r:id="rId20"/>
    <p:sldId id="311" r:id="rId21"/>
    <p:sldId id="312" r:id="rId22"/>
    <p:sldId id="313" r:id="rId23"/>
    <p:sldId id="314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6600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72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50532-E47F-4456-896A-D007E1FFFDAA}" type="datetimeFigureOut">
              <a:rPr lang="ru-RU"/>
              <a:pPr>
                <a:defRPr/>
              </a:pPr>
              <a:t>19.05.2015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1CF8E-A8E4-4B7C-AC1E-9A4E4E9FD2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F797B-56B4-41E8-99B1-F60753AB8ADF}" type="datetimeFigureOut">
              <a:rPr lang="ru-RU"/>
              <a:pPr>
                <a:defRPr/>
              </a:pPr>
              <a:t>19.05.2015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2FCAD-DF0C-4789-806C-6007999BE6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33487-CB15-47A4-9F6F-BEF3752F4805}" type="datetimeFigureOut">
              <a:rPr lang="ru-RU"/>
              <a:pPr>
                <a:defRPr/>
              </a:pPr>
              <a:t>19.05.2015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93883-0CAE-4208-8B4D-A9803C6605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6EF60-D50F-442F-BC88-A45206BEE6FA}" type="datetimeFigureOut">
              <a:rPr lang="ru-RU"/>
              <a:pPr>
                <a:defRPr/>
              </a:pPr>
              <a:t>19.05.2015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3C02A-88DB-462A-B5EF-BA224F745F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8012E-9E6F-4F1F-B8BE-134A1E078338}" type="datetimeFigureOut">
              <a:rPr lang="ru-RU"/>
              <a:pPr>
                <a:defRPr/>
              </a:pPr>
              <a:t>19.05.2015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D0DAE-F3C4-4BCF-B020-6F1F8C30F9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7F08E-501C-4633-9CFF-3929398E8B2D}" type="datetimeFigureOut">
              <a:rPr lang="ru-RU"/>
              <a:pPr>
                <a:defRPr/>
              </a:pPr>
              <a:t>19.05.2015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DFEEB-171F-4B31-BA32-70501A2F8A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3476B-9AE8-4436-887A-E430093B94F0}" type="datetimeFigureOut">
              <a:rPr lang="ru-RU"/>
              <a:pPr>
                <a:defRPr/>
              </a:pPr>
              <a:t>19.05.2015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A8D05-85D6-4B68-A903-C04149D5BC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C0B1D-8685-4EE3-AA3A-2B9DA2E45C18}" type="datetimeFigureOut">
              <a:rPr lang="ru-RU"/>
              <a:pPr>
                <a:defRPr/>
              </a:pPr>
              <a:t>19.05.2015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80A1C-13FC-4D9A-8EEE-EFB6E45041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CC8C9-5DA3-4952-99E3-46066E14840C}" type="datetimeFigureOut">
              <a:rPr lang="ru-RU"/>
              <a:pPr>
                <a:defRPr/>
              </a:pPr>
              <a:t>19.05.2015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764C5-4861-451C-B6EC-02B926D47E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2C7B8-7777-4EBA-94BB-38FE0EC2F27E}" type="datetimeFigureOut">
              <a:rPr lang="ru-RU"/>
              <a:pPr>
                <a:defRPr/>
              </a:pPr>
              <a:t>19.05.2015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E51D2-A560-4CA1-B423-49AA3EF41F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B45C88-4F12-4D1B-879D-2D6544BF23E6}" type="datetimeFigureOut">
              <a:rPr lang="ru-RU"/>
              <a:pPr>
                <a:defRPr/>
              </a:pPr>
              <a:t>19.05.2015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80111-C4D3-41BE-B3A8-3CCE9A9AC4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45C4B60-991E-40CF-9D64-BB9D9E74D212}" type="datetimeFigureOut">
              <a:rPr lang="ru-RU"/>
              <a:pPr>
                <a:defRPr/>
              </a:pPr>
              <a:t>19.05.2015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EB47F9-99B7-422D-9F0D-8378F65A98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948436"/>
            <a:ext cx="9144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3600" b="1" dirty="0" smtClean="0">
                <a:solidFill>
                  <a:srgbClr val="002060"/>
                </a:solidFill>
                <a:latin typeface="Palatino Linotype" pitchFamily="18" charset="0"/>
              </a:rPr>
              <a:t>НАУЧНЫЕ ГРАНТЫ</a:t>
            </a:r>
          </a:p>
          <a:p>
            <a:pPr algn="ctr" eaLnBrk="0" hangingPunct="0"/>
            <a:r>
              <a:rPr lang="ru-RU" sz="3600" b="1" dirty="0" smtClean="0">
                <a:solidFill>
                  <a:srgbClr val="002060"/>
                </a:solidFill>
                <a:latin typeface="Palatino Linotype" pitchFamily="18" charset="0"/>
              </a:rPr>
              <a:t>В РОССИЙСКОЙ ФЕДЕРАЦИИ:</a:t>
            </a:r>
          </a:p>
          <a:p>
            <a:pPr algn="ctr" eaLnBrk="0" hangingPunct="0"/>
            <a:r>
              <a:rPr lang="ru-RU" sz="3600" b="1" dirty="0" smtClean="0">
                <a:solidFill>
                  <a:srgbClr val="002060"/>
                </a:solidFill>
                <a:latin typeface="Palatino Linotype" pitchFamily="18" charset="0"/>
              </a:rPr>
              <a:t>СОЦИАЛЬНО-ПРАВОВЫЕ АСПЕКТЫ</a:t>
            </a:r>
          </a:p>
          <a:p>
            <a:pPr algn="ctr" eaLnBrk="0" hangingPunct="0"/>
            <a:r>
              <a:rPr lang="ru-RU" sz="3600" b="1" dirty="0" smtClean="0">
                <a:solidFill>
                  <a:srgbClr val="002060"/>
                </a:solidFill>
                <a:latin typeface="Palatino Linotype" pitchFamily="18" charset="0"/>
              </a:rPr>
              <a:t>МОЛОДЕЖНОЙ ПОЛИТИКИ</a:t>
            </a: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4124743"/>
            <a:ext cx="9144000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eaLnBrk="0" latinLnBrk="0" hangingPunct="0">
              <a:lnSpc>
                <a:spcPct val="100000"/>
              </a:lnSpc>
              <a:buClrTx/>
              <a:buSzTx/>
              <a:buFontTx/>
              <a:buNone/>
              <a:tabLst/>
            </a:pPr>
            <a:r>
              <a:rPr lang="ru-RU" sz="3200" b="1" i="1" dirty="0" smtClean="0">
                <a:solidFill>
                  <a:srgbClr val="002060"/>
                </a:solidFill>
                <a:latin typeface="Palatino Linotype" pitchFamily="18" charset="0"/>
              </a:rPr>
              <a:t>Филиппов А.П.</a:t>
            </a:r>
          </a:p>
          <a:p>
            <a:pPr marL="0" marR="0" lvl="0" indent="0" algn="ctr" defTabSz="914400" eaLnBrk="0" latinLnBrk="0" hangingPunct="0">
              <a:lnSpc>
                <a:spcPct val="100000"/>
              </a:lnSpc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002060"/>
                </a:solidFill>
                <a:latin typeface="Palatino Linotype" pitchFamily="18" charset="0"/>
              </a:rPr>
              <a:t>член Президиума ЦС </a:t>
            </a:r>
          </a:p>
          <a:p>
            <a:pPr marL="0" marR="0" lvl="0" indent="0" algn="ctr" defTabSz="914400" eaLnBrk="0" latinLnBrk="0" hangingPunct="0">
              <a:lnSpc>
                <a:spcPct val="100000"/>
              </a:lnSpc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002060"/>
                </a:solidFill>
                <a:latin typeface="Palatino Linotype" pitchFamily="18" charset="0"/>
              </a:rPr>
              <a:t>Профсоюза работников РАН</a:t>
            </a:r>
          </a:p>
          <a:p>
            <a:pPr marL="0" marR="0" lvl="0" indent="0" algn="ctr" defTabSz="914400" eaLnBrk="0" latinLnBrk="0" hangingPunct="0">
              <a:lnSpc>
                <a:spcPct val="100000"/>
              </a:lnSpc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002060"/>
                </a:solidFill>
                <a:latin typeface="Palatino Linotype" pitchFamily="18" charset="0"/>
              </a:rPr>
              <a:t>д. ф.-м. н., зав. лаб.  (ИВС РАН, Санкт-Петербург)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906646"/>
            <a:ext cx="9144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2800" b="1" i="1" dirty="0" smtClean="0">
                <a:solidFill>
                  <a:srgbClr val="002060"/>
                </a:solidFill>
                <a:latin typeface="Palatino Linotype" pitchFamily="18" charset="0"/>
              </a:rPr>
              <a:t>НАУЧНЫЕ ГРАНТЫ</a:t>
            </a:r>
          </a:p>
          <a:p>
            <a:pPr algn="ctr" eaLnBrk="0" hangingPunct="0"/>
            <a:r>
              <a:rPr lang="ru-RU" sz="2800" b="1" i="1" dirty="0" smtClean="0">
                <a:solidFill>
                  <a:srgbClr val="002060"/>
                </a:solidFill>
                <a:latin typeface="Palatino Linotype" pitchFamily="18" charset="0"/>
              </a:rPr>
              <a:t>В РОССИЙСКОЙ ФЕДЕРАЦИИ:</a:t>
            </a:r>
          </a:p>
          <a:p>
            <a:pPr algn="ctr" eaLnBrk="0" hangingPunct="0"/>
            <a:r>
              <a:rPr lang="ru-RU" sz="2800" b="1" i="1" dirty="0" smtClean="0">
                <a:solidFill>
                  <a:srgbClr val="002060"/>
                </a:solidFill>
                <a:latin typeface="Palatino Linotype" pitchFamily="18" charset="0"/>
              </a:rPr>
              <a:t>СОЦИАЛЬНО-ПРАВОВЫЕ АСПЕКТЫ</a:t>
            </a:r>
          </a:p>
          <a:p>
            <a:pPr algn="ctr" eaLnBrk="0" hangingPunct="0"/>
            <a:r>
              <a:rPr lang="ru-RU" sz="2800" b="1" i="1" dirty="0" smtClean="0">
                <a:solidFill>
                  <a:srgbClr val="002060"/>
                </a:solidFill>
                <a:latin typeface="Palatino Linotype" pitchFamily="18" charset="0"/>
              </a:rPr>
              <a:t>МОЛОДЕЖНОЙ ПОЛИТИКИ</a:t>
            </a: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2987805"/>
            <a:ext cx="9144000" cy="3370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723900" lvl="0" indent="-368300" eaLnBrk="0" hangingPunct="0">
              <a:spcAft>
                <a:spcPts val="1800"/>
              </a:spcAft>
            </a:pPr>
            <a:r>
              <a:rPr lang="ru-RU" sz="2800" b="1" dirty="0" smtClean="0">
                <a:solidFill>
                  <a:srgbClr val="7030A0"/>
                </a:solidFill>
                <a:latin typeface="Palatino Linotype" pitchFamily="18" charset="0"/>
              </a:rPr>
              <a:t>История вопроса. Зарубежный опыт.</a:t>
            </a:r>
          </a:p>
          <a:p>
            <a:pPr marL="723900" lvl="0" indent="-368300" eaLnBrk="0" hangingPunct="0">
              <a:spcAft>
                <a:spcPts val="180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Palatino Linotype" pitchFamily="18" charset="0"/>
              </a:rPr>
              <a:t>Последствия кризиса 90-х.</a:t>
            </a:r>
          </a:p>
          <a:p>
            <a:pPr marL="723900" lvl="0" indent="-368300" eaLnBrk="0" hangingPunct="0">
              <a:spcAft>
                <a:spcPts val="1800"/>
              </a:spcAft>
            </a:pPr>
            <a:r>
              <a:rPr lang="ru-RU" sz="28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двухтысячных, подходы к преодолению демографического кризиса в российской науке.</a:t>
            </a:r>
          </a:p>
          <a:p>
            <a:pPr marL="723900" lvl="0" indent="-368300" eaLnBrk="0" hangingPunct="0">
              <a:spcAft>
                <a:spcPts val="1800"/>
              </a:spcAft>
            </a:pPr>
            <a:r>
              <a:rPr lang="ru-RU" sz="2800" b="1" dirty="0" smtClean="0">
                <a:solidFill>
                  <a:srgbClr val="800000"/>
                </a:solidFill>
                <a:latin typeface="Palatino Linotype" pitchFamily="18" charset="0"/>
              </a:rPr>
              <a:t>Подводные камни и что дальше?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7030A0"/>
                </a:solidFill>
                <a:latin typeface="Palatino Linotype" pitchFamily="18" charset="0"/>
              </a:rPr>
              <a:t>ИСТОРИЯ ВОПРОСА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7030A0"/>
                </a:solidFill>
                <a:latin typeface="Palatino Linotype" pitchFamily="18" charset="0"/>
              </a:rPr>
              <a:t> ЗАРУБЕЖНЫЙ ОПЫТ</a:t>
            </a: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2083820"/>
            <a:ext cx="91440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Молодые исследователи всегда получали и получают низкую заработную плату (во всех странах мира она заметно ниже средней заработной платы по стране).</a:t>
            </a:r>
          </a:p>
          <a:p>
            <a:pPr marL="361950"/>
            <a:endParaRPr lang="ru-RU" sz="2400" b="1" dirty="0" smtClean="0">
              <a:solidFill>
                <a:srgbClr val="7030A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Один из способов смягчения ситуации – выделение молодым исследователям дополнительных средств в виде грантов, призов или стипендий (данная форма используется в ряде стран).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7030A0"/>
                </a:solidFill>
                <a:latin typeface="Palatino Linotype" pitchFamily="18" charset="0"/>
              </a:rPr>
              <a:t>ИСТОРИЯ ВОПРОСА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7030A0"/>
                </a:solidFill>
                <a:latin typeface="Palatino Linotype" pitchFamily="18" charset="0"/>
              </a:rPr>
              <a:t> ЗАРУБЕЖНЫЙ ОПЫТ</a:t>
            </a: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283672"/>
            <a:ext cx="9144000" cy="5186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 algn="ctr">
              <a:spcBef>
                <a:spcPts val="0"/>
              </a:spcBef>
              <a:spcAft>
                <a:spcPts val="1800"/>
              </a:spcAft>
            </a:pPr>
            <a:r>
              <a:rPr lang="ru-RU" sz="2800" b="1" dirty="0" smtClean="0">
                <a:solidFill>
                  <a:srgbClr val="7030A0"/>
                </a:solidFill>
                <a:latin typeface="Palatino Linotype" pitchFamily="18" charset="0"/>
              </a:rPr>
              <a:t>СССР:</a:t>
            </a:r>
          </a:p>
          <a:p>
            <a:pPr marL="361950"/>
            <a:r>
              <a:rPr lang="ru-RU" sz="2400" b="1" u="sng" dirty="0" smtClean="0">
                <a:solidFill>
                  <a:srgbClr val="7030A0"/>
                </a:solidFill>
                <a:latin typeface="Palatino Linotype" pitchFamily="18" charset="0"/>
              </a:rPr>
              <a:t>повышенные стипендии</a:t>
            </a: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 студенты разных уровней (Ленинская стипендия) за успехи в учебе, но с  учетом достижений в исследовательской работе;</a:t>
            </a:r>
          </a:p>
          <a:p>
            <a:pPr marL="361950"/>
            <a:endParaRPr lang="ru-RU" sz="2400" b="1" dirty="0" smtClean="0">
              <a:solidFill>
                <a:srgbClr val="7030A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u="sng" dirty="0" smtClean="0">
                <a:solidFill>
                  <a:srgbClr val="7030A0"/>
                </a:solidFill>
                <a:latin typeface="Palatino Linotype" pitchFamily="18" charset="0"/>
              </a:rPr>
              <a:t>конкурсы и олимпиады научно-исследовательских работ</a:t>
            </a:r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; </a:t>
            </a:r>
          </a:p>
          <a:p>
            <a:pPr marL="725488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призы – грамоты, дипломы и медали + денежные премии (размер – до полугодовой зарплаты молодого ученого);</a:t>
            </a:r>
          </a:p>
          <a:p>
            <a:pPr marL="725488"/>
            <a:r>
              <a:rPr lang="ru-RU" sz="2400" b="1" dirty="0" smtClean="0">
                <a:solidFill>
                  <a:srgbClr val="7030A0"/>
                </a:solidFill>
                <a:latin typeface="Palatino Linotype" pitchFamily="18" charset="0"/>
              </a:rPr>
              <a:t>уровни – от ВУЗа или НИИ до общесоюзного министерства, от города или региона до союзной республики и страны в целом.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ПОСЛЕДСТВИЯ КРИЗИСА 90-Х</a:t>
            </a:r>
            <a:endParaRPr lang="ru-RU" sz="3200" b="1" dirty="0" smtClean="0">
              <a:solidFill>
                <a:srgbClr val="7030A0"/>
              </a:solidFill>
              <a:latin typeface="Palatino Linotype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991284"/>
            <a:ext cx="8858280" cy="5278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61950">
              <a:spcAft>
                <a:spcPts val="6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Глобальный – политический, экономический, социальный – кризис и распад СССР 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  <a:sym typeface="Symbol"/>
              </a:rPr>
              <a:t> 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кардинальное изменение ситуации в научной сфере:</a:t>
            </a:r>
          </a:p>
          <a:p>
            <a:pPr marL="725488">
              <a:spcAft>
                <a:spcPts val="6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финансирование научных исследований упало в разы; </a:t>
            </a:r>
          </a:p>
          <a:p>
            <a:pPr marL="725488">
              <a:spcAft>
                <a:spcPts val="6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резко снижение реальной заработной платы научных сотрудников;</a:t>
            </a:r>
          </a:p>
          <a:p>
            <a:pPr marL="725488">
              <a:spcAft>
                <a:spcPts val="6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задержки выплаты заработной платы;</a:t>
            </a:r>
          </a:p>
          <a:p>
            <a:pPr marL="725488">
              <a:spcAft>
                <a:spcPts val="6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нехватка денег на проведение исследований;</a:t>
            </a:r>
          </a:p>
          <a:p>
            <a:pPr marL="725488">
              <a:spcAft>
                <a:spcPts val="6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нехватка денег на поддержание нормального уровня функционирования институтов (административные отпуска, работа по форме неполной занятости).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902199"/>
            <a:ext cx="8858280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61950">
              <a:spcAft>
                <a:spcPts val="120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Palatino Linotype" pitchFamily="18" charset="0"/>
              </a:rPr>
              <a:t>Массовый отток сотрудников из НИИ.</a:t>
            </a:r>
          </a:p>
          <a:p>
            <a:pPr marL="361950">
              <a:spcAft>
                <a:spcPts val="12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«Исход» был неравномерным по возрастным группам: основная масса ушедших и сменивших область деятельности – молодые сотрудники.</a:t>
            </a:r>
          </a:p>
          <a:p>
            <a:pPr marL="361950"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На «молодых» давило полное отсутствие долгосрочных перспектив –</a:t>
            </a:r>
          </a:p>
          <a:p>
            <a:pPr marL="725488"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возможностей социального обеспечения,  возможностей проведения исследований на высоком уровне,</a:t>
            </a:r>
          </a:p>
          <a:p>
            <a:pPr marL="725488">
              <a:spcAft>
                <a:spcPts val="12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осложнение карьерного роста (нарушилась система «омоложения» научных кадров).</a:t>
            </a:r>
          </a:p>
          <a:p>
            <a:pPr marL="361950">
              <a:spcAft>
                <a:spcPts val="12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Усугубление кадровой ситуации из-за резкого сокращения притока молодых специалистов, выпускников ВУЗов и техникумов.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ПОСЛЕДСТВИЯ КРИЗИСА 90-Х</a:t>
            </a:r>
            <a:endParaRPr lang="ru-RU" sz="3200" b="1" dirty="0" smtClean="0">
              <a:solidFill>
                <a:srgbClr val="7030A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440810"/>
            <a:ext cx="91440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Сокращение доли молодых исследователей:</a:t>
            </a:r>
          </a:p>
          <a:p>
            <a:pPr marL="725488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в СССР доля молодых исследователей (до 28 лет ) – </a:t>
            </a:r>
            <a:r>
              <a:rPr lang="ru-RU" sz="3600" b="1" dirty="0" smtClean="0">
                <a:solidFill>
                  <a:srgbClr val="C00000"/>
                </a:solidFill>
                <a:latin typeface="Palatino Linotype" pitchFamily="18" charset="0"/>
              </a:rPr>
              <a:t>30%.</a:t>
            </a:r>
          </a:p>
          <a:p>
            <a:pPr marL="725488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в РФ в середине девяностых доля молодых исследователей (до 35 лет) – </a:t>
            </a:r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10%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.</a:t>
            </a:r>
          </a:p>
          <a:p>
            <a:pPr marL="725488"/>
            <a:endParaRPr lang="ru-RU" sz="24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Резкое сокращение доли научных работников в возрасте от 35 до 55 лет – </a:t>
            </a:r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15%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;  основная масса сотрудников – пенсионеры (в некоторых институтах РАН – до </a:t>
            </a:r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75%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).</a:t>
            </a:r>
          </a:p>
          <a:p>
            <a:pPr marL="361950"/>
            <a:endParaRPr lang="ru-RU" sz="2400" b="1" dirty="0" smtClean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ПОСЛЕДСТВИЯ КРИЗИСА 90-Х</a:t>
            </a:r>
            <a:endParaRPr lang="ru-RU" sz="3200" b="1" dirty="0" smtClean="0">
              <a:solidFill>
                <a:srgbClr val="7030A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000108"/>
            <a:ext cx="91440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Трагичность ситуации видели все, но первыми реальные действия по ее исправлению предпринимали руководители среднего и низкого уровня (министерства и руководство РАН продолжали «советскую» практику точечной и разовой поддержки молодых исследователей).</a:t>
            </a:r>
          </a:p>
          <a:p>
            <a:pPr marL="361950"/>
            <a:endParaRPr lang="ru-RU" sz="2400" b="1" dirty="0" smtClean="0">
              <a:solidFill>
                <a:srgbClr val="C0000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Руководители лабораторий поддерживали молодежь из средств договоров и грантов (часто в ущерб более опытным и возрастным сотрудникам, нарушая принципы одинаковой оплаты за равный труд). Администрации НИИ – надбавки за «молодость» (всем) и «стипендии» (лучшим). Эти меры лишь приостановили исход молодежи (дополнительные доходы ниже 50% нищенского оклада </a:t>
            </a:r>
            <a:r>
              <a:rPr lang="ru-RU" sz="2400" b="1" dirty="0" err="1" smtClean="0">
                <a:solidFill>
                  <a:srgbClr val="C00000"/>
                </a:solidFill>
                <a:latin typeface="Palatino Linotype" pitchFamily="18" charset="0"/>
              </a:rPr>
              <a:t>мнс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).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ПОСЛЕДСТВИЯ КРИЗИСА 90-Х</a:t>
            </a:r>
            <a:endParaRPr lang="ru-RU" sz="3200" b="1" dirty="0" smtClean="0">
              <a:solidFill>
                <a:srgbClr val="7030A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840645"/>
            <a:ext cx="9144000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Важное обстоятельство (продолжает действовать и в настоящее время): в девяностые наибольшими финансовыми возможностями располагали лидеры:</a:t>
            </a:r>
          </a:p>
          <a:p>
            <a:pPr marL="725488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широко известные за рубежом (инвалютные гранты, </a:t>
            </a:r>
            <a:r>
              <a:rPr lang="ru-RU" sz="2400" b="1" dirty="0" err="1" smtClean="0">
                <a:solidFill>
                  <a:srgbClr val="C00000"/>
                </a:solidFill>
                <a:latin typeface="Palatino Linotype" pitchFamily="18" charset="0"/>
              </a:rPr>
              <a:t>зарудежные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 стажировки для молодых ученых);</a:t>
            </a:r>
          </a:p>
          <a:p>
            <a:pPr marL="725488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имеющие выход на административный ресурс (дополнительное финансирование под «конкретные» задачи).</a:t>
            </a:r>
          </a:p>
          <a:p>
            <a:pPr marL="361950">
              <a:spcAft>
                <a:spcPts val="12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Положение «молодого» было приемлемым, если он имел счастье работать у такого лидера.</a:t>
            </a:r>
          </a:p>
          <a:p>
            <a:pPr marL="361950"/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Проблемы</a:t>
            </a:r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:</a:t>
            </a:r>
          </a:p>
          <a:p>
            <a:pPr marL="36195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Всегда ли в этих группах получали более качественные научные результаты, по сравнению с тем, чего добивались в других командах?</a:t>
            </a:r>
          </a:p>
          <a:p>
            <a:pPr marL="361950"/>
            <a:r>
              <a:rPr lang="ru-RU" sz="2400" b="1" dirty="0" smtClean="0">
                <a:solidFill>
                  <a:srgbClr val="C00000"/>
                </a:solidFill>
                <a:latin typeface="Palatino Linotype" pitchFamily="18" charset="0"/>
              </a:rPr>
              <a:t>Насколько важны эти исследования для России?</a:t>
            </a:r>
            <a:endParaRPr lang="ru-RU" sz="2400" b="1" dirty="0" smtClean="0">
              <a:solidFill>
                <a:srgbClr val="7030A0"/>
              </a:solidFill>
              <a:latin typeface="Palatino Linotype" pitchFamily="18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C00000"/>
                </a:solidFill>
                <a:latin typeface="Palatino Linotype" pitchFamily="18" charset="0"/>
              </a:rPr>
              <a:t>ПОСЛЕДСТВИЯ КРИЗИСА 90-Х</a:t>
            </a:r>
            <a:endParaRPr lang="ru-RU" sz="3200" b="1" dirty="0" smtClean="0">
              <a:solidFill>
                <a:srgbClr val="7030A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902474"/>
            <a:ext cx="878684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Выход из кризиса 1998 года, устойчивый рост российской экономики, стабилизировался финансовый рынок. </a:t>
            </a:r>
          </a:p>
          <a:p>
            <a:pPr marL="725488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Этому способствовали реформы начала двухтысячных и высокие цены на нефть (50 – 60 долларов за баррель в 2004-08 гг. и около 100 долларов за баррель в 2009-14 гг.).</a:t>
            </a:r>
          </a:p>
          <a:p>
            <a:pPr marL="361950"/>
            <a:endParaRPr lang="ru-RU" sz="2400" b="1" dirty="0" smtClean="0">
              <a:solidFill>
                <a:srgbClr val="00660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У правительства РФ появились возможности для улучшения положения в научной сфере.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ДВУХТЫСЯЧНЫХ,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ПОДХОДЫ К ПРЕОДОЛЕНИЮ КРИЗИСА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640865"/>
            <a:ext cx="9144000" cy="430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 algn="ctr">
              <a:spcAft>
                <a:spcPts val="1200"/>
              </a:spcAft>
            </a:pP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ПИЛОТНЫЙ ПРОЕКТ</a:t>
            </a: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Руководство страны видело трагическое положение с кадрами в науке (к началу «</a:t>
            </a:r>
            <a:r>
              <a:rPr lang="ru-RU" sz="2400" b="1" dirty="0" err="1" smtClean="0">
                <a:solidFill>
                  <a:srgbClr val="006600"/>
                </a:solidFill>
                <a:latin typeface="Palatino Linotype" pitchFamily="18" charset="0"/>
              </a:rPr>
              <a:t>пилотного</a:t>
            </a: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» проекта в РАН средний возраст научных сотрудников приближался к 60 годам) </a:t>
            </a: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  <a:sym typeface="Symbol"/>
              </a:rPr>
              <a:t> о</a:t>
            </a: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дной из задач повышения окладов сотрудников РАН в ходе «</a:t>
            </a:r>
            <a:r>
              <a:rPr lang="ru-RU" sz="2400" b="1" dirty="0" err="1" smtClean="0">
                <a:solidFill>
                  <a:srgbClr val="006600"/>
                </a:solidFill>
                <a:latin typeface="Palatino Linotype" pitchFamily="18" charset="0"/>
              </a:rPr>
              <a:t>пилотного</a:t>
            </a: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» проекта – исправление демографической ситуации, удержание и привлечение «молодежи».</a:t>
            </a:r>
          </a:p>
          <a:p>
            <a:pPr marL="725488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В первые годы после введения новой системы оплаты труда в РАН старение академических институтов остановилось.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ДВУХТЫСЯЧНЫХ,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ПОДХОДЫ К ПРЕОДОЛЕНИЮ КРИЗИСА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186182"/>
            <a:ext cx="9144000" cy="5386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Изменение в политике распределения научных грантов, упор на поддержку молодых специалистов. Два пути.</a:t>
            </a:r>
          </a:p>
          <a:p>
            <a:pPr marL="361950"/>
            <a:endParaRPr lang="ru-RU" sz="2400" b="1" dirty="0" smtClean="0">
              <a:solidFill>
                <a:srgbClr val="006600"/>
              </a:solidFill>
              <a:latin typeface="Palatino Linotype" pitchFamily="18" charset="0"/>
            </a:endParaRPr>
          </a:p>
          <a:p>
            <a:pPr marL="36195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«Взрослые» гранты</a:t>
            </a: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Включение в состав исследовательской группы молодых специалистов (в заявках РФФИ и РГНФ – специальный пункт, учитывающий количество молодых исследователей).</a:t>
            </a: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Однако, включать молодежь в состав команды не означает, что нужно платить ей. Приняты соответствующие меры (одно из требований РНФ – выплата молодым специалистам строго определенной доли фонда оплаты труда).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ДВУХТЫСЯЧНЫХ,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ПОДХОДЫ К ПРЕОДОЛЕНИЮ КРИЗИСА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2285992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Резкое увеличение количества стипендий, грантов и программ для молодых исследователей</a:t>
            </a:r>
            <a:endParaRPr lang="ru-RU" sz="2400" b="1" dirty="0" smtClean="0">
              <a:solidFill>
                <a:srgbClr val="006600"/>
              </a:solidFill>
              <a:latin typeface="Palatino Linotype" pitchFamily="18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ДВУХТЫСЯЧНЫХ,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ПОДХОДЫ К ПРЕОДОЛЕНИЮ КРИЗИСА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610086"/>
            <a:ext cx="9144000" cy="4370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1200"/>
              </a:spcAft>
            </a:pPr>
            <a:r>
              <a:rPr lang="ru-RU" sz="3200" b="1" u="sng" dirty="0" smtClean="0">
                <a:solidFill>
                  <a:srgbClr val="006600"/>
                </a:solidFill>
                <a:latin typeface="Palatino Linotype" pitchFamily="18" charset="0"/>
              </a:rPr>
              <a:t>Санкт-Петербург</a:t>
            </a:r>
          </a:p>
          <a:p>
            <a:pPr marL="361950">
              <a:spcAft>
                <a:spcPts val="1200"/>
              </a:spcAft>
            </a:pP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Академические институты – стипендии, надбавки, премии и т.п. (до 1/2 оклада </a:t>
            </a:r>
            <a:r>
              <a:rPr lang="ru-RU" sz="2400" b="1" dirty="0" err="1" smtClean="0">
                <a:solidFill>
                  <a:srgbClr val="006600"/>
                </a:solidFill>
                <a:latin typeface="Palatino Linotype" pitchFamily="18" charset="0"/>
              </a:rPr>
              <a:t>мнс</a:t>
            </a: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, 6000 руб. в мес.).</a:t>
            </a:r>
          </a:p>
          <a:p>
            <a:pPr marL="361950">
              <a:spcAft>
                <a:spcPts val="1200"/>
              </a:spcAft>
            </a:pP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Правительство Санкт-Петербурга – конкурс научных работ студентов (грант в размере 20000 руб. в год), аспирантов (50000 руб.) и молодых специалистов (100000 и 150000 руб.).</a:t>
            </a:r>
          </a:p>
          <a:p>
            <a:pPr marL="361950">
              <a:spcAft>
                <a:spcPts val="1200"/>
              </a:spcAft>
            </a:pP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ВУЗы – при определении повышенных «именных» стипендий обязательно учитывается наличие у претендента научных работ.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ДВУХТЫСЯЧНЫХ,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ПОДХОДЫ К ПРЕОДОЛЕНИЮ КРИЗИСА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2317971"/>
            <a:ext cx="9144000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1200"/>
              </a:spcAft>
            </a:pPr>
            <a:r>
              <a:rPr lang="ru-RU" sz="3200" b="1" u="sng" dirty="0" smtClean="0">
                <a:solidFill>
                  <a:srgbClr val="006600"/>
                </a:solidFill>
                <a:latin typeface="Palatino Linotype" pitchFamily="18" charset="0"/>
              </a:rPr>
              <a:t>Санкт-Петербург</a:t>
            </a: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Фонд поддержки малых форм предпринимательства в научной сфере проводит –  персональные гранты по программе У.М.Н.И.К (400000 руб. на два года) и конкурс проектов по программе «СТАРТ» с обязательным участием молодого специалиста (на три года с финансированием первого года 1000000 руб.). 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ДВУХТЫСЯЧНЫХ,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ПОДХОДЫ К ПРЕОДОЛЕНИЮ КРИЗИСА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175170"/>
            <a:ext cx="9144000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1200"/>
              </a:spcAft>
            </a:pPr>
            <a:r>
              <a:rPr lang="ru-RU" sz="3200" b="1" u="sng" dirty="0" smtClean="0">
                <a:solidFill>
                  <a:srgbClr val="006600"/>
                </a:solidFill>
                <a:latin typeface="Palatino Linotype" pitchFamily="18" charset="0"/>
              </a:rPr>
              <a:t>Санкт-Петербург</a:t>
            </a: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РФФИ – </a:t>
            </a:r>
          </a:p>
          <a:p>
            <a:pPr marL="725488" indent="-363538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работа молодого специалиста в ведущих лабораториях РФ (70000 руб. в мес.),</a:t>
            </a:r>
          </a:p>
          <a:p>
            <a:pPr marL="725488" indent="-363538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«Мой первый грант» (400000 руб. в год),</a:t>
            </a:r>
          </a:p>
          <a:p>
            <a:pPr marL="725488" indent="-363538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гранты для поддержки ведущих молодежных коллективов (до 2000000 руб. в год, размер «взрослого» гранта –500000 руб. в год)</a:t>
            </a:r>
          </a:p>
          <a:p>
            <a:pPr marL="361950"/>
            <a:endParaRPr lang="ru-RU" sz="2400" b="1" dirty="0" smtClean="0">
              <a:solidFill>
                <a:srgbClr val="00660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Президентский молодежный грант (600000 руб. в год).</a:t>
            </a: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Президентские стипендии для молодых кандидатов (и докторов) наук.</a:t>
            </a:r>
          </a:p>
          <a:p>
            <a:pPr marL="361950"/>
            <a:endParaRPr lang="ru-RU" sz="2400" b="1" dirty="0" smtClean="0">
              <a:solidFill>
                <a:srgbClr val="006600"/>
              </a:solidFill>
              <a:latin typeface="Palatino Linotype" pitchFamily="18" charset="0"/>
            </a:endParaRPr>
          </a:p>
          <a:p>
            <a:pPr marL="361950"/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И.т.д., и т.п.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ДВУХТЫСЯЧНЫХ,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ПОДХОДЫ К ПРЕОДОЛЕНИЮ КРИЗИСА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774914"/>
            <a:ext cx="9144000" cy="298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1200"/>
              </a:spcAft>
            </a:pP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На мой взгляд, количество грантов и стипендий для научной молодежи достаточное, даже большое.</a:t>
            </a:r>
          </a:p>
          <a:p>
            <a:pPr marL="361950">
              <a:spcAft>
                <a:spcPts val="1200"/>
              </a:spcAft>
            </a:pP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У специалиста в возрасте 36 лет возможности гораздо меньше.</a:t>
            </a:r>
          </a:p>
          <a:p>
            <a:pPr marL="361950">
              <a:spcAft>
                <a:spcPts val="1200"/>
              </a:spcAft>
            </a:pPr>
            <a:r>
              <a:rPr lang="ru-RU" sz="2400" b="1" dirty="0" smtClean="0">
                <a:solidFill>
                  <a:srgbClr val="006600"/>
                </a:solidFill>
                <a:latin typeface="Palatino Linotype" pitchFamily="18" charset="0"/>
              </a:rPr>
              <a:t>Современные молодежные гранты направлены не только на повышении заработной платы, но обеспечивают и проведение исследований.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ПЕРЕМЕНЫ ДВУХТЫСЯЧНЫХ,</a:t>
            </a:r>
          </a:p>
          <a:p>
            <a:pPr marL="631825" indent="-631825" algn="ctr" eaLnBrk="0" hangingPunct="0"/>
            <a:r>
              <a:rPr lang="ru-RU" sz="3200" b="1" dirty="0" smtClean="0">
                <a:solidFill>
                  <a:srgbClr val="006600"/>
                </a:solidFill>
                <a:latin typeface="Palatino Linotype" pitchFamily="18" charset="0"/>
              </a:rPr>
              <a:t>ПОДХОДЫ К ПРЕОДОЛЕНИЮ КРИЗИСА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055448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К чему приводит такая направленность </a:t>
            </a:r>
            <a:r>
              <a:rPr lang="ru-RU" sz="2400" b="1" dirty="0" err="1" smtClean="0">
                <a:solidFill>
                  <a:srgbClr val="800000"/>
                </a:solidFill>
                <a:latin typeface="Palatino Linotype" pitchFamily="18" charset="0"/>
              </a:rPr>
              <a:t>грантовой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 политики в российской науки? Что ждет нынешнюю научную молодежь?</a:t>
            </a:r>
          </a:p>
          <a:p>
            <a:pPr>
              <a:spcAft>
                <a:spcPts val="0"/>
              </a:spcAft>
            </a:pPr>
            <a:endParaRPr lang="ru-RU" sz="2400" b="1" dirty="0" smtClean="0">
              <a:solidFill>
                <a:srgbClr val="800000"/>
              </a:solidFill>
              <a:latin typeface="Palatino Linotype" pitchFamily="18" charset="0"/>
            </a:endParaRPr>
          </a:p>
          <a:p>
            <a:pPr marL="361950">
              <a:spcAft>
                <a:spcPts val="0"/>
              </a:spcAft>
            </a:pPr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Положительные факторы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 –</a:t>
            </a:r>
          </a:p>
          <a:p>
            <a:pPr marL="72548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повышение заработной платы и некоторая финансовая независимость от руководства лабораторий и институтов,</a:t>
            </a:r>
          </a:p>
          <a:p>
            <a:pPr marL="72548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возможность проведения самостоятельных исследований</a:t>
            </a:r>
          </a:p>
          <a:p>
            <a:pPr marL="72548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накапливание опыта как написания заявок, так и руководства научными исследованиями и научными группами.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ПОДВОДНЫЕ КАМНИ И ЧТО ДАЛЬШЕ?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917912"/>
            <a:ext cx="9144000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0"/>
              </a:spcAft>
            </a:pPr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Отрицательные стороны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 (наиболее существенные на мой взгляд)</a:t>
            </a:r>
          </a:p>
          <a:p>
            <a:pPr marL="361950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/>
            </a:r>
            <a:b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</a:br>
            <a:r>
              <a:rPr lang="ru-RU" sz="2400" b="1" u="sng" dirty="0" smtClean="0">
                <a:solidFill>
                  <a:srgbClr val="800000"/>
                </a:solidFill>
                <a:latin typeface="Palatino Linotype" pitchFamily="18" charset="0"/>
              </a:rPr>
              <a:t>Всегда ли это конкурсы молодых ученых? Не являются ли они конкурсами научных руководителей?</a:t>
            </a:r>
          </a:p>
          <a:p>
            <a:pPr marL="725488" indent="-36353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1.	непосредственная помощь при подготовки заявки (ничего плохого в этой помощи не вижу);</a:t>
            </a:r>
          </a:p>
          <a:p>
            <a:pPr marL="725488" indent="-36353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2.	решение экспертных советов.</a:t>
            </a:r>
          </a:p>
          <a:p>
            <a:pPr marL="72548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Учет индексов цитирования журналов и индивидуальных индексов. Это – оценки руководителям, т.к. они выбирают журналы, «формируют» индекс </a:t>
            </a:r>
            <a:r>
              <a:rPr lang="ru-RU" sz="2400" b="1" dirty="0" err="1" smtClean="0">
                <a:solidFill>
                  <a:srgbClr val="800000"/>
                </a:solidFill>
                <a:latin typeface="Palatino Linotype" pitchFamily="18" charset="0"/>
              </a:rPr>
              <a:t>Хирша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 молодого специалиста (блестящий аспирант средненького руководителя будет иметь более низкий индекс </a:t>
            </a:r>
            <a:r>
              <a:rPr lang="ru-RU" sz="2400" b="1" dirty="0" err="1" smtClean="0">
                <a:solidFill>
                  <a:srgbClr val="800000"/>
                </a:solidFill>
                <a:latin typeface="Palatino Linotype" pitchFamily="18" charset="0"/>
              </a:rPr>
              <a:t>Хирша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, чем средненький аспирант блестящего руководителя).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ПОДВОДНЫЕ КАМНИ И ЧТО ДАЛЬШЕ?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214422"/>
            <a:ext cx="91440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0"/>
              </a:spcAft>
            </a:pPr>
            <a:endParaRPr lang="ru-RU" sz="2400" b="1" dirty="0" smtClean="0">
              <a:solidFill>
                <a:srgbClr val="800000"/>
              </a:solidFill>
              <a:latin typeface="Palatino Linotype" pitchFamily="18" charset="0"/>
            </a:endParaRPr>
          </a:p>
          <a:p>
            <a:pPr marL="361950">
              <a:spcAft>
                <a:spcPts val="0"/>
              </a:spcAft>
            </a:pPr>
            <a:r>
              <a:rPr lang="ru-RU" sz="2400" b="1" u="sng" dirty="0" err="1" smtClean="0">
                <a:solidFill>
                  <a:srgbClr val="800000"/>
                </a:solidFill>
                <a:latin typeface="Palatino Linotype" pitchFamily="18" charset="0"/>
              </a:rPr>
              <a:t>Точечность</a:t>
            </a:r>
            <a:r>
              <a:rPr lang="ru-RU" sz="2400" b="1" u="sng" dirty="0" smtClean="0">
                <a:solidFill>
                  <a:srgbClr val="800000"/>
                </a:solidFill>
                <a:latin typeface="Palatino Linotype" pitchFamily="18" charset="0"/>
              </a:rPr>
              <a:t> поддержки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.</a:t>
            </a:r>
          </a:p>
          <a:p>
            <a:pPr marL="361950">
              <a:spcAft>
                <a:spcPts val="0"/>
              </a:spcAft>
            </a:pPr>
            <a:endParaRPr lang="ru-RU" sz="2400" b="1" dirty="0" smtClean="0">
              <a:solidFill>
                <a:srgbClr val="800000"/>
              </a:solidFill>
              <a:latin typeface="Palatino Linotype" pitchFamily="18" charset="0"/>
            </a:endParaRPr>
          </a:p>
          <a:p>
            <a:pPr marL="361950">
              <a:spcAft>
                <a:spcPts val="0"/>
              </a:spcAft>
            </a:pPr>
            <a:r>
              <a:rPr lang="ru-RU" sz="2400" b="1" u="sng" dirty="0" smtClean="0">
                <a:solidFill>
                  <a:srgbClr val="800000"/>
                </a:solidFill>
                <a:latin typeface="Palatino Linotype" pitchFamily="18" charset="0"/>
              </a:rPr>
              <a:t>«Серийность» получения грантов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 - один и тот же исследователь получает все возможные гранты (и часто некоторые из них неоднократно).</a:t>
            </a:r>
          </a:p>
          <a:p>
            <a:pPr marL="361950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Вроде бы хорошо, поддерживаются лучшие. Но… при определении победителя конкурса почти всегда учитываются прошлые заслуги. А это могут быть заслуги руководителя. Попавшему в обойму (скажем, будучи еще студентом) много легче побеждать. 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ПОДВОДНЫЕ КАМНИ И ЧТО ДАЛЬШЕ?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714356"/>
            <a:ext cx="91440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0"/>
              </a:spcAft>
            </a:pPr>
            <a:r>
              <a:rPr lang="ru-RU" sz="2400" b="1" u="sng" dirty="0" smtClean="0">
                <a:solidFill>
                  <a:srgbClr val="800000"/>
                </a:solidFill>
                <a:latin typeface="Palatino Linotype" pitchFamily="18" charset="0"/>
              </a:rPr>
              <a:t>Нарушение социальной справедливости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 (за одинаковую работу работники получают разную зарплату).</a:t>
            </a:r>
          </a:p>
          <a:p>
            <a:pPr marL="72548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Один человек работает по шести-восьми грантам. Когда успевает? Такой исследователь перерабатывает непропорционально получаемому вознаграждению, ущемляя права соседних молодых специалистов.</a:t>
            </a:r>
          </a:p>
          <a:p>
            <a:pPr>
              <a:spcAft>
                <a:spcPts val="0"/>
              </a:spcAft>
            </a:pPr>
            <a:endParaRPr lang="ru-RU" sz="2400" b="1" dirty="0" smtClean="0">
              <a:solidFill>
                <a:srgbClr val="800000"/>
              </a:solidFill>
              <a:latin typeface="Palatino Linotype" pitchFamily="18" charset="0"/>
            </a:endParaRPr>
          </a:p>
          <a:p>
            <a:pPr marL="361950">
              <a:spcAft>
                <a:spcPts val="0"/>
              </a:spcAft>
            </a:pPr>
            <a:r>
              <a:rPr lang="ru-RU" sz="2400" b="1" u="sng" dirty="0" smtClean="0">
                <a:solidFill>
                  <a:srgbClr val="800000"/>
                </a:solidFill>
                <a:latin typeface="Palatino Linotype" pitchFamily="18" charset="0"/>
              </a:rPr>
              <a:t>Иногда нарушается и закон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 – за одну и ту же работу работник получает две и более зарплат.</a:t>
            </a:r>
          </a:p>
          <a:p>
            <a:pPr marL="361950">
              <a:spcAft>
                <a:spcPts val="0"/>
              </a:spcAft>
            </a:pPr>
            <a:endParaRPr lang="ru-RU" sz="2400" b="1" dirty="0" smtClean="0">
              <a:solidFill>
                <a:srgbClr val="800000"/>
              </a:solidFill>
              <a:latin typeface="Palatino Linotype" pitchFamily="18" charset="0"/>
            </a:endParaRPr>
          </a:p>
          <a:p>
            <a:pPr marL="361950">
              <a:spcAft>
                <a:spcPts val="0"/>
              </a:spcAft>
            </a:pPr>
            <a:r>
              <a:rPr lang="ru-RU" sz="2400" b="1" u="sng" dirty="0" smtClean="0">
                <a:solidFill>
                  <a:srgbClr val="800000"/>
                </a:solidFill>
                <a:latin typeface="Palatino Linotype" pitchFamily="18" charset="0"/>
              </a:rPr>
              <a:t>Что делать по достижении 36 лет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.</a:t>
            </a:r>
          </a:p>
          <a:p>
            <a:pPr marL="72548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У «взрослых» грантов другие правила игры. Кризис перехода из «юниоров»? Куда бывшему молодому ученому податься?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ПОДВОДНЫЕ КАМНИ И ЧТО ДАЛЬШЕ?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949565"/>
            <a:ext cx="9144000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0"/>
              </a:spcAft>
            </a:pPr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Самое главное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.</a:t>
            </a:r>
          </a:p>
          <a:p>
            <a:pPr marL="361950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Поддержка молодежи за счет грантов – это хорошо.</a:t>
            </a:r>
          </a:p>
          <a:p>
            <a:pPr marL="361950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В значительной степени, это – наш особый путь.</a:t>
            </a:r>
          </a:p>
          <a:p>
            <a:pPr marL="725488">
              <a:spcAft>
                <a:spcPts val="0"/>
              </a:spcAft>
            </a:pP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 В развитых странах ДОПОЛНИТЕЛЬНАЯ </a:t>
            </a:r>
            <a:r>
              <a:rPr lang="ru-RU" sz="2400" b="1" dirty="0" err="1" smtClean="0">
                <a:solidFill>
                  <a:srgbClr val="800000"/>
                </a:solidFill>
                <a:latin typeface="Palatino Linotype" pitchFamily="18" charset="0"/>
              </a:rPr>
              <a:t>грантовая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 поддержка любых возрастных групп ученых ОГРАНИЧЕНА. Они получают невысокую, но достойную зарплату. «Там» зарплата выпускника ВУЗа близка к средней по стране, а в Санкт-Петербурге оклад молодого ученого составляет 1/3 от </a:t>
            </a:r>
            <a:r>
              <a:rPr lang="ru-RU" sz="2400" b="1" dirty="0" err="1" smtClean="0">
                <a:solidFill>
                  <a:srgbClr val="800000"/>
                </a:solidFill>
                <a:latin typeface="Palatino Linotype" pitchFamily="18" charset="0"/>
              </a:rPr>
              <a:t>среднегородской</a:t>
            </a:r>
            <a:r>
              <a:rPr lang="ru-RU" sz="2400" b="1" dirty="0" smtClean="0">
                <a:solidFill>
                  <a:srgbClr val="800000"/>
                </a:solidFill>
                <a:latin typeface="Palatino Linotype" pitchFamily="18" charset="0"/>
              </a:rPr>
              <a:t>.</a:t>
            </a:r>
          </a:p>
          <a:p>
            <a:pPr marL="725488">
              <a:spcAft>
                <a:spcPts val="0"/>
              </a:spcAft>
            </a:pPr>
            <a:endParaRPr lang="ru-RU" sz="2400" b="1" dirty="0" smtClean="0">
              <a:solidFill>
                <a:srgbClr val="800000"/>
              </a:solidFill>
              <a:latin typeface="Palatino Linotype" pitchFamily="18" charset="0"/>
            </a:endParaRPr>
          </a:p>
          <a:p>
            <a:pPr marL="361950">
              <a:spcAft>
                <a:spcPts val="0"/>
              </a:spcAft>
            </a:pPr>
            <a:endParaRPr lang="ru-RU" sz="3200" b="1" dirty="0" smtClean="0">
              <a:solidFill>
                <a:srgbClr val="FF0000"/>
              </a:solidFill>
              <a:latin typeface="Palatino Linotype" pitchFamily="18" charset="0"/>
            </a:endParaRPr>
          </a:p>
          <a:p>
            <a:pPr marL="361950">
              <a:spcAft>
                <a:spcPts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Palatino Linotype" pitchFamily="18" charset="0"/>
              </a:rPr>
              <a:t>ПРИТОК МОЛОДЕЖИ ОПЯТЬ СНИЖАЕТСЯ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ПОДВОДНЫЕ КАМНИ И ЧТО ДАЛЬШЕ?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708708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73038">
              <a:spcAft>
                <a:spcPts val="0"/>
              </a:spcAft>
            </a:pPr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Самое</a:t>
            </a:r>
          </a:p>
          <a:p>
            <a:pPr marL="173038">
              <a:spcAft>
                <a:spcPts val="0"/>
              </a:spcAft>
            </a:pPr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главное</a:t>
            </a:r>
            <a:endParaRPr lang="ru-RU" sz="2400" b="1" dirty="0" smtClean="0">
              <a:solidFill>
                <a:srgbClr val="800000"/>
              </a:solidFill>
              <a:latin typeface="Palatino Linotype" pitchFamily="18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631825" indent="-631825" algn="ctr" eaLnBrk="0" hangingPunct="0"/>
            <a:r>
              <a:rPr lang="ru-RU" sz="3200" b="1" dirty="0" smtClean="0">
                <a:solidFill>
                  <a:srgbClr val="800000"/>
                </a:solidFill>
                <a:latin typeface="Palatino Linotype" pitchFamily="18" charset="0"/>
              </a:rPr>
              <a:t>ПОДВОДНЫЕ КАМНИ И ЧТО ДАЛЬШЕ?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5473029"/>
            <a:ext cx="9144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61950">
              <a:spcAft>
                <a:spcPts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Palatino Linotype" pitchFamily="18" charset="0"/>
              </a:rPr>
              <a:t>ЗАРПЛАТУ НАДО ПОВЫШАТЬ</a:t>
            </a:r>
          </a:p>
          <a:p>
            <a:pPr marL="361950">
              <a:spcAft>
                <a:spcPts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Palatino Linotype" pitchFamily="18" charset="0"/>
              </a:rPr>
              <a:t>гранты прикладывать (средства на проведение исследований).</a:t>
            </a: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928794" y="428604"/>
          <a:ext cx="7143768" cy="4980571"/>
        </p:xfrm>
        <a:graphic>
          <a:graphicData uri="http://schemas.openxmlformats.org/presentationml/2006/ole">
            <p:oleObj spid="_x0000_s1026" name="Graph" r:id="rId3" imgW="4125600" imgH="2877120" progId="Origin50.Grap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533</TotalTime>
  <Words>1452</Words>
  <Application>Microsoft Office PowerPoint</Application>
  <PresentationFormat>Экран (4:3)</PresentationFormat>
  <Paragraphs>149</Paragraphs>
  <Slides>23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5" baseType="lpstr">
      <vt:lpstr>Тема Office</vt:lpstr>
      <vt:lpstr>Graph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ФАП1958</cp:lastModifiedBy>
  <cp:revision>70</cp:revision>
  <dcterms:created xsi:type="dcterms:W3CDTF">2015-04-14T12:38:07Z</dcterms:created>
  <dcterms:modified xsi:type="dcterms:W3CDTF">2015-05-19T06:11:33Z</dcterms:modified>
</cp:coreProperties>
</file>