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9" r:id="rId4"/>
    <p:sldId id="273" r:id="rId5"/>
    <p:sldId id="262" r:id="rId6"/>
    <p:sldId id="275" r:id="rId7"/>
    <p:sldId id="261" r:id="rId8"/>
    <p:sldId id="260" r:id="rId9"/>
    <p:sldId id="263" r:id="rId10"/>
    <p:sldId id="264" r:id="rId11"/>
    <p:sldId id="265" r:id="rId12"/>
    <p:sldId id="266" r:id="rId13"/>
    <p:sldId id="270" r:id="rId14"/>
    <p:sldId id="258" r:id="rId15"/>
    <p:sldId id="269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0496"/>
    <a:srgbClr val="FFC5C5"/>
    <a:srgbClr val="FF7575"/>
    <a:srgbClr val="CAD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89785" autoAdjust="0"/>
  </p:normalViewPr>
  <p:slideViewPr>
    <p:cSldViewPr>
      <p:cViewPr>
        <p:scale>
          <a:sx n="80" d="100"/>
          <a:sy n="80" d="100"/>
        </p:scale>
        <p:origin x="-3096" y="-16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ECA1867-A560-450A-9FEC-2BCEB5D5FF4A}" type="datetimeFigureOut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AEC17E6-AA8E-4BDB-A4F9-3DB1468E97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93CCEA1-4971-4D95-A659-445D7343EBD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DD5BBC-D811-4B2B-AE5E-EFFBA28E7B6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F41C26-4E67-45FE-9119-3BA4254035B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0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1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88CC19B0-D4E0-461B-BA6F-A9A49FCCBE58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243CE-4B9A-475F-94B8-AA0C646C57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945E-15AF-4808-94F0-C1DA1B042C75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CDD9D-C1F2-4424-97B8-F560C90415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E0666-B0C6-498C-A5C9-85666B4E77B6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A48C5-5ED0-4E3F-AD51-AF5AD3ED2F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06665-02E0-4C4B-B338-71BAD7D2D365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FB3F5-4E35-4255-8785-C97E2BBCB4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DB21C-E68C-470F-BC2D-4CF0176B77D7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DDE51-5430-4282-9CA0-570FA48AE6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BEEE7-0877-44DA-BE10-E707DFD30EC8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8C46F-FDF8-438E-88F1-C4C2FE1EDA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0D091-EABB-45D9-B220-1744D1CC18F1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0BCDA-4ECE-4D81-8CB0-613200D2EB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7D2E7-35EC-46D6-95AD-2EB86EC2C438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4A7CF-6134-4162-9E7A-BF2A29C0D7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2AB81-ADC6-456B-B794-0DBBD9A17399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79045-4825-4AF0-9E07-F9F2D42EF2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46CD9-536C-4CF4-B41B-007961032BA7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498FD-D7D3-4349-8A83-CC37AC4EB9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EBA80-103C-448F-A9DE-65578E8EC9BE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DB16F-9B6C-4747-9FF1-BCC8061984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FF272BA-7F7F-48CD-85EF-1D60BF6F34E1}" type="datetime1">
              <a:rPr lang="ru-RU"/>
              <a:pPr>
                <a:defRPr/>
              </a:pPr>
              <a:t>03.06.2014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Санкт-Петербург, 6 июня 2013</a:t>
            </a: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24C347F5-BC68-492C-8C43-371DE422D8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74" r:id="rId6"/>
    <p:sldLayoutId id="2147483675" r:id="rId7"/>
    <p:sldLayoutId id="2147483676" r:id="rId8"/>
    <p:sldLayoutId id="2147483677" r:id="rId9"/>
    <p:sldLayoutId id="2147483668" r:id="rId10"/>
    <p:sldLayoutId id="214748367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2.png"/><Relationship Id="rId12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6.png"/><Relationship Id="rId7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2988" y="1989138"/>
            <a:ext cx="6858000" cy="9906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ЖСК для сотрудников ДВО РАН и ДВФУ в г. Владивосток: трудности роста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450" y="3644900"/>
            <a:ext cx="6858000" cy="252095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Р. В. Ромашко</a:t>
            </a:r>
          </a:p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endParaRPr lang="ru-RU" dirty="0" smtClean="0"/>
          </a:p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ИАПУ ДВО РАН, г.Владивосток</a:t>
            </a:r>
          </a:p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ЖСК «Остров», г.Владивосток</a:t>
            </a:r>
            <a:endParaRPr lang="en-US" dirty="0" smtClean="0"/>
          </a:p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600" u="sng" dirty="0" smtClean="0">
                <a:solidFill>
                  <a:srgbClr val="0070C0"/>
                </a:solidFill>
              </a:rPr>
              <a:t>http://zskostrov.moy.su/</a:t>
            </a:r>
          </a:p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en-US" sz="1600" u="sng" dirty="0" smtClean="0">
                <a:solidFill>
                  <a:srgbClr val="0070C0"/>
                </a:solidFill>
              </a:rPr>
              <a:t>E-mail: zsk.ostrov@gmail.com</a:t>
            </a:r>
            <a:endParaRPr lang="ru-RU" dirty="0" smtClean="0"/>
          </a:p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endParaRPr lang="ru-RU" dirty="0"/>
          </a:p>
        </p:txBody>
      </p:sp>
      <p:pic>
        <p:nvPicPr>
          <p:cNvPr id="14339" name="Рисунок 1" descr="primosk-lev3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75100" y="190500"/>
            <a:ext cx="1195388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4200" y="254000"/>
            <a:ext cx="2146300" cy="657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341" name="Picture 39"/>
          <p:cNvPicPr>
            <a:picLocks noChangeAspect="1" noChangeArrowheads="1"/>
          </p:cNvPicPr>
          <p:nvPr/>
        </p:nvPicPr>
        <p:blipFill>
          <a:blip r:embed="rId5"/>
          <a:srcRect t="8527" r="69458" b="31783"/>
          <a:stretch>
            <a:fillRect/>
          </a:stretch>
        </p:blipFill>
        <p:spPr bwMode="auto">
          <a:xfrm>
            <a:off x="6249988" y="254000"/>
            <a:ext cx="2259012" cy="7096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Создание ЖСК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8313" y="1341438"/>
            <a:ext cx="8380412" cy="5183187"/>
          </a:xfrm>
        </p:spPr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>5 мая 2012 г</a:t>
            </a:r>
            <a:r>
              <a:rPr lang="ru-RU" sz="2200" b="1" dirty="0" smtClean="0"/>
              <a:t>. Подача совместного ходатайства от ДВФУ и ДВО РАН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en-US" sz="22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b="1" dirty="0" smtClean="0">
              <a:solidFill>
                <a:srgbClr val="FF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b="1" dirty="0" smtClean="0">
              <a:solidFill>
                <a:srgbClr val="FF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b="1" dirty="0">
              <a:solidFill>
                <a:srgbClr val="FF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200" b="1" dirty="0" smtClean="0">
              <a:solidFill>
                <a:srgbClr val="FF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>5 июня 2012 г. </a:t>
            </a:r>
            <a:r>
              <a:rPr lang="ru-RU" sz="2200" b="1" dirty="0" smtClean="0"/>
              <a:t>Решение Правительственной комиссии о выделении земли </a:t>
            </a:r>
            <a:r>
              <a:rPr lang="ru-RU" sz="2200" dirty="0" smtClean="0"/>
              <a:t>(70 га)</a:t>
            </a:r>
            <a:endParaRPr lang="ru-RU" sz="2200" dirty="0" smtClean="0">
              <a:solidFill>
                <a:srgbClr val="FF0000"/>
              </a:solidFill>
            </a:endParaRP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>Октябрь 2012 г. </a:t>
            </a:r>
            <a:r>
              <a:rPr lang="ru-RU" sz="2200" dirty="0" smtClean="0"/>
              <a:t>Утверждение </a:t>
            </a:r>
            <a:r>
              <a:rPr lang="ru-RU" sz="2200" b="1" dirty="0" smtClean="0"/>
              <a:t>Плана мероприятий </a:t>
            </a:r>
            <a:r>
              <a:rPr lang="ru-RU" sz="2200" dirty="0" smtClean="0"/>
              <a:t>по обеспечению жилищного строительства ЖСК «Остров» (Фонд «РЖС», Администрация Приморского края, Администрация </a:t>
            </a:r>
            <a:r>
              <a:rPr lang="ru-RU" sz="2200" dirty="0" err="1" smtClean="0"/>
              <a:t>г.Владивостока</a:t>
            </a:r>
            <a:r>
              <a:rPr lang="ru-RU" sz="2200" dirty="0" smtClean="0"/>
              <a:t>)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>25 октября 2012 г</a:t>
            </a:r>
            <a:r>
              <a:rPr lang="ru-RU" sz="2200" b="1" dirty="0" smtClean="0"/>
              <a:t>. Учредительное собрание ЖСК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>9 ноября 2012 г. </a:t>
            </a:r>
            <a:r>
              <a:rPr lang="ru-RU" sz="2200" dirty="0" smtClean="0"/>
              <a:t>Регистрация ЖСК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endParaRPr lang="ru-RU" sz="2200" dirty="0"/>
          </a:p>
        </p:txBody>
      </p:sp>
      <p:pic>
        <p:nvPicPr>
          <p:cNvPr id="16387" name="Рисунок 1" descr="primosk-lev3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9050" y="2592388"/>
            <a:ext cx="128587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2182813"/>
            <a:ext cx="16383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1966913"/>
            <a:ext cx="16668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Стрелка вниз 13"/>
          <p:cNvSpPr/>
          <p:nvPr/>
        </p:nvSpPr>
        <p:spPr>
          <a:xfrm rot="17781456">
            <a:off x="2593975" y="2462213"/>
            <a:ext cx="935037" cy="5032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3574160">
            <a:off x="5350669" y="2461419"/>
            <a:ext cx="935037" cy="504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92" name="Номер слайда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B12CFA-CB33-46BC-9A04-B5D146264D15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  <p:sp>
        <p:nvSpPr>
          <p:cNvPr id="16393" name="TextBox 10"/>
          <p:cNvSpPr txBox="1">
            <a:spLocks noChangeArrowheads="1"/>
          </p:cNvSpPr>
          <p:nvPr/>
        </p:nvSpPr>
        <p:spPr bwMode="auto">
          <a:xfrm>
            <a:off x="900113" y="3046413"/>
            <a:ext cx="158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Gill Sans MT" pitchFamily="34" charset="0"/>
              </a:rPr>
              <a:t>(255 </a:t>
            </a:r>
            <a:r>
              <a:rPr lang="ru-RU">
                <a:latin typeface="Calibri" pitchFamily="34" charset="0"/>
              </a:rPr>
              <a:t>человек)</a:t>
            </a:r>
          </a:p>
        </p:txBody>
      </p:sp>
      <p:sp>
        <p:nvSpPr>
          <p:cNvPr id="16394" name="TextBox 11"/>
          <p:cNvSpPr txBox="1">
            <a:spLocks noChangeArrowheads="1"/>
          </p:cNvSpPr>
          <p:nvPr/>
        </p:nvSpPr>
        <p:spPr bwMode="auto">
          <a:xfrm>
            <a:off x="6372225" y="3046413"/>
            <a:ext cx="158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Gill Sans MT" pitchFamily="34" charset="0"/>
              </a:rPr>
              <a:t>(</a:t>
            </a:r>
            <a:r>
              <a:rPr lang="ru-RU">
                <a:latin typeface="Calibri" pitchFamily="34" charset="0"/>
              </a:rPr>
              <a:t>13</a:t>
            </a:r>
            <a:r>
              <a:rPr lang="en-US">
                <a:latin typeface="Gill Sans MT" pitchFamily="34" charset="0"/>
              </a:rPr>
              <a:t>5 </a:t>
            </a:r>
            <a:r>
              <a:rPr lang="ru-RU">
                <a:latin typeface="Calibri" pitchFamily="34" charset="0"/>
              </a:rPr>
              <a:t>человек)</a:t>
            </a:r>
          </a:p>
        </p:txBody>
      </p:sp>
      <p:pic>
        <p:nvPicPr>
          <p:cNvPr id="13" name="Рисунок 1" descr="primosk-lev320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6" name="TextBox 15"/>
          <p:cNvSpPr txBox="1">
            <a:spLocks noChangeArrowheads="1"/>
          </p:cNvSpPr>
          <p:nvPr/>
        </p:nvSpPr>
        <p:spPr bwMode="auto">
          <a:xfrm>
            <a:off x="3783013" y="3716338"/>
            <a:ext cx="158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Gill Sans MT" pitchFamily="34" charset="0"/>
              </a:rPr>
              <a:t>(</a:t>
            </a:r>
            <a:r>
              <a:rPr lang="ru-RU" b="1">
                <a:latin typeface="Calibri" pitchFamily="34" charset="0"/>
              </a:rPr>
              <a:t>390</a:t>
            </a:r>
            <a:r>
              <a:rPr lang="en-US">
                <a:latin typeface="Gill Sans MT" pitchFamily="34" charset="0"/>
              </a:rPr>
              <a:t> </a:t>
            </a:r>
            <a:r>
              <a:rPr lang="ru-RU">
                <a:latin typeface="Calibri" pitchFamily="34" charset="0"/>
              </a:rPr>
              <a:t>человек)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323850" y="1341438"/>
            <a:ext cx="6119813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3092450" y="4356100"/>
            <a:ext cx="1366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о.Русский</a:t>
            </a:r>
          </a:p>
        </p:txBody>
      </p:sp>
      <p:sp>
        <p:nvSpPr>
          <p:cNvPr id="15" name="Овал 14"/>
          <p:cNvSpPr/>
          <p:nvPr/>
        </p:nvSpPr>
        <p:spPr>
          <a:xfrm>
            <a:off x="1547813" y="3716338"/>
            <a:ext cx="1511300" cy="129698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Земельный участок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2051720" y="2029120"/>
            <a:ext cx="5256584" cy="44242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25" name="Группа 24"/>
          <p:cNvGrpSpPr>
            <a:grpSpLocks/>
          </p:cNvGrpSpPr>
          <p:nvPr/>
        </p:nvGrpSpPr>
        <p:grpSpPr bwMode="auto">
          <a:xfrm>
            <a:off x="5761038" y="620713"/>
            <a:ext cx="3348037" cy="4176712"/>
            <a:chOff x="5796136" y="692696"/>
            <a:chExt cx="3347864" cy="4176464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4">
              <a:lum bright="-20000" contrast="40000"/>
            </a:blip>
            <a:srcRect/>
            <a:stretch>
              <a:fillRect/>
            </a:stretch>
          </p:blipFill>
          <p:spPr bwMode="auto">
            <a:xfrm>
              <a:off x="6067584" y="692696"/>
              <a:ext cx="3076416" cy="295257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6" name="Скругленный прямоугольник 15"/>
            <p:cNvSpPr/>
            <p:nvPr/>
          </p:nvSpPr>
          <p:spPr>
            <a:xfrm>
              <a:off x="5796136" y="4221498"/>
              <a:ext cx="647667" cy="647662"/>
            </a:xfrm>
            <a:prstGeom prst="roundRect">
              <a:avLst/>
            </a:prstGeom>
            <a:noFill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7" name="Полилиния 16"/>
            <p:cNvSpPr/>
            <p:nvPr/>
          </p:nvSpPr>
          <p:spPr>
            <a:xfrm>
              <a:off x="7105755" y="1126057"/>
              <a:ext cx="1627104" cy="2035054"/>
            </a:xfrm>
            <a:custGeom>
              <a:avLst/>
              <a:gdLst>
                <a:gd name="connsiteX0" fmla="*/ 483720 w 1626426"/>
                <a:gd name="connsiteY0" fmla="*/ 337705 h 2035687"/>
                <a:gd name="connsiteX1" fmla="*/ 422760 w 1626426"/>
                <a:gd name="connsiteY1" fmla="*/ 505345 h 2035687"/>
                <a:gd name="connsiteX2" fmla="*/ 377040 w 1626426"/>
                <a:gd name="connsiteY2" fmla="*/ 535825 h 2035687"/>
                <a:gd name="connsiteX3" fmla="*/ 346560 w 1626426"/>
                <a:gd name="connsiteY3" fmla="*/ 688225 h 2035687"/>
                <a:gd name="connsiteX4" fmla="*/ 316080 w 1626426"/>
                <a:gd name="connsiteY4" fmla="*/ 733945 h 2035687"/>
                <a:gd name="connsiteX5" fmla="*/ 178920 w 1626426"/>
                <a:gd name="connsiteY5" fmla="*/ 794905 h 2035687"/>
                <a:gd name="connsiteX6" fmla="*/ 133200 w 1626426"/>
                <a:gd name="connsiteY6" fmla="*/ 810145 h 2035687"/>
                <a:gd name="connsiteX7" fmla="*/ 57000 w 1626426"/>
                <a:gd name="connsiteY7" fmla="*/ 932065 h 2035687"/>
                <a:gd name="connsiteX8" fmla="*/ 11280 w 1626426"/>
                <a:gd name="connsiteY8" fmla="*/ 1023505 h 2035687"/>
                <a:gd name="connsiteX9" fmla="*/ 41760 w 1626426"/>
                <a:gd name="connsiteY9" fmla="*/ 1145425 h 2035687"/>
                <a:gd name="connsiteX10" fmla="*/ 41760 w 1626426"/>
                <a:gd name="connsiteY10" fmla="*/ 1495945 h 2035687"/>
                <a:gd name="connsiteX11" fmla="*/ 87480 w 1626426"/>
                <a:gd name="connsiteY11" fmla="*/ 1511185 h 2035687"/>
                <a:gd name="connsiteX12" fmla="*/ 133200 w 1626426"/>
                <a:gd name="connsiteY12" fmla="*/ 1541665 h 2035687"/>
                <a:gd name="connsiteX13" fmla="*/ 178920 w 1626426"/>
                <a:gd name="connsiteY13" fmla="*/ 1633105 h 2035687"/>
                <a:gd name="connsiteX14" fmla="*/ 194160 w 1626426"/>
                <a:gd name="connsiteY14" fmla="*/ 1694065 h 2035687"/>
                <a:gd name="connsiteX15" fmla="*/ 239880 w 1626426"/>
                <a:gd name="connsiteY15" fmla="*/ 1724545 h 2035687"/>
                <a:gd name="connsiteX16" fmla="*/ 346560 w 1626426"/>
                <a:gd name="connsiteY16" fmla="*/ 1755025 h 2035687"/>
                <a:gd name="connsiteX17" fmla="*/ 651360 w 1626426"/>
                <a:gd name="connsiteY17" fmla="*/ 1739785 h 2035687"/>
                <a:gd name="connsiteX18" fmla="*/ 742800 w 1626426"/>
                <a:gd name="connsiteY18" fmla="*/ 1755025 h 2035687"/>
                <a:gd name="connsiteX19" fmla="*/ 788520 w 1626426"/>
                <a:gd name="connsiteY19" fmla="*/ 1785505 h 2035687"/>
                <a:gd name="connsiteX20" fmla="*/ 940920 w 1626426"/>
                <a:gd name="connsiteY20" fmla="*/ 1831225 h 2035687"/>
                <a:gd name="connsiteX21" fmla="*/ 1184760 w 1626426"/>
                <a:gd name="connsiteY21" fmla="*/ 1846465 h 2035687"/>
                <a:gd name="connsiteX22" fmla="*/ 1291440 w 1626426"/>
                <a:gd name="connsiteY22" fmla="*/ 1876945 h 2035687"/>
                <a:gd name="connsiteX23" fmla="*/ 1428600 w 1626426"/>
                <a:gd name="connsiteY23" fmla="*/ 1892185 h 2035687"/>
                <a:gd name="connsiteX24" fmla="*/ 1443840 w 1626426"/>
                <a:gd name="connsiteY24" fmla="*/ 1983625 h 2035687"/>
                <a:gd name="connsiteX25" fmla="*/ 1596240 w 1626426"/>
                <a:gd name="connsiteY25" fmla="*/ 1922665 h 2035687"/>
                <a:gd name="connsiteX26" fmla="*/ 1596240 w 1626426"/>
                <a:gd name="connsiteY26" fmla="*/ 1678825 h 2035687"/>
                <a:gd name="connsiteX27" fmla="*/ 1565760 w 1626426"/>
                <a:gd name="connsiteY27" fmla="*/ 1633105 h 2035687"/>
                <a:gd name="connsiteX28" fmla="*/ 1550520 w 1626426"/>
                <a:gd name="connsiteY28" fmla="*/ 1587385 h 2035687"/>
                <a:gd name="connsiteX29" fmla="*/ 1413360 w 1626426"/>
                <a:gd name="connsiteY29" fmla="*/ 1526425 h 2035687"/>
                <a:gd name="connsiteX30" fmla="*/ 1321920 w 1626426"/>
                <a:gd name="connsiteY30" fmla="*/ 1480705 h 2035687"/>
                <a:gd name="connsiteX31" fmla="*/ 1291440 w 1626426"/>
                <a:gd name="connsiteY31" fmla="*/ 1358785 h 2035687"/>
                <a:gd name="connsiteX32" fmla="*/ 1276200 w 1626426"/>
                <a:gd name="connsiteY32" fmla="*/ 1297825 h 2035687"/>
                <a:gd name="connsiteX33" fmla="*/ 1245720 w 1626426"/>
                <a:gd name="connsiteY33" fmla="*/ 1252105 h 2035687"/>
                <a:gd name="connsiteX34" fmla="*/ 1200000 w 1626426"/>
                <a:gd name="connsiteY34" fmla="*/ 1145425 h 2035687"/>
                <a:gd name="connsiteX35" fmla="*/ 1154280 w 1626426"/>
                <a:gd name="connsiteY35" fmla="*/ 1114945 h 2035687"/>
                <a:gd name="connsiteX36" fmla="*/ 1139040 w 1626426"/>
                <a:gd name="connsiteY36" fmla="*/ 932065 h 2035687"/>
                <a:gd name="connsiteX37" fmla="*/ 1123800 w 1626426"/>
                <a:gd name="connsiteY37" fmla="*/ 886345 h 2035687"/>
                <a:gd name="connsiteX38" fmla="*/ 1139040 w 1626426"/>
                <a:gd name="connsiteY38" fmla="*/ 718705 h 2035687"/>
                <a:gd name="connsiteX39" fmla="*/ 1123800 w 1626426"/>
                <a:gd name="connsiteY39" fmla="*/ 596785 h 2035687"/>
                <a:gd name="connsiteX40" fmla="*/ 1078080 w 1626426"/>
                <a:gd name="connsiteY40" fmla="*/ 581545 h 2035687"/>
                <a:gd name="connsiteX41" fmla="*/ 1001880 w 1626426"/>
                <a:gd name="connsiteY41" fmla="*/ 490105 h 2035687"/>
                <a:gd name="connsiteX42" fmla="*/ 956160 w 1626426"/>
                <a:gd name="connsiteY42" fmla="*/ 444385 h 2035687"/>
                <a:gd name="connsiteX43" fmla="*/ 910440 w 1626426"/>
                <a:gd name="connsiteY43" fmla="*/ 307225 h 2035687"/>
                <a:gd name="connsiteX44" fmla="*/ 895200 w 1626426"/>
                <a:gd name="connsiteY44" fmla="*/ 261505 h 2035687"/>
                <a:gd name="connsiteX45" fmla="*/ 910440 w 1626426"/>
                <a:gd name="connsiteY45" fmla="*/ 215785 h 2035687"/>
                <a:gd name="connsiteX46" fmla="*/ 956160 w 1626426"/>
                <a:gd name="connsiteY46" fmla="*/ 185305 h 2035687"/>
                <a:gd name="connsiteX47" fmla="*/ 986640 w 1626426"/>
                <a:gd name="connsiteY47" fmla="*/ 139585 h 2035687"/>
                <a:gd name="connsiteX48" fmla="*/ 971400 w 1626426"/>
                <a:gd name="connsiteY48" fmla="*/ 78625 h 2035687"/>
                <a:gd name="connsiteX49" fmla="*/ 819000 w 1626426"/>
                <a:gd name="connsiteY49" fmla="*/ 32905 h 2035687"/>
                <a:gd name="connsiteX50" fmla="*/ 773280 w 1626426"/>
                <a:gd name="connsiteY50" fmla="*/ 2425 h 2035687"/>
                <a:gd name="connsiteX51" fmla="*/ 605640 w 1626426"/>
                <a:gd name="connsiteY51" fmla="*/ 32905 h 2035687"/>
                <a:gd name="connsiteX52" fmla="*/ 559920 w 1626426"/>
                <a:gd name="connsiteY52" fmla="*/ 63385 h 2035687"/>
                <a:gd name="connsiteX53" fmla="*/ 529440 w 1626426"/>
                <a:gd name="connsiteY53" fmla="*/ 109105 h 2035687"/>
                <a:gd name="connsiteX54" fmla="*/ 498960 w 1626426"/>
                <a:gd name="connsiteY54" fmla="*/ 200545 h 2035687"/>
                <a:gd name="connsiteX55" fmla="*/ 483720 w 1626426"/>
                <a:gd name="connsiteY55" fmla="*/ 444385 h 2035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626426" h="2035687">
                  <a:moveTo>
                    <a:pt x="483720" y="337705"/>
                  </a:moveTo>
                  <a:cubicBezTo>
                    <a:pt x="472536" y="393625"/>
                    <a:pt x="466045" y="462060"/>
                    <a:pt x="422760" y="505345"/>
                  </a:cubicBezTo>
                  <a:cubicBezTo>
                    <a:pt x="409808" y="518297"/>
                    <a:pt x="392280" y="525665"/>
                    <a:pt x="377040" y="535825"/>
                  </a:cubicBezTo>
                  <a:cubicBezTo>
                    <a:pt x="371424" y="575139"/>
                    <a:pt x="367839" y="645666"/>
                    <a:pt x="346560" y="688225"/>
                  </a:cubicBezTo>
                  <a:cubicBezTo>
                    <a:pt x="338369" y="704608"/>
                    <a:pt x="329032" y="720993"/>
                    <a:pt x="316080" y="733945"/>
                  </a:cubicBezTo>
                  <a:cubicBezTo>
                    <a:pt x="279854" y="770171"/>
                    <a:pt x="224191" y="779815"/>
                    <a:pt x="178920" y="794905"/>
                  </a:cubicBezTo>
                  <a:lnTo>
                    <a:pt x="133200" y="810145"/>
                  </a:lnTo>
                  <a:cubicBezTo>
                    <a:pt x="96928" y="918961"/>
                    <a:pt x="129453" y="883763"/>
                    <a:pt x="57000" y="932065"/>
                  </a:cubicBezTo>
                  <a:cubicBezTo>
                    <a:pt x="41589" y="955181"/>
                    <a:pt x="11280" y="991957"/>
                    <a:pt x="11280" y="1023505"/>
                  </a:cubicBezTo>
                  <a:cubicBezTo>
                    <a:pt x="11280" y="1060286"/>
                    <a:pt x="29734" y="1109347"/>
                    <a:pt x="41760" y="1145425"/>
                  </a:cubicBezTo>
                  <a:cubicBezTo>
                    <a:pt x="8587" y="1278119"/>
                    <a:pt x="0" y="1287145"/>
                    <a:pt x="41760" y="1495945"/>
                  </a:cubicBezTo>
                  <a:cubicBezTo>
                    <a:pt x="44910" y="1511697"/>
                    <a:pt x="73112" y="1504001"/>
                    <a:pt x="87480" y="1511185"/>
                  </a:cubicBezTo>
                  <a:cubicBezTo>
                    <a:pt x="103863" y="1519376"/>
                    <a:pt x="117960" y="1531505"/>
                    <a:pt x="133200" y="1541665"/>
                  </a:cubicBezTo>
                  <a:cubicBezTo>
                    <a:pt x="166596" y="1591759"/>
                    <a:pt x="163146" y="1577896"/>
                    <a:pt x="178920" y="1633105"/>
                  </a:cubicBezTo>
                  <a:cubicBezTo>
                    <a:pt x="184674" y="1653244"/>
                    <a:pt x="182542" y="1676637"/>
                    <a:pt x="194160" y="1694065"/>
                  </a:cubicBezTo>
                  <a:cubicBezTo>
                    <a:pt x="204320" y="1709305"/>
                    <a:pt x="223497" y="1716354"/>
                    <a:pt x="239880" y="1724545"/>
                  </a:cubicBezTo>
                  <a:cubicBezTo>
                    <a:pt x="261744" y="1735477"/>
                    <a:pt x="327028" y="1750142"/>
                    <a:pt x="346560" y="1755025"/>
                  </a:cubicBezTo>
                  <a:cubicBezTo>
                    <a:pt x="505642" y="1701998"/>
                    <a:pt x="405953" y="1722256"/>
                    <a:pt x="651360" y="1739785"/>
                  </a:cubicBezTo>
                  <a:cubicBezTo>
                    <a:pt x="681840" y="1744865"/>
                    <a:pt x="713485" y="1745253"/>
                    <a:pt x="742800" y="1755025"/>
                  </a:cubicBezTo>
                  <a:cubicBezTo>
                    <a:pt x="760176" y="1760817"/>
                    <a:pt x="771782" y="1778066"/>
                    <a:pt x="788520" y="1785505"/>
                  </a:cubicBezTo>
                  <a:cubicBezTo>
                    <a:pt x="802381" y="1791666"/>
                    <a:pt x="912320" y="1828365"/>
                    <a:pt x="940920" y="1831225"/>
                  </a:cubicBezTo>
                  <a:cubicBezTo>
                    <a:pt x="1021954" y="1839328"/>
                    <a:pt x="1103480" y="1841385"/>
                    <a:pt x="1184760" y="1846465"/>
                  </a:cubicBezTo>
                  <a:cubicBezTo>
                    <a:pt x="1218900" y="1857845"/>
                    <a:pt x="1255901" y="1871478"/>
                    <a:pt x="1291440" y="1876945"/>
                  </a:cubicBezTo>
                  <a:cubicBezTo>
                    <a:pt x="1336906" y="1883940"/>
                    <a:pt x="1382880" y="1887105"/>
                    <a:pt x="1428600" y="1892185"/>
                  </a:cubicBezTo>
                  <a:cubicBezTo>
                    <a:pt x="1433680" y="1922665"/>
                    <a:pt x="1416828" y="1968618"/>
                    <a:pt x="1443840" y="1983625"/>
                  </a:cubicBezTo>
                  <a:cubicBezTo>
                    <a:pt x="1537552" y="2035687"/>
                    <a:pt x="1563785" y="1971348"/>
                    <a:pt x="1596240" y="1922665"/>
                  </a:cubicBezTo>
                  <a:cubicBezTo>
                    <a:pt x="1621794" y="1820448"/>
                    <a:pt x="1626426" y="1829753"/>
                    <a:pt x="1596240" y="1678825"/>
                  </a:cubicBezTo>
                  <a:cubicBezTo>
                    <a:pt x="1592648" y="1660864"/>
                    <a:pt x="1573951" y="1649488"/>
                    <a:pt x="1565760" y="1633105"/>
                  </a:cubicBezTo>
                  <a:cubicBezTo>
                    <a:pt x="1558576" y="1618737"/>
                    <a:pt x="1560555" y="1599929"/>
                    <a:pt x="1550520" y="1587385"/>
                  </a:cubicBezTo>
                  <a:cubicBezTo>
                    <a:pt x="1515072" y="1543074"/>
                    <a:pt x="1457267" y="1555696"/>
                    <a:pt x="1413360" y="1526425"/>
                  </a:cubicBezTo>
                  <a:cubicBezTo>
                    <a:pt x="1354274" y="1487034"/>
                    <a:pt x="1385016" y="1501737"/>
                    <a:pt x="1321920" y="1480705"/>
                  </a:cubicBezTo>
                  <a:cubicBezTo>
                    <a:pt x="1294687" y="1399006"/>
                    <a:pt x="1315961" y="1469128"/>
                    <a:pt x="1291440" y="1358785"/>
                  </a:cubicBezTo>
                  <a:cubicBezTo>
                    <a:pt x="1286896" y="1338338"/>
                    <a:pt x="1284451" y="1317077"/>
                    <a:pt x="1276200" y="1297825"/>
                  </a:cubicBezTo>
                  <a:cubicBezTo>
                    <a:pt x="1268985" y="1280990"/>
                    <a:pt x="1253911" y="1268488"/>
                    <a:pt x="1245720" y="1252105"/>
                  </a:cubicBezTo>
                  <a:cubicBezTo>
                    <a:pt x="1221898" y="1204461"/>
                    <a:pt x="1239641" y="1192994"/>
                    <a:pt x="1200000" y="1145425"/>
                  </a:cubicBezTo>
                  <a:cubicBezTo>
                    <a:pt x="1188274" y="1131354"/>
                    <a:pt x="1169520" y="1125105"/>
                    <a:pt x="1154280" y="1114945"/>
                  </a:cubicBezTo>
                  <a:cubicBezTo>
                    <a:pt x="1149200" y="1053985"/>
                    <a:pt x="1147125" y="992700"/>
                    <a:pt x="1139040" y="932065"/>
                  </a:cubicBezTo>
                  <a:cubicBezTo>
                    <a:pt x="1136917" y="916142"/>
                    <a:pt x="1123800" y="902409"/>
                    <a:pt x="1123800" y="886345"/>
                  </a:cubicBezTo>
                  <a:cubicBezTo>
                    <a:pt x="1123800" y="830235"/>
                    <a:pt x="1133960" y="774585"/>
                    <a:pt x="1139040" y="718705"/>
                  </a:cubicBezTo>
                  <a:cubicBezTo>
                    <a:pt x="1133960" y="678065"/>
                    <a:pt x="1140434" y="634211"/>
                    <a:pt x="1123800" y="596785"/>
                  </a:cubicBezTo>
                  <a:cubicBezTo>
                    <a:pt x="1117276" y="582105"/>
                    <a:pt x="1091446" y="590456"/>
                    <a:pt x="1078080" y="581545"/>
                  </a:cubicBezTo>
                  <a:cubicBezTo>
                    <a:pt x="1027991" y="548152"/>
                    <a:pt x="1037022" y="532275"/>
                    <a:pt x="1001880" y="490105"/>
                  </a:cubicBezTo>
                  <a:cubicBezTo>
                    <a:pt x="988082" y="473548"/>
                    <a:pt x="971400" y="459625"/>
                    <a:pt x="956160" y="444385"/>
                  </a:cubicBezTo>
                  <a:lnTo>
                    <a:pt x="910440" y="307225"/>
                  </a:lnTo>
                  <a:lnTo>
                    <a:pt x="895200" y="261505"/>
                  </a:lnTo>
                  <a:cubicBezTo>
                    <a:pt x="900280" y="246265"/>
                    <a:pt x="900405" y="228329"/>
                    <a:pt x="910440" y="215785"/>
                  </a:cubicBezTo>
                  <a:cubicBezTo>
                    <a:pt x="921882" y="201482"/>
                    <a:pt x="943208" y="198257"/>
                    <a:pt x="956160" y="185305"/>
                  </a:cubicBezTo>
                  <a:cubicBezTo>
                    <a:pt x="969112" y="172353"/>
                    <a:pt x="976480" y="154825"/>
                    <a:pt x="986640" y="139585"/>
                  </a:cubicBezTo>
                  <a:cubicBezTo>
                    <a:pt x="981560" y="119265"/>
                    <a:pt x="987303" y="92256"/>
                    <a:pt x="971400" y="78625"/>
                  </a:cubicBezTo>
                  <a:cubicBezTo>
                    <a:pt x="956122" y="65530"/>
                    <a:pt x="848524" y="40286"/>
                    <a:pt x="819000" y="32905"/>
                  </a:cubicBezTo>
                  <a:cubicBezTo>
                    <a:pt x="803760" y="22745"/>
                    <a:pt x="791521" y="4083"/>
                    <a:pt x="773280" y="2425"/>
                  </a:cubicBezTo>
                  <a:cubicBezTo>
                    <a:pt x="746609" y="0"/>
                    <a:pt x="646603" y="12424"/>
                    <a:pt x="605640" y="32905"/>
                  </a:cubicBezTo>
                  <a:cubicBezTo>
                    <a:pt x="589257" y="41096"/>
                    <a:pt x="575160" y="53225"/>
                    <a:pt x="559920" y="63385"/>
                  </a:cubicBezTo>
                  <a:cubicBezTo>
                    <a:pt x="549760" y="78625"/>
                    <a:pt x="536879" y="92367"/>
                    <a:pt x="529440" y="109105"/>
                  </a:cubicBezTo>
                  <a:cubicBezTo>
                    <a:pt x="516391" y="138465"/>
                    <a:pt x="498960" y="200545"/>
                    <a:pt x="498960" y="200545"/>
                  </a:cubicBezTo>
                  <a:cubicBezTo>
                    <a:pt x="478679" y="362791"/>
                    <a:pt x="483720" y="281509"/>
                    <a:pt x="483720" y="444385"/>
                  </a:cubicBezTo>
                </a:path>
              </a:pathLst>
            </a:custGeom>
            <a:solidFill>
              <a:schemeClr val="bg1"/>
            </a:solidFill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 flipV="1">
              <a:off x="5796136" y="764129"/>
              <a:ext cx="215889" cy="352880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V="1">
              <a:off x="6443803" y="3645271"/>
              <a:ext cx="2700197" cy="12238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4" name="Рисунок 1" descr="primosk-lev32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1844675"/>
            <a:ext cx="747712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Номер слайда 1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48D9039-2A66-4E09-A018-23D1557C17A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/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812088" y="2492375"/>
            <a:ext cx="1008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70 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Земельный участок</a:t>
            </a:r>
          </a:p>
        </p:txBody>
      </p:sp>
      <p:sp>
        <p:nvSpPr>
          <p:cNvPr id="18434" name="Номер слайда 1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1E2504-CC27-4858-B23A-034D939E0AA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1700213"/>
            <a:ext cx="56197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70588" y="1255713"/>
            <a:ext cx="276225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22988" y="3308350"/>
            <a:ext cx="2609850" cy="163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трелка вниз 4"/>
          <p:cNvSpPr/>
          <p:nvPr/>
        </p:nvSpPr>
        <p:spPr>
          <a:xfrm rot="5147665">
            <a:off x="4675188" y="1423988"/>
            <a:ext cx="304800" cy="1974850"/>
          </a:xfrm>
          <a:prstGeom prst="downArrow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8439" name="Рисунок 1" descr="primosk-lev32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5229225"/>
            <a:ext cx="1285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Стрелка вниз 27"/>
          <p:cNvSpPr/>
          <p:nvPr/>
        </p:nvSpPr>
        <p:spPr>
          <a:xfrm rot="6124884">
            <a:off x="4601368" y="2078832"/>
            <a:ext cx="296863" cy="2508250"/>
          </a:xfrm>
          <a:prstGeom prst="downArrow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 rot="7030016">
            <a:off x="5109369" y="3301206"/>
            <a:ext cx="314325" cy="3344863"/>
          </a:xfrm>
          <a:prstGeom prst="downArrow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backnew01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 t="20370"/>
          <a:stretch>
            <a:fillRect/>
          </a:stretch>
        </p:blipFill>
        <p:spPr bwMode="auto">
          <a:xfrm>
            <a:off x="0" y="1989138"/>
            <a:ext cx="9144000" cy="486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Содействие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0825" y="1147763"/>
            <a:ext cx="8893175" cy="4873625"/>
          </a:xfrm>
        </p:spPr>
        <p:txBody>
          <a:bodyPr>
            <a:normAutofit fontScale="77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Фонд «РЖС»: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Передает земельный участок в БСП (с последующей передачей в собственность)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Бесплатно передает проекты домов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Содействует в подводе </a:t>
            </a:r>
            <a:r>
              <a:rPr lang="ru-RU" dirty="0"/>
              <a:t>инженерных коммуникаций до границ </a:t>
            </a:r>
            <a:r>
              <a:rPr lang="ru-RU" dirty="0" smtClean="0"/>
              <a:t>участка (в форме оплаты за технологическое подключение, 35 </a:t>
            </a:r>
            <a:r>
              <a:rPr lang="ru-RU" dirty="0" err="1" smtClean="0"/>
              <a:t>млн.руб</a:t>
            </a:r>
            <a:r>
              <a:rPr lang="ru-RU" dirty="0" smtClean="0"/>
              <a:t>.)</a:t>
            </a:r>
            <a:endParaRPr lang="ru-RU" dirty="0"/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Содействует в сфере взаимодействия с Правительственными органами на всех уровнях 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Информационная и организационная поддержка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Правительство РФ: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Выделяет средства из Федерального бюджета (</a:t>
            </a:r>
            <a:r>
              <a:rPr lang="ru-RU" dirty="0" err="1" smtClean="0"/>
              <a:t>ок</a:t>
            </a:r>
            <a:r>
              <a:rPr lang="ru-RU" dirty="0" smtClean="0"/>
              <a:t>. 2 млрд.руб.) для строительства водопровода на о-в Русский по дну залива Босфор Восточный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Администрация Приморского края совместно с Администрацией </a:t>
            </a:r>
            <a:r>
              <a:rPr lang="ru-RU" b="1" dirty="0" err="1" smtClean="0"/>
              <a:t>г.Владивостока</a:t>
            </a:r>
            <a:r>
              <a:rPr lang="ru-RU" b="1" dirty="0" smtClean="0"/>
              <a:t>: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Строительство дорог и инженерных коммуникаций до границ участка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Администрация </a:t>
            </a:r>
            <a:r>
              <a:rPr lang="ru-RU" b="1" dirty="0" err="1" smtClean="0"/>
              <a:t>г.Владивостока</a:t>
            </a:r>
            <a:r>
              <a:rPr lang="ru-RU" b="1" dirty="0" smtClean="0"/>
              <a:t>: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Строительство социальной инфраструктуры внутри поселка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None/>
              <a:defRPr/>
            </a:pPr>
            <a:endParaRPr lang="ru-RU" dirty="0" smtClean="0"/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600" dirty="0" smtClean="0">
              <a:solidFill>
                <a:schemeClr val="tx1"/>
              </a:solidFill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D0888DC-AD38-4F78-B238-A653E22BD71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/>
          </a:p>
        </p:txBody>
      </p:sp>
      <p:pic>
        <p:nvPicPr>
          <p:cNvPr id="7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backnew08"/>
          <p:cNvPicPr>
            <a:picLocks noChangeAspect="1" noChangeArrowheads="1"/>
          </p:cNvPicPr>
          <p:nvPr/>
        </p:nvPicPr>
        <p:blipFill>
          <a:blip r:embed="rId3"/>
          <a:srcRect t="22778"/>
          <a:stretch>
            <a:fillRect/>
          </a:stretch>
        </p:blipFill>
        <p:spPr bwMode="auto">
          <a:xfrm>
            <a:off x="0" y="1562100"/>
            <a:ext cx="9144000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70C0"/>
                </a:solidFill>
              </a:rPr>
              <a:t>Расширение категорий граждан – потенциальных членов ЖСК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1507" name="TextBox 4"/>
          <p:cNvSpPr txBox="1">
            <a:spLocks noChangeArrowheads="1"/>
          </p:cNvSpPr>
          <p:nvPr/>
        </p:nvSpPr>
        <p:spPr bwMode="auto">
          <a:xfrm>
            <a:off x="395288" y="1412875"/>
            <a:ext cx="8353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Постановление Правительства № 108 от 09.02.2012 г.</a:t>
            </a:r>
          </a:p>
        </p:txBody>
      </p:sp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971550" y="1773238"/>
            <a:ext cx="7885113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 сотрудники ФГУП</a:t>
            </a:r>
          </a:p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 военнослужащие</a:t>
            </a:r>
          </a:p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 </a:t>
            </a:r>
            <a:r>
              <a:rPr lang="ru-RU" sz="2000">
                <a:solidFill>
                  <a:srgbClr val="FF0000"/>
                </a:solidFill>
                <a:latin typeface="Calibri" pitchFamily="34" charset="0"/>
              </a:rPr>
              <a:t>научные и инж.-техн. работники гос.академий</a:t>
            </a:r>
            <a:r>
              <a:rPr lang="ru-RU" sz="2000">
                <a:latin typeface="Calibri" pitchFamily="34" charset="0"/>
              </a:rPr>
              <a:t>, НЦ</a:t>
            </a:r>
          </a:p>
          <a:p>
            <a:pPr>
              <a:buFont typeface="Arial" charset="0"/>
              <a:buChar char="•"/>
            </a:pPr>
            <a:r>
              <a:rPr lang="ru-RU" sz="2000">
                <a:solidFill>
                  <a:srgbClr val="FF0000"/>
                </a:solidFill>
                <a:latin typeface="Calibri" pitchFamily="34" charset="0"/>
              </a:rPr>
              <a:t> ППС вузов</a:t>
            </a:r>
            <a:r>
              <a:rPr lang="ru-RU" sz="2000">
                <a:latin typeface="Calibri" pitchFamily="34" charset="0"/>
              </a:rPr>
              <a:t>, работников здравоохранения, культуры</a:t>
            </a:r>
          </a:p>
        </p:txBody>
      </p:sp>
      <p:sp>
        <p:nvSpPr>
          <p:cNvPr id="21509" name="TextBox 6"/>
          <p:cNvSpPr txBox="1">
            <a:spLocks noChangeArrowheads="1"/>
          </p:cNvSpPr>
          <p:nvPr/>
        </p:nvSpPr>
        <p:spPr bwMode="auto">
          <a:xfrm>
            <a:off x="395288" y="3244850"/>
            <a:ext cx="8353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Федеральный закон  № </a:t>
            </a:r>
            <a:r>
              <a:rPr lang="en-US" sz="2000" b="1">
                <a:latin typeface="Gill Sans MT" pitchFamily="34" charset="0"/>
              </a:rPr>
              <a:t>290-</a:t>
            </a:r>
            <a:r>
              <a:rPr lang="ru-RU" sz="2000" b="1">
                <a:latin typeface="Calibri" pitchFamily="34" charset="0"/>
              </a:rPr>
              <a:t>ФЗ от 30.12.2012 г. </a:t>
            </a:r>
          </a:p>
        </p:txBody>
      </p:sp>
      <p:sp>
        <p:nvSpPr>
          <p:cNvPr id="21510" name="TextBox 10"/>
          <p:cNvSpPr txBox="1">
            <a:spLocks noChangeArrowheads="1"/>
          </p:cNvSpPr>
          <p:nvPr/>
        </p:nvSpPr>
        <p:spPr bwMode="auto">
          <a:xfrm>
            <a:off x="395288" y="3605213"/>
            <a:ext cx="8353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Постановление Правительства № 324 от 10.04.2013 г.</a:t>
            </a:r>
          </a:p>
        </p:txBody>
      </p:sp>
      <p:sp>
        <p:nvSpPr>
          <p:cNvPr id="21511" name="TextBox 11"/>
          <p:cNvSpPr txBox="1">
            <a:spLocks noChangeArrowheads="1"/>
          </p:cNvSpPr>
          <p:nvPr/>
        </p:nvSpPr>
        <p:spPr bwMode="auto">
          <a:xfrm>
            <a:off x="1116013" y="3933825"/>
            <a:ext cx="698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 граждане, имеющие 3 и более детей</a:t>
            </a:r>
          </a:p>
        </p:txBody>
      </p:sp>
      <p:sp>
        <p:nvSpPr>
          <p:cNvPr id="21512" name="TextBox 12"/>
          <p:cNvSpPr txBox="1">
            <a:spLocks noChangeArrowheads="1"/>
          </p:cNvSpPr>
          <p:nvPr/>
        </p:nvSpPr>
        <p:spPr bwMode="auto">
          <a:xfrm>
            <a:off x="323850" y="4508500"/>
            <a:ext cx="869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Постановление Правительства № 376 от 26.04.2013 г.</a:t>
            </a:r>
          </a:p>
        </p:txBody>
      </p:sp>
      <p:sp>
        <p:nvSpPr>
          <p:cNvPr id="21513" name="TextBox 13"/>
          <p:cNvSpPr txBox="1">
            <a:spLocks noChangeArrowheads="1"/>
          </p:cNvSpPr>
          <p:nvPr/>
        </p:nvSpPr>
        <p:spPr bwMode="auto">
          <a:xfrm>
            <a:off x="1006475" y="5013325"/>
            <a:ext cx="8137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000">
                <a:latin typeface="Calibri" pitchFamily="34" charset="0"/>
              </a:rPr>
              <a:t> снят критерий – ограничение по стажу – для жителей Приморского кр.</a:t>
            </a:r>
          </a:p>
        </p:txBody>
      </p:sp>
      <p:sp>
        <p:nvSpPr>
          <p:cNvPr id="21514" name="Номер слайда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193A64-528F-48AC-B924-47E82221235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  <p:pic>
        <p:nvPicPr>
          <p:cNvPr id="17" name="Рисунок 1" descr="primosk-lev320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backnew03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t="24631"/>
          <a:stretch>
            <a:fillRect/>
          </a:stretch>
        </p:blipFill>
        <p:spPr bwMode="auto">
          <a:xfrm>
            <a:off x="0" y="1916113"/>
            <a:ext cx="9144000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Сбор паевых взносов</a:t>
            </a:r>
          </a:p>
        </p:txBody>
      </p:sp>
      <p:sp>
        <p:nvSpPr>
          <p:cNvPr id="23555" name="Содержимое 2"/>
          <p:cNvSpPr>
            <a:spLocks noGrp="1"/>
          </p:cNvSpPr>
          <p:nvPr>
            <p:ph sz="quarter" idx="1"/>
          </p:nvPr>
        </p:nvSpPr>
        <p:spPr>
          <a:xfrm>
            <a:off x="323850" y="1268413"/>
            <a:ext cx="8820150" cy="1873250"/>
          </a:xfrm>
        </p:spPr>
        <p:txBody>
          <a:bodyPr/>
          <a:lstStyle/>
          <a:p>
            <a:r>
              <a:rPr lang="ru-RU" sz="2000" b="1" smtClean="0">
                <a:solidFill>
                  <a:srgbClr val="FF0000"/>
                </a:solidFill>
              </a:rPr>
              <a:t>Сбор 20% взносов</a:t>
            </a:r>
            <a:r>
              <a:rPr lang="ru-RU" sz="2000" b="1" smtClean="0"/>
              <a:t> </a:t>
            </a:r>
            <a:r>
              <a:rPr lang="ru-RU" sz="2000" smtClean="0"/>
              <a:t>– </a:t>
            </a:r>
            <a:r>
              <a:rPr lang="ru-RU" sz="2000" b="1" smtClean="0"/>
              <a:t>необходимое условие для передачи земельного участка кооперативу</a:t>
            </a:r>
            <a:r>
              <a:rPr lang="ru-RU" sz="2000" smtClean="0"/>
              <a:t>.</a:t>
            </a:r>
          </a:p>
          <a:p>
            <a:r>
              <a:rPr lang="ru-RU" sz="2000" smtClean="0"/>
              <a:t>Размер паевого взноса рассчитывается, исходя из стоимости кв.м., устанавливаемой Минрегионом РФ (на 3-й квартал 2012 г. для Приморского края </a:t>
            </a:r>
            <a:r>
              <a:rPr lang="ru-RU" sz="2000" u="sng" smtClean="0"/>
              <a:t>1 кв.м. = 41 650 руб.</a:t>
            </a:r>
            <a:r>
              <a:rPr lang="ru-RU" sz="2000" smtClean="0"/>
              <a:t>) </a:t>
            </a:r>
          </a:p>
          <a:p>
            <a:endParaRPr lang="ru-RU" sz="2000" smtClean="0"/>
          </a:p>
          <a:p>
            <a:pPr>
              <a:buFont typeface="Wingdings 3" pitchFamily="18" charset="2"/>
              <a:buNone/>
            </a:pPr>
            <a:endParaRPr lang="ru-RU" sz="2000" smtClean="0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881438"/>
            <a:ext cx="24971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43213" y="3371850"/>
            <a:ext cx="6229350" cy="1016000"/>
          </a:xfrm>
          <a:prstGeom prst="rect">
            <a:avLst/>
          </a:prstGeom>
          <a:ln w="25400"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F0000"/>
                </a:solidFill>
              </a:rPr>
              <a:t>Специальная программа </a:t>
            </a:r>
            <a:r>
              <a:rPr lang="ru-RU" sz="2000" dirty="0"/>
              <a:t>«Жилищный кредит для ЖСК Остров» (10% первоначальный взнос, ставка от 12,5% до 13,5% годовых)</a:t>
            </a:r>
            <a:endParaRPr lang="ru-RU" sz="2000" dirty="0"/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179388" y="3389313"/>
            <a:ext cx="3924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12 февраля 2013 г.</a:t>
            </a:r>
          </a:p>
        </p:txBody>
      </p:sp>
      <p:sp>
        <p:nvSpPr>
          <p:cNvPr id="23559" name="Номер слайда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99D5339-6944-4218-B687-CF848F238F5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  <p:pic>
        <p:nvPicPr>
          <p:cNvPr id="10" name="Рисунок 1" descr="primosk-lev320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TextBox 10"/>
          <p:cNvSpPr txBox="1">
            <a:spLocks noChangeArrowheads="1"/>
          </p:cNvSpPr>
          <p:nvPr/>
        </p:nvSpPr>
        <p:spPr bwMode="auto">
          <a:xfrm>
            <a:off x="1697038" y="4811713"/>
            <a:ext cx="60658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Воспользовалось около ок. 100 членов ЖСК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backnew03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 t="25555"/>
          <a:stretch>
            <a:fillRect/>
          </a:stretch>
        </p:blipFill>
        <p:spPr bwMode="auto">
          <a:xfrm>
            <a:off x="0" y="3228975"/>
            <a:ext cx="9144000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Структура ЖСК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32275" y="1247775"/>
            <a:ext cx="4646613" cy="16303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u="sng" dirty="0">
                <a:latin typeface="+mn-lt"/>
              </a:rPr>
              <a:t>Первая очередь</a:t>
            </a:r>
            <a:r>
              <a:rPr lang="ru-RU" sz="2000" u="sng" dirty="0">
                <a:latin typeface="+mn-lt"/>
              </a:rPr>
              <a:t>:</a:t>
            </a:r>
          </a:p>
          <a:p>
            <a:pPr marL="2149475" indent="-2149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n-lt"/>
              </a:rPr>
              <a:t>Площадь ЗУ:              40 га (заключен договор с ФРЖС 03.03.2014 г.)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+mn-lt"/>
              </a:rPr>
              <a:t>Кол-во пайщиков:   404</a:t>
            </a:r>
            <a:endParaRPr lang="ru-RU" sz="2000" dirty="0">
              <a:latin typeface="+mn-lt"/>
            </a:endParaRPr>
          </a:p>
        </p:txBody>
      </p:sp>
      <p:sp>
        <p:nvSpPr>
          <p:cNvPr id="24580" name="TextBox 6"/>
          <p:cNvSpPr txBox="1">
            <a:spLocks noChangeArrowheads="1"/>
          </p:cNvSpPr>
          <p:nvPr/>
        </p:nvSpPr>
        <p:spPr bwMode="auto">
          <a:xfrm>
            <a:off x="4356100" y="2924175"/>
            <a:ext cx="48244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u="sng">
                <a:latin typeface="Calibri" pitchFamily="34" charset="0"/>
              </a:rPr>
              <a:t>Вторая очередь (резерв):</a:t>
            </a:r>
          </a:p>
          <a:p>
            <a:r>
              <a:rPr lang="ru-RU" sz="2000">
                <a:latin typeface="Calibri" pitchFamily="34" charset="0"/>
              </a:rPr>
              <a:t>Площадь ЗУ:              14,1 га</a:t>
            </a:r>
          </a:p>
          <a:p>
            <a:r>
              <a:rPr lang="ru-RU" sz="2000">
                <a:latin typeface="Calibri" pitchFamily="34" charset="0"/>
              </a:rPr>
              <a:t>Кол-во пайщиков:    до 1000</a:t>
            </a:r>
          </a:p>
        </p:txBody>
      </p:sp>
      <p:sp>
        <p:nvSpPr>
          <p:cNvPr id="24581" name="TextBox 7"/>
          <p:cNvSpPr txBox="1">
            <a:spLocks noChangeArrowheads="1"/>
          </p:cNvSpPr>
          <p:nvPr/>
        </p:nvSpPr>
        <p:spPr bwMode="auto">
          <a:xfrm>
            <a:off x="4425950" y="4389438"/>
            <a:ext cx="44656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u="sng">
                <a:latin typeface="Calibri" pitchFamily="34" charset="0"/>
              </a:rPr>
              <a:t>Социальная инфраструктура:</a:t>
            </a:r>
          </a:p>
          <a:p>
            <a:r>
              <a:rPr lang="ru-RU" sz="2000">
                <a:latin typeface="Calibri" pitchFamily="34" charset="0"/>
              </a:rPr>
              <a:t>Площадь ЗУ:              15,9 га</a:t>
            </a:r>
          </a:p>
        </p:txBody>
      </p:sp>
      <p:sp>
        <p:nvSpPr>
          <p:cNvPr id="24582" name="Номер слайда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BBC0CD-551D-4452-B35E-BE1425508055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  <p:pic>
        <p:nvPicPr>
          <p:cNvPr id="12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1341438"/>
            <a:ext cx="3370263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олилиния 15"/>
          <p:cNvSpPr/>
          <p:nvPr/>
        </p:nvSpPr>
        <p:spPr>
          <a:xfrm>
            <a:off x="889000" y="3559175"/>
            <a:ext cx="1165225" cy="758825"/>
          </a:xfrm>
          <a:custGeom>
            <a:avLst/>
            <a:gdLst>
              <a:gd name="connsiteX0" fmla="*/ 13229 w 1165379"/>
              <a:gd name="connsiteY0" fmla="*/ 428098 h 758529"/>
              <a:gd name="connsiteX1" fmla="*/ 64029 w 1165379"/>
              <a:gd name="connsiteY1" fmla="*/ 313798 h 758529"/>
              <a:gd name="connsiteX2" fmla="*/ 191029 w 1165379"/>
              <a:gd name="connsiteY2" fmla="*/ 224898 h 758529"/>
              <a:gd name="connsiteX3" fmla="*/ 356129 w 1165379"/>
              <a:gd name="connsiteY3" fmla="*/ 212198 h 758529"/>
              <a:gd name="connsiteX4" fmla="*/ 495829 w 1165379"/>
              <a:gd name="connsiteY4" fmla="*/ 174098 h 758529"/>
              <a:gd name="connsiteX5" fmla="*/ 826029 w 1165379"/>
              <a:gd name="connsiteY5" fmla="*/ 21698 h 758529"/>
              <a:gd name="connsiteX6" fmla="*/ 864129 w 1165379"/>
              <a:gd name="connsiteY6" fmla="*/ 8998 h 758529"/>
              <a:gd name="connsiteX7" fmla="*/ 914929 w 1165379"/>
              <a:gd name="connsiteY7" fmla="*/ 97898 h 758529"/>
              <a:gd name="connsiteX8" fmla="*/ 1016529 w 1165379"/>
              <a:gd name="connsiteY8" fmla="*/ 174098 h 758529"/>
              <a:gd name="connsiteX9" fmla="*/ 1118129 w 1165379"/>
              <a:gd name="connsiteY9" fmla="*/ 250298 h 758529"/>
              <a:gd name="connsiteX10" fmla="*/ 1143529 w 1165379"/>
              <a:gd name="connsiteY10" fmla="*/ 275698 h 758529"/>
              <a:gd name="connsiteX11" fmla="*/ 800629 w 1165379"/>
              <a:gd name="connsiteY11" fmla="*/ 415398 h 758529"/>
              <a:gd name="connsiteX12" fmla="*/ 800629 w 1165379"/>
              <a:gd name="connsiteY12" fmla="*/ 415398 h 758529"/>
              <a:gd name="connsiteX13" fmla="*/ 610129 w 1165379"/>
              <a:gd name="connsiteY13" fmla="*/ 529698 h 758529"/>
              <a:gd name="connsiteX14" fmla="*/ 584729 w 1165379"/>
              <a:gd name="connsiteY14" fmla="*/ 605898 h 758529"/>
              <a:gd name="connsiteX15" fmla="*/ 584729 w 1165379"/>
              <a:gd name="connsiteY15" fmla="*/ 605898 h 758529"/>
              <a:gd name="connsiteX16" fmla="*/ 495829 w 1165379"/>
              <a:gd name="connsiteY16" fmla="*/ 720198 h 758529"/>
              <a:gd name="connsiteX17" fmla="*/ 292629 w 1165379"/>
              <a:gd name="connsiteY17" fmla="*/ 758298 h 758529"/>
              <a:gd name="connsiteX18" fmla="*/ 178329 w 1165379"/>
              <a:gd name="connsiteY18" fmla="*/ 732898 h 758529"/>
              <a:gd name="connsiteX19" fmla="*/ 64029 w 1165379"/>
              <a:gd name="connsiteY19" fmla="*/ 669398 h 758529"/>
              <a:gd name="connsiteX20" fmla="*/ 38629 w 1165379"/>
              <a:gd name="connsiteY20" fmla="*/ 618598 h 758529"/>
              <a:gd name="connsiteX21" fmla="*/ 529 w 1165379"/>
              <a:gd name="connsiteY21" fmla="*/ 478898 h 758529"/>
              <a:gd name="connsiteX22" fmla="*/ 13229 w 1165379"/>
              <a:gd name="connsiteY22" fmla="*/ 428098 h 75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165379" h="758529">
                <a:moveTo>
                  <a:pt x="13229" y="428098"/>
                </a:moveTo>
                <a:cubicBezTo>
                  <a:pt x="23812" y="400581"/>
                  <a:pt x="34396" y="347665"/>
                  <a:pt x="64029" y="313798"/>
                </a:cubicBezTo>
                <a:cubicBezTo>
                  <a:pt x="93662" y="279931"/>
                  <a:pt x="142346" y="241831"/>
                  <a:pt x="191029" y="224898"/>
                </a:cubicBezTo>
                <a:cubicBezTo>
                  <a:pt x="239712" y="207965"/>
                  <a:pt x="305329" y="220665"/>
                  <a:pt x="356129" y="212198"/>
                </a:cubicBezTo>
                <a:cubicBezTo>
                  <a:pt x="406929" y="203731"/>
                  <a:pt x="417512" y="205848"/>
                  <a:pt x="495829" y="174098"/>
                </a:cubicBezTo>
                <a:cubicBezTo>
                  <a:pt x="574146" y="142348"/>
                  <a:pt x="764646" y="49215"/>
                  <a:pt x="826029" y="21698"/>
                </a:cubicBezTo>
                <a:cubicBezTo>
                  <a:pt x="887412" y="-5819"/>
                  <a:pt x="849312" y="-3702"/>
                  <a:pt x="864129" y="8998"/>
                </a:cubicBezTo>
                <a:cubicBezTo>
                  <a:pt x="878946" y="21698"/>
                  <a:pt x="889529" y="70381"/>
                  <a:pt x="914929" y="97898"/>
                </a:cubicBezTo>
                <a:cubicBezTo>
                  <a:pt x="940329" y="125415"/>
                  <a:pt x="1016529" y="174098"/>
                  <a:pt x="1016529" y="174098"/>
                </a:cubicBezTo>
                <a:cubicBezTo>
                  <a:pt x="1050396" y="199498"/>
                  <a:pt x="1096962" y="233365"/>
                  <a:pt x="1118129" y="250298"/>
                </a:cubicBezTo>
                <a:cubicBezTo>
                  <a:pt x="1139296" y="267231"/>
                  <a:pt x="1196446" y="248181"/>
                  <a:pt x="1143529" y="275698"/>
                </a:cubicBezTo>
                <a:cubicBezTo>
                  <a:pt x="1090612" y="303215"/>
                  <a:pt x="800629" y="415398"/>
                  <a:pt x="800629" y="415398"/>
                </a:cubicBezTo>
                <a:lnTo>
                  <a:pt x="800629" y="415398"/>
                </a:lnTo>
                <a:cubicBezTo>
                  <a:pt x="768879" y="434448"/>
                  <a:pt x="646112" y="497948"/>
                  <a:pt x="610129" y="529698"/>
                </a:cubicBezTo>
                <a:cubicBezTo>
                  <a:pt x="574146" y="561448"/>
                  <a:pt x="584729" y="605898"/>
                  <a:pt x="584729" y="605898"/>
                </a:cubicBezTo>
                <a:lnTo>
                  <a:pt x="584729" y="605898"/>
                </a:lnTo>
                <a:cubicBezTo>
                  <a:pt x="569912" y="624948"/>
                  <a:pt x="544512" y="694798"/>
                  <a:pt x="495829" y="720198"/>
                </a:cubicBezTo>
                <a:cubicBezTo>
                  <a:pt x="447146" y="745598"/>
                  <a:pt x="345546" y="756181"/>
                  <a:pt x="292629" y="758298"/>
                </a:cubicBezTo>
                <a:cubicBezTo>
                  <a:pt x="239712" y="760415"/>
                  <a:pt x="216429" y="747715"/>
                  <a:pt x="178329" y="732898"/>
                </a:cubicBezTo>
                <a:cubicBezTo>
                  <a:pt x="140229" y="718081"/>
                  <a:pt x="87312" y="688448"/>
                  <a:pt x="64029" y="669398"/>
                </a:cubicBezTo>
                <a:cubicBezTo>
                  <a:pt x="40746" y="650348"/>
                  <a:pt x="49212" y="650348"/>
                  <a:pt x="38629" y="618598"/>
                </a:cubicBezTo>
                <a:cubicBezTo>
                  <a:pt x="28046" y="586848"/>
                  <a:pt x="2646" y="514881"/>
                  <a:pt x="529" y="478898"/>
                </a:cubicBezTo>
                <a:cubicBezTo>
                  <a:pt x="-1588" y="442915"/>
                  <a:pt x="2646" y="455615"/>
                  <a:pt x="13229" y="428098"/>
                </a:cubicBezTo>
                <a:close/>
              </a:path>
            </a:pathLst>
          </a:cu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86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4763" y="1598613"/>
            <a:ext cx="280987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00475" y="1347788"/>
            <a:ext cx="295275" cy="20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олилиния 21"/>
          <p:cNvSpPr/>
          <p:nvPr/>
        </p:nvSpPr>
        <p:spPr>
          <a:xfrm>
            <a:off x="3783013" y="4652963"/>
            <a:ext cx="449262" cy="423862"/>
          </a:xfrm>
          <a:custGeom>
            <a:avLst/>
            <a:gdLst>
              <a:gd name="connsiteX0" fmla="*/ 13229 w 1165379"/>
              <a:gd name="connsiteY0" fmla="*/ 428098 h 758529"/>
              <a:gd name="connsiteX1" fmla="*/ 64029 w 1165379"/>
              <a:gd name="connsiteY1" fmla="*/ 313798 h 758529"/>
              <a:gd name="connsiteX2" fmla="*/ 191029 w 1165379"/>
              <a:gd name="connsiteY2" fmla="*/ 224898 h 758529"/>
              <a:gd name="connsiteX3" fmla="*/ 356129 w 1165379"/>
              <a:gd name="connsiteY3" fmla="*/ 212198 h 758529"/>
              <a:gd name="connsiteX4" fmla="*/ 495829 w 1165379"/>
              <a:gd name="connsiteY4" fmla="*/ 174098 h 758529"/>
              <a:gd name="connsiteX5" fmla="*/ 826029 w 1165379"/>
              <a:gd name="connsiteY5" fmla="*/ 21698 h 758529"/>
              <a:gd name="connsiteX6" fmla="*/ 864129 w 1165379"/>
              <a:gd name="connsiteY6" fmla="*/ 8998 h 758529"/>
              <a:gd name="connsiteX7" fmla="*/ 914929 w 1165379"/>
              <a:gd name="connsiteY7" fmla="*/ 97898 h 758529"/>
              <a:gd name="connsiteX8" fmla="*/ 1016529 w 1165379"/>
              <a:gd name="connsiteY8" fmla="*/ 174098 h 758529"/>
              <a:gd name="connsiteX9" fmla="*/ 1118129 w 1165379"/>
              <a:gd name="connsiteY9" fmla="*/ 250298 h 758529"/>
              <a:gd name="connsiteX10" fmla="*/ 1143529 w 1165379"/>
              <a:gd name="connsiteY10" fmla="*/ 275698 h 758529"/>
              <a:gd name="connsiteX11" fmla="*/ 800629 w 1165379"/>
              <a:gd name="connsiteY11" fmla="*/ 415398 h 758529"/>
              <a:gd name="connsiteX12" fmla="*/ 800629 w 1165379"/>
              <a:gd name="connsiteY12" fmla="*/ 415398 h 758529"/>
              <a:gd name="connsiteX13" fmla="*/ 610129 w 1165379"/>
              <a:gd name="connsiteY13" fmla="*/ 529698 h 758529"/>
              <a:gd name="connsiteX14" fmla="*/ 584729 w 1165379"/>
              <a:gd name="connsiteY14" fmla="*/ 605898 h 758529"/>
              <a:gd name="connsiteX15" fmla="*/ 584729 w 1165379"/>
              <a:gd name="connsiteY15" fmla="*/ 605898 h 758529"/>
              <a:gd name="connsiteX16" fmla="*/ 495829 w 1165379"/>
              <a:gd name="connsiteY16" fmla="*/ 720198 h 758529"/>
              <a:gd name="connsiteX17" fmla="*/ 292629 w 1165379"/>
              <a:gd name="connsiteY17" fmla="*/ 758298 h 758529"/>
              <a:gd name="connsiteX18" fmla="*/ 178329 w 1165379"/>
              <a:gd name="connsiteY18" fmla="*/ 732898 h 758529"/>
              <a:gd name="connsiteX19" fmla="*/ 64029 w 1165379"/>
              <a:gd name="connsiteY19" fmla="*/ 669398 h 758529"/>
              <a:gd name="connsiteX20" fmla="*/ 38629 w 1165379"/>
              <a:gd name="connsiteY20" fmla="*/ 618598 h 758529"/>
              <a:gd name="connsiteX21" fmla="*/ 529 w 1165379"/>
              <a:gd name="connsiteY21" fmla="*/ 478898 h 758529"/>
              <a:gd name="connsiteX22" fmla="*/ 13229 w 1165379"/>
              <a:gd name="connsiteY22" fmla="*/ 428098 h 75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165379" h="758529">
                <a:moveTo>
                  <a:pt x="13229" y="428098"/>
                </a:moveTo>
                <a:cubicBezTo>
                  <a:pt x="23812" y="400581"/>
                  <a:pt x="34396" y="347665"/>
                  <a:pt x="64029" y="313798"/>
                </a:cubicBezTo>
                <a:cubicBezTo>
                  <a:pt x="93662" y="279931"/>
                  <a:pt x="142346" y="241831"/>
                  <a:pt x="191029" y="224898"/>
                </a:cubicBezTo>
                <a:cubicBezTo>
                  <a:pt x="239712" y="207965"/>
                  <a:pt x="305329" y="220665"/>
                  <a:pt x="356129" y="212198"/>
                </a:cubicBezTo>
                <a:cubicBezTo>
                  <a:pt x="406929" y="203731"/>
                  <a:pt x="417512" y="205848"/>
                  <a:pt x="495829" y="174098"/>
                </a:cubicBezTo>
                <a:cubicBezTo>
                  <a:pt x="574146" y="142348"/>
                  <a:pt x="764646" y="49215"/>
                  <a:pt x="826029" y="21698"/>
                </a:cubicBezTo>
                <a:cubicBezTo>
                  <a:pt x="887412" y="-5819"/>
                  <a:pt x="849312" y="-3702"/>
                  <a:pt x="864129" y="8998"/>
                </a:cubicBezTo>
                <a:cubicBezTo>
                  <a:pt x="878946" y="21698"/>
                  <a:pt x="889529" y="70381"/>
                  <a:pt x="914929" y="97898"/>
                </a:cubicBezTo>
                <a:cubicBezTo>
                  <a:pt x="940329" y="125415"/>
                  <a:pt x="1016529" y="174098"/>
                  <a:pt x="1016529" y="174098"/>
                </a:cubicBezTo>
                <a:cubicBezTo>
                  <a:pt x="1050396" y="199498"/>
                  <a:pt x="1096962" y="233365"/>
                  <a:pt x="1118129" y="250298"/>
                </a:cubicBezTo>
                <a:cubicBezTo>
                  <a:pt x="1139296" y="267231"/>
                  <a:pt x="1196446" y="248181"/>
                  <a:pt x="1143529" y="275698"/>
                </a:cubicBezTo>
                <a:cubicBezTo>
                  <a:pt x="1090612" y="303215"/>
                  <a:pt x="800629" y="415398"/>
                  <a:pt x="800629" y="415398"/>
                </a:cubicBezTo>
                <a:lnTo>
                  <a:pt x="800629" y="415398"/>
                </a:lnTo>
                <a:cubicBezTo>
                  <a:pt x="768879" y="434448"/>
                  <a:pt x="646112" y="497948"/>
                  <a:pt x="610129" y="529698"/>
                </a:cubicBezTo>
                <a:cubicBezTo>
                  <a:pt x="574146" y="561448"/>
                  <a:pt x="584729" y="605898"/>
                  <a:pt x="584729" y="605898"/>
                </a:cubicBezTo>
                <a:lnTo>
                  <a:pt x="584729" y="605898"/>
                </a:lnTo>
                <a:cubicBezTo>
                  <a:pt x="569912" y="624948"/>
                  <a:pt x="544512" y="694798"/>
                  <a:pt x="495829" y="720198"/>
                </a:cubicBezTo>
                <a:cubicBezTo>
                  <a:pt x="447146" y="745598"/>
                  <a:pt x="345546" y="756181"/>
                  <a:pt x="292629" y="758298"/>
                </a:cubicBezTo>
                <a:cubicBezTo>
                  <a:pt x="239712" y="760415"/>
                  <a:pt x="216429" y="747715"/>
                  <a:pt x="178329" y="732898"/>
                </a:cubicBezTo>
                <a:cubicBezTo>
                  <a:pt x="140229" y="718081"/>
                  <a:pt x="87312" y="688448"/>
                  <a:pt x="64029" y="669398"/>
                </a:cubicBezTo>
                <a:cubicBezTo>
                  <a:pt x="40746" y="650348"/>
                  <a:pt x="49212" y="650348"/>
                  <a:pt x="38629" y="618598"/>
                </a:cubicBezTo>
                <a:cubicBezTo>
                  <a:pt x="28046" y="586848"/>
                  <a:pt x="2646" y="514881"/>
                  <a:pt x="529" y="478898"/>
                </a:cubicBezTo>
                <a:cubicBezTo>
                  <a:pt x="-1588" y="442915"/>
                  <a:pt x="2646" y="455615"/>
                  <a:pt x="13229" y="428098"/>
                </a:cubicBezTo>
                <a:close/>
              </a:path>
            </a:pathLst>
          </a:cu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89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68725" y="3070225"/>
            <a:ext cx="46355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backnew04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 t="25185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42988" y="1125538"/>
            <a:ext cx="8101012" cy="4895850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Выбор организации - </a:t>
            </a:r>
            <a:r>
              <a:rPr lang="ru-RU" b="1" dirty="0" smtClean="0"/>
              <a:t>технического заказчика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Выбор организации – </a:t>
            </a:r>
            <a:r>
              <a:rPr lang="ru-RU" b="1" dirty="0" smtClean="0"/>
              <a:t>проектировщика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/>
              <a:t>Разработка </a:t>
            </a:r>
            <a:r>
              <a:rPr lang="ru-RU" b="1" dirty="0" smtClean="0"/>
              <a:t>генерального плана </a:t>
            </a:r>
            <a:r>
              <a:rPr lang="ru-RU" dirty="0" smtClean="0"/>
              <a:t>поселка ЖСК</a:t>
            </a: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Выбор и доработка </a:t>
            </a:r>
            <a:r>
              <a:rPr lang="ru-RU" b="1" dirty="0" smtClean="0"/>
              <a:t>проектов домов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Выбор организации – </a:t>
            </a:r>
            <a:r>
              <a:rPr lang="ru-RU" b="1" dirty="0" err="1" smtClean="0"/>
              <a:t>генпроектировщика</a:t>
            </a:r>
            <a:endParaRPr lang="ru-RU" b="1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Разработка </a:t>
            </a:r>
            <a:r>
              <a:rPr lang="ru-RU" b="1" dirty="0" smtClean="0"/>
              <a:t>проекта инженерных сетей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Разработка </a:t>
            </a:r>
            <a:r>
              <a:rPr lang="ru-RU" b="1" dirty="0" smtClean="0"/>
              <a:t>проектов фундаментов </a:t>
            </a:r>
            <a:r>
              <a:rPr lang="ru-RU" dirty="0" smtClean="0"/>
              <a:t>(привязка к местности)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Выбор организации – </a:t>
            </a:r>
            <a:r>
              <a:rPr lang="ru-RU" b="1" dirty="0" smtClean="0"/>
              <a:t>генподрядчика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Получение </a:t>
            </a:r>
            <a:r>
              <a:rPr lang="ru-RU" b="1" dirty="0" smtClean="0"/>
              <a:t>разрешения на строительство 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Обследование лесов (</a:t>
            </a:r>
            <a:r>
              <a:rPr lang="ru-RU" dirty="0" err="1" smtClean="0"/>
              <a:t>подеревная</a:t>
            </a:r>
            <a:r>
              <a:rPr lang="ru-RU" dirty="0" smtClean="0"/>
              <a:t> съемка)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Получение </a:t>
            </a:r>
            <a:r>
              <a:rPr lang="ru-RU" b="1" dirty="0" smtClean="0"/>
              <a:t>разрешение на вырубку </a:t>
            </a:r>
            <a:r>
              <a:rPr lang="ru-RU" dirty="0" smtClean="0"/>
              <a:t>деревьев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539750" y="1127125"/>
            <a:ext cx="792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5604" name="TextBox 7"/>
          <p:cNvSpPr txBox="1">
            <a:spLocks noChangeArrowheads="1"/>
          </p:cNvSpPr>
          <p:nvPr/>
        </p:nvSpPr>
        <p:spPr bwMode="auto">
          <a:xfrm>
            <a:off x="539750" y="3338513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25605" name="Номер слайда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385ECC1-649E-48BF-BF09-B2D624E163B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/>
          </a:p>
        </p:txBody>
      </p:sp>
      <p:pic>
        <p:nvPicPr>
          <p:cNvPr id="17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TextBox 19"/>
          <p:cNvSpPr txBox="1">
            <a:spLocks noChangeArrowheads="1"/>
          </p:cNvSpPr>
          <p:nvPr/>
        </p:nvSpPr>
        <p:spPr bwMode="auto">
          <a:xfrm>
            <a:off x="539750" y="1539875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5608" name="TextBox 20"/>
          <p:cNvSpPr txBox="1">
            <a:spLocks noChangeArrowheads="1"/>
          </p:cNvSpPr>
          <p:nvPr/>
        </p:nvSpPr>
        <p:spPr bwMode="auto">
          <a:xfrm>
            <a:off x="539750" y="1989138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5609" name="TextBox 21"/>
          <p:cNvSpPr txBox="1">
            <a:spLocks noChangeArrowheads="1"/>
          </p:cNvSpPr>
          <p:nvPr/>
        </p:nvSpPr>
        <p:spPr bwMode="auto">
          <a:xfrm>
            <a:off x="539750" y="2420938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5610" name="TextBox 22"/>
          <p:cNvSpPr txBox="1">
            <a:spLocks noChangeArrowheads="1"/>
          </p:cNvSpPr>
          <p:nvPr/>
        </p:nvSpPr>
        <p:spPr bwMode="auto">
          <a:xfrm>
            <a:off x="539750" y="2833688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5611" name="TextBox 23"/>
          <p:cNvSpPr txBox="1">
            <a:spLocks noChangeArrowheads="1"/>
          </p:cNvSpPr>
          <p:nvPr/>
        </p:nvSpPr>
        <p:spPr bwMode="auto">
          <a:xfrm>
            <a:off x="539750" y="5072063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5612" name="TextBox 24"/>
          <p:cNvSpPr txBox="1">
            <a:spLocks noChangeArrowheads="1"/>
          </p:cNvSpPr>
          <p:nvPr/>
        </p:nvSpPr>
        <p:spPr bwMode="auto">
          <a:xfrm>
            <a:off x="539750" y="3722688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25613" name="TextBox 25"/>
          <p:cNvSpPr txBox="1">
            <a:spLocks noChangeArrowheads="1"/>
          </p:cNvSpPr>
          <p:nvPr/>
        </p:nvSpPr>
        <p:spPr bwMode="auto">
          <a:xfrm>
            <a:off x="539750" y="4202113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25614" name="TextBox 26"/>
          <p:cNvSpPr txBox="1">
            <a:spLocks noChangeArrowheads="1"/>
          </p:cNvSpPr>
          <p:nvPr/>
        </p:nvSpPr>
        <p:spPr bwMode="auto">
          <a:xfrm>
            <a:off x="539750" y="4633913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25615" name="TextBox 27"/>
          <p:cNvSpPr txBox="1">
            <a:spLocks noChangeArrowheads="1"/>
          </p:cNvSpPr>
          <p:nvPr/>
        </p:nvSpPr>
        <p:spPr bwMode="auto">
          <a:xfrm>
            <a:off x="539750" y="5570538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2561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Подготовка строительства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Проекты домов (индивидуальные дома)</a:t>
            </a:r>
          </a:p>
        </p:txBody>
      </p:sp>
      <p:pic>
        <p:nvPicPr>
          <p:cNvPr id="26626" name="Picture 3"/>
          <p:cNvPicPr>
            <a:picLocks noChangeAspect="1" noChangeArrowheads="1"/>
          </p:cNvPicPr>
          <p:nvPr/>
        </p:nvPicPr>
        <p:blipFill>
          <a:blip r:embed="rId2"/>
          <a:srcRect r="9280"/>
          <a:stretch>
            <a:fillRect/>
          </a:stretch>
        </p:blipFill>
        <p:spPr bwMode="auto">
          <a:xfrm>
            <a:off x="4524375" y="1455738"/>
            <a:ext cx="110490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6"/>
          <p:cNvSpPr txBox="1">
            <a:spLocks noChangeArrowheads="1"/>
          </p:cNvSpPr>
          <p:nvPr/>
        </p:nvSpPr>
        <p:spPr bwMode="auto">
          <a:xfrm>
            <a:off x="4475163" y="2081213"/>
            <a:ext cx="12969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148,1 кв.м.</a:t>
            </a: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38" y="1382713"/>
            <a:ext cx="1193800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8663" y="1412875"/>
            <a:ext cx="10302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5"/>
          <a:srcRect l="5040" r="9280"/>
          <a:stretch>
            <a:fillRect/>
          </a:stretch>
        </p:blipFill>
        <p:spPr bwMode="auto">
          <a:xfrm>
            <a:off x="5800725" y="1412875"/>
            <a:ext cx="11938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6"/>
          <a:srcRect l="7561" b="9525"/>
          <a:stretch>
            <a:fillRect/>
          </a:stretch>
        </p:blipFill>
        <p:spPr bwMode="auto">
          <a:xfrm>
            <a:off x="7232650" y="1438275"/>
            <a:ext cx="1233488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2" name="TextBox 12"/>
          <p:cNvSpPr txBox="1">
            <a:spLocks noChangeArrowheads="1"/>
          </p:cNvSpPr>
          <p:nvPr/>
        </p:nvSpPr>
        <p:spPr bwMode="auto">
          <a:xfrm>
            <a:off x="1785938" y="2122488"/>
            <a:ext cx="1296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105 кв.м.</a:t>
            </a:r>
          </a:p>
        </p:txBody>
      </p:sp>
      <p:sp>
        <p:nvSpPr>
          <p:cNvPr id="26633" name="TextBox 14"/>
          <p:cNvSpPr txBox="1">
            <a:spLocks noChangeArrowheads="1"/>
          </p:cNvSpPr>
          <p:nvPr/>
        </p:nvSpPr>
        <p:spPr bwMode="auto">
          <a:xfrm>
            <a:off x="3179763" y="208915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149,9 кв.м.</a:t>
            </a:r>
          </a:p>
        </p:txBody>
      </p:sp>
      <p:sp>
        <p:nvSpPr>
          <p:cNvPr id="26634" name="TextBox 15"/>
          <p:cNvSpPr txBox="1">
            <a:spLocks noChangeArrowheads="1"/>
          </p:cNvSpPr>
          <p:nvPr/>
        </p:nvSpPr>
        <p:spPr bwMode="auto">
          <a:xfrm>
            <a:off x="5795963" y="2122488"/>
            <a:ext cx="1296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148,5 кв.м.</a:t>
            </a:r>
          </a:p>
        </p:txBody>
      </p:sp>
      <p:sp>
        <p:nvSpPr>
          <p:cNvPr id="26635" name="TextBox 16"/>
          <p:cNvSpPr txBox="1">
            <a:spLocks noChangeArrowheads="1"/>
          </p:cNvSpPr>
          <p:nvPr/>
        </p:nvSpPr>
        <p:spPr bwMode="auto">
          <a:xfrm>
            <a:off x="7258050" y="2170113"/>
            <a:ext cx="1295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149,6 кв.м.</a:t>
            </a:r>
          </a:p>
        </p:txBody>
      </p:sp>
      <p:sp>
        <p:nvSpPr>
          <p:cNvPr id="26636" name="Номер слайда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759450-8E7F-455E-8BE8-A7F514C437CE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/>
          </a:p>
        </p:txBody>
      </p:sp>
      <p:pic>
        <p:nvPicPr>
          <p:cNvPr id="20" name="Рисунок 1" descr="primosk-lev3200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8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825" y="1308100"/>
            <a:ext cx="1303338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9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77825" y="2744788"/>
            <a:ext cx="16446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0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17525" y="4548188"/>
            <a:ext cx="2462213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1" name="Picture 4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91288" y="2744788"/>
            <a:ext cx="1892300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2" name="Picture 7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931988" y="3146425"/>
            <a:ext cx="1982787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3" name="Picture 6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452813" y="3568700"/>
            <a:ext cx="2347912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44" name="Picture 8"/>
          <p:cNvPicPr>
            <a:picLocks noChangeAspect="1" noChangeArrowheads="1"/>
          </p:cNvPicPr>
          <p:nvPr/>
        </p:nvPicPr>
        <p:blipFill>
          <a:blip r:embed="rId14"/>
          <a:srcRect l="7587" t="10152" r="6897" b="1456"/>
          <a:stretch>
            <a:fillRect/>
          </a:stretch>
        </p:blipFill>
        <p:spPr bwMode="auto">
          <a:xfrm>
            <a:off x="5375275" y="4252913"/>
            <a:ext cx="3444875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Проекты домов (блокированные дома)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09738"/>
            <a:ext cx="237648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188" y="2924175"/>
            <a:ext cx="205105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68400" y="4191000"/>
            <a:ext cx="2395538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2275" y="5218113"/>
            <a:ext cx="25923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64163" y="1368425"/>
            <a:ext cx="3240087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TextBox 8"/>
          <p:cNvSpPr txBox="1">
            <a:spLocks noChangeArrowheads="1"/>
          </p:cNvSpPr>
          <p:nvPr/>
        </p:nvSpPr>
        <p:spPr bwMode="auto">
          <a:xfrm>
            <a:off x="4529138" y="2863850"/>
            <a:ext cx="43195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Дуплексы</a:t>
            </a:r>
          </a:p>
          <a:p>
            <a:pPr algn="ctr"/>
            <a:r>
              <a:rPr lang="ru-RU" sz="2400">
                <a:latin typeface="Calibri" pitchFamily="34" charset="0"/>
              </a:rPr>
              <a:t>(66 кв.м., 76 кв.м., 92 кв.м.)</a:t>
            </a:r>
          </a:p>
        </p:txBody>
      </p:sp>
      <p:sp>
        <p:nvSpPr>
          <p:cNvPr id="27656" name="Номер слайда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FA9891D-612B-421B-99EE-CDA8C8CC175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/>
          </a:p>
        </p:txBody>
      </p:sp>
      <p:pic>
        <p:nvPicPr>
          <p:cNvPr id="12" name="Рисунок 1" descr="primosk-lev3200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04025" y="5084763"/>
            <a:ext cx="2100263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Проекты домов (многоквартирные дома)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341438"/>
            <a:ext cx="37433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716338"/>
            <a:ext cx="3846512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Box 5"/>
          <p:cNvSpPr txBox="1">
            <a:spLocks noChangeArrowheads="1"/>
          </p:cNvSpPr>
          <p:nvPr/>
        </p:nvSpPr>
        <p:spPr bwMode="auto">
          <a:xfrm>
            <a:off x="5292725" y="1916113"/>
            <a:ext cx="30956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Calibri" pitchFamily="34" charset="0"/>
              </a:rPr>
              <a:t>6 домов: 10 квартир</a:t>
            </a:r>
          </a:p>
          <a:p>
            <a:pPr algn="ctr"/>
            <a:r>
              <a:rPr lang="ru-RU" sz="2400">
                <a:latin typeface="Calibri" pitchFamily="34" charset="0"/>
              </a:rPr>
              <a:t>(40 – 80 кв.м.)</a:t>
            </a:r>
          </a:p>
        </p:txBody>
      </p:sp>
      <p:sp>
        <p:nvSpPr>
          <p:cNvPr id="28677" name="TextBox 6"/>
          <p:cNvSpPr txBox="1">
            <a:spLocks noChangeArrowheads="1"/>
          </p:cNvSpPr>
          <p:nvPr/>
        </p:nvSpPr>
        <p:spPr bwMode="auto">
          <a:xfrm>
            <a:off x="5292725" y="4076700"/>
            <a:ext cx="30956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latin typeface="Calibri" pitchFamily="34" charset="0"/>
              </a:rPr>
              <a:t>2 дома: 21 квартира</a:t>
            </a:r>
          </a:p>
          <a:p>
            <a:pPr algn="ctr"/>
            <a:r>
              <a:rPr lang="ru-RU" sz="2400">
                <a:latin typeface="Calibri" pitchFamily="34" charset="0"/>
              </a:rPr>
              <a:t>(31 – 78 кв.м.)</a:t>
            </a:r>
          </a:p>
        </p:txBody>
      </p:sp>
      <p:sp>
        <p:nvSpPr>
          <p:cNvPr id="28678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DA9A9C3-A5C6-45D7-BC95-4784B7C0A3C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/>
          </a:p>
        </p:txBody>
      </p:sp>
      <p:pic>
        <p:nvPicPr>
          <p:cNvPr id="10" name="Рисунок 1" descr="primosk-lev320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04025" y="5084763"/>
            <a:ext cx="2100263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Проект поселка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558800" y="1412875"/>
            <a:ext cx="3076575" cy="2952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699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62A452-492A-425D-976E-9587AB1738E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/>
          </a:p>
        </p:txBody>
      </p:sp>
      <p:pic>
        <p:nvPicPr>
          <p:cNvPr id="11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5825" y="1155700"/>
            <a:ext cx="41529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TextBox 2"/>
          <p:cNvSpPr txBox="1">
            <a:spLocks noChangeArrowheads="1"/>
          </p:cNvSpPr>
          <p:nvPr/>
        </p:nvSpPr>
        <p:spPr bwMode="auto">
          <a:xfrm>
            <a:off x="136525" y="4870450"/>
            <a:ext cx="51847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Индивидуальные дома – 240</a:t>
            </a:r>
          </a:p>
          <a:p>
            <a:pPr marL="285750" indent="-285750"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Дома блок. застройки – 28 (56 квартир)</a:t>
            </a:r>
          </a:p>
          <a:p>
            <a:pPr marL="285750" indent="-285750"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Многоквартирные дома – 8 (108 квартир)</a:t>
            </a:r>
          </a:p>
        </p:txBody>
      </p:sp>
      <p:sp>
        <p:nvSpPr>
          <p:cNvPr id="4" name="Полилиния 3"/>
          <p:cNvSpPr/>
          <p:nvPr/>
        </p:nvSpPr>
        <p:spPr>
          <a:xfrm rot="21385207">
            <a:off x="1449388" y="2170113"/>
            <a:ext cx="1143000" cy="1512887"/>
          </a:xfrm>
          <a:custGeom>
            <a:avLst/>
            <a:gdLst>
              <a:gd name="connsiteX0" fmla="*/ 0 w 4008982"/>
              <a:gd name="connsiteY0" fmla="*/ 2857815 h 4867467"/>
              <a:gd name="connsiteX1" fmla="*/ 114300 w 4008982"/>
              <a:gd name="connsiteY1" fmla="*/ 2578415 h 4867467"/>
              <a:gd name="connsiteX2" fmla="*/ 393700 w 4008982"/>
              <a:gd name="connsiteY2" fmla="*/ 2400615 h 4867467"/>
              <a:gd name="connsiteX3" fmla="*/ 812800 w 4008982"/>
              <a:gd name="connsiteY3" fmla="*/ 2311715 h 4867467"/>
              <a:gd name="connsiteX4" fmla="*/ 889000 w 4008982"/>
              <a:gd name="connsiteY4" fmla="*/ 2286315 h 4867467"/>
              <a:gd name="connsiteX5" fmla="*/ 1054100 w 4008982"/>
              <a:gd name="connsiteY5" fmla="*/ 2070415 h 4867467"/>
              <a:gd name="connsiteX6" fmla="*/ 1054100 w 4008982"/>
              <a:gd name="connsiteY6" fmla="*/ 2070415 h 4867467"/>
              <a:gd name="connsiteX7" fmla="*/ 1231900 w 4008982"/>
              <a:gd name="connsiteY7" fmla="*/ 1968815 h 4867467"/>
              <a:gd name="connsiteX8" fmla="*/ 1231900 w 4008982"/>
              <a:gd name="connsiteY8" fmla="*/ 1714815 h 4867467"/>
              <a:gd name="connsiteX9" fmla="*/ 1231900 w 4008982"/>
              <a:gd name="connsiteY9" fmla="*/ 1498915 h 4867467"/>
              <a:gd name="connsiteX10" fmla="*/ 1384300 w 4008982"/>
              <a:gd name="connsiteY10" fmla="*/ 1308415 h 4867467"/>
              <a:gd name="connsiteX11" fmla="*/ 1384300 w 4008982"/>
              <a:gd name="connsiteY11" fmla="*/ 1308415 h 4867467"/>
              <a:gd name="connsiteX12" fmla="*/ 1257300 w 4008982"/>
              <a:gd name="connsiteY12" fmla="*/ 1029015 h 4867467"/>
              <a:gd name="connsiteX13" fmla="*/ 1193800 w 4008982"/>
              <a:gd name="connsiteY13" fmla="*/ 736915 h 4867467"/>
              <a:gd name="connsiteX14" fmla="*/ 1282700 w 4008982"/>
              <a:gd name="connsiteY14" fmla="*/ 457515 h 4867467"/>
              <a:gd name="connsiteX15" fmla="*/ 1676400 w 4008982"/>
              <a:gd name="connsiteY15" fmla="*/ 254315 h 4867467"/>
              <a:gd name="connsiteX16" fmla="*/ 2171700 w 4008982"/>
              <a:gd name="connsiteY16" fmla="*/ 127315 h 4867467"/>
              <a:gd name="connsiteX17" fmla="*/ 2527300 w 4008982"/>
              <a:gd name="connsiteY17" fmla="*/ 315 h 4867467"/>
              <a:gd name="connsiteX18" fmla="*/ 2616200 w 4008982"/>
              <a:gd name="connsiteY18" fmla="*/ 165415 h 4867467"/>
              <a:gd name="connsiteX19" fmla="*/ 2616200 w 4008982"/>
              <a:gd name="connsiteY19" fmla="*/ 165415 h 4867467"/>
              <a:gd name="connsiteX20" fmla="*/ 2679700 w 4008982"/>
              <a:gd name="connsiteY20" fmla="*/ 254315 h 4867467"/>
              <a:gd name="connsiteX21" fmla="*/ 2755900 w 4008982"/>
              <a:gd name="connsiteY21" fmla="*/ 457515 h 4867467"/>
              <a:gd name="connsiteX22" fmla="*/ 2806700 w 4008982"/>
              <a:gd name="connsiteY22" fmla="*/ 648015 h 4867467"/>
              <a:gd name="connsiteX23" fmla="*/ 2870200 w 4008982"/>
              <a:gd name="connsiteY23" fmla="*/ 736915 h 4867467"/>
              <a:gd name="connsiteX24" fmla="*/ 2641600 w 4008982"/>
              <a:gd name="connsiteY24" fmla="*/ 825815 h 4867467"/>
              <a:gd name="connsiteX25" fmla="*/ 2476500 w 4008982"/>
              <a:gd name="connsiteY25" fmla="*/ 1041715 h 4867467"/>
              <a:gd name="connsiteX26" fmla="*/ 2438400 w 4008982"/>
              <a:gd name="connsiteY26" fmla="*/ 1117915 h 4867467"/>
              <a:gd name="connsiteX27" fmla="*/ 2552700 w 4008982"/>
              <a:gd name="connsiteY27" fmla="*/ 1206815 h 4867467"/>
              <a:gd name="connsiteX28" fmla="*/ 2743200 w 4008982"/>
              <a:gd name="connsiteY28" fmla="*/ 1575115 h 4867467"/>
              <a:gd name="connsiteX29" fmla="*/ 2743200 w 4008982"/>
              <a:gd name="connsiteY29" fmla="*/ 1575115 h 4867467"/>
              <a:gd name="connsiteX30" fmla="*/ 2768600 w 4008982"/>
              <a:gd name="connsiteY30" fmla="*/ 1765615 h 4867467"/>
              <a:gd name="connsiteX31" fmla="*/ 2870200 w 4008982"/>
              <a:gd name="connsiteY31" fmla="*/ 1816415 h 4867467"/>
              <a:gd name="connsiteX32" fmla="*/ 2933700 w 4008982"/>
              <a:gd name="connsiteY32" fmla="*/ 2095815 h 4867467"/>
              <a:gd name="connsiteX33" fmla="*/ 3009900 w 4008982"/>
              <a:gd name="connsiteY33" fmla="*/ 2299015 h 4867467"/>
              <a:gd name="connsiteX34" fmla="*/ 3086100 w 4008982"/>
              <a:gd name="connsiteY34" fmla="*/ 2476815 h 4867467"/>
              <a:gd name="connsiteX35" fmla="*/ 3213100 w 4008982"/>
              <a:gd name="connsiteY35" fmla="*/ 2768915 h 4867467"/>
              <a:gd name="connsiteX36" fmla="*/ 3238500 w 4008982"/>
              <a:gd name="connsiteY36" fmla="*/ 2895915 h 4867467"/>
              <a:gd name="connsiteX37" fmla="*/ 3810000 w 4008982"/>
              <a:gd name="connsiteY37" fmla="*/ 3149915 h 4867467"/>
              <a:gd name="connsiteX38" fmla="*/ 3683000 w 4008982"/>
              <a:gd name="connsiteY38" fmla="*/ 3403915 h 4867467"/>
              <a:gd name="connsiteX39" fmla="*/ 3606800 w 4008982"/>
              <a:gd name="connsiteY39" fmla="*/ 3492815 h 4867467"/>
              <a:gd name="connsiteX40" fmla="*/ 3708400 w 4008982"/>
              <a:gd name="connsiteY40" fmla="*/ 3708715 h 4867467"/>
              <a:gd name="connsiteX41" fmla="*/ 3708400 w 4008982"/>
              <a:gd name="connsiteY41" fmla="*/ 3708715 h 4867467"/>
              <a:gd name="connsiteX42" fmla="*/ 3873500 w 4008982"/>
              <a:gd name="connsiteY42" fmla="*/ 3784915 h 4867467"/>
              <a:gd name="connsiteX43" fmla="*/ 4000500 w 4008982"/>
              <a:gd name="connsiteY43" fmla="*/ 3899215 h 4867467"/>
              <a:gd name="connsiteX44" fmla="*/ 3987800 w 4008982"/>
              <a:gd name="connsiteY44" fmla="*/ 4026215 h 4867467"/>
              <a:gd name="connsiteX45" fmla="*/ 3911600 w 4008982"/>
              <a:gd name="connsiteY45" fmla="*/ 4165915 h 4867467"/>
              <a:gd name="connsiteX46" fmla="*/ 3771900 w 4008982"/>
              <a:gd name="connsiteY46" fmla="*/ 4292915 h 4867467"/>
              <a:gd name="connsiteX47" fmla="*/ 3644900 w 4008982"/>
              <a:gd name="connsiteY47" fmla="*/ 4407215 h 4867467"/>
              <a:gd name="connsiteX48" fmla="*/ 3530600 w 4008982"/>
              <a:gd name="connsiteY48" fmla="*/ 4280215 h 4867467"/>
              <a:gd name="connsiteX49" fmla="*/ 3340100 w 4008982"/>
              <a:gd name="connsiteY49" fmla="*/ 4089715 h 4867467"/>
              <a:gd name="connsiteX50" fmla="*/ 3136900 w 4008982"/>
              <a:gd name="connsiteY50" fmla="*/ 4064315 h 4867467"/>
              <a:gd name="connsiteX51" fmla="*/ 2870200 w 4008982"/>
              <a:gd name="connsiteY51" fmla="*/ 4102415 h 4867467"/>
              <a:gd name="connsiteX52" fmla="*/ 2692400 w 4008982"/>
              <a:gd name="connsiteY52" fmla="*/ 4178615 h 4867467"/>
              <a:gd name="connsiteX53" fmla="*/ 2400300 w 4008982"/>
              <a:gd name="connsiteY53" fmla="*/ 4305615 h 4867467"/>
              <a:gd name="connsiteX54" fmla="*/ 2057400 w 4008982"/>
              <a:gd name="connsiteY54" fmla="*/ 4254815 h 4867467"/>
              <a:gd name="connsiteX55" fmla="*/ 1866900 w 4008982"/>
              <a:gd name="connsiteY55" fmla="*/ 4331015 h 4867467"/>
              <a:gd name="connsiteX56" fmla="*/ 1663700 w 4008982"/>
              <a:gd name="connsiteY56" fmla="*/ 4394515 h 4867467"/>
              <a:gd name="connsiteX57" fmla="*/ 1524000 w 4008982"/>
              <a:gd name="connsiteY57" fmla="*/ 4597715 h 4867467"/>
              <a:gd name="connsiteX58" fmla="*/ 1270000 w 4008982"/>
              <a:gd name="connsiteY58" fmla="*/ 4813615 h 4867467"/>
              <a:gd name="connsiteX59" fmla="*/ 1079500 w 4008982"/>
              <a:gd name="connsiteY59" fmla="*/ 4864415 h 4867467"/>
              <a:gd name="connsiteX60" fmla="*/ 901700 w 4008982"/>
              <a:gd name="connsiteY60" fmla="*/ 4750115 h 4867467"/>
              <a:gd name="connsiteX61" fmla="*/ 838200 w 4008982"/>
              <a:gd name="connsiteY61" fmla="*/ 4546915 h 4867467"/>
              <a:gd name="connsiteX62" fmla="*/ 838200 w 4008982"/>
              <a:gd name="connsiteY62" fmla="*/ 4318315 h 4867467"/>
              <a:gd name="connsiteX63" fmla="*/ 723900 w 4008982"/>
              <a:gd name="connsiteY63" fmla="*/ 3797615 h 4867467"/>
              <a:gd name="connsiteX64" fmla="*/ 660400 w 4008982"/>
              <a:gd name="connsiteY64" fmla="*/ 3556315 h 4867467"/>
              <a:gd name="connsiteX65" fmla="*/ 254000 w 4008982"/>
              <a:gd name="connsiteY65" fmla="*/ 3302315 h 4867467"/>
              <a:gd name="connsiteX66" fmla="*/ 254000 w 4008982"/>
              <a:gd name="connsiteY66" fmla="*/ 3302315 h 4867467"/>
              <a:gd name="connsiteX67" fmla="*/ 38100 w 4008982"/>
              <a:gd name="connsiteY67" fmla="*/ 2984815 h 4867467"/>
              <a:gd name="connsiteX68" fmla="*/ 38100 w 4008982"/>
              <a:gd name="connsiteY68" fmla="*/ 2756215 h 4867467"/>
              <a:gd name="connsiteX69" fmla="*/ 165100 w 4008982"/>
              <a:gd name="connsiteY69" fmla="*/ 2553015 h 4867467"/>
              <a:gd name="connsiteX70" fmla="*/ 165100 w 4008982"/>
              <a:gd name="connsiteY70" fmla="*/ 2553015 h 4867467"/>
              <a:gd name="connsiteX71" fmla="*/ 342900 w 4008982"/>
              <a:gd name="connsiteY71" fmla="*/ 2426015 h 4867467"/>
              <a:gd name="connsiteX72" fmla="*/ 596900 w 4008982"/>
              <a:gd name="connsiteY72" fmla="*/ 2349815 h 4867467"/>
              <a:gd name="connsiteX73" fmla="*/ 800100 w 4008982"/>
              <a:gd name="connsiteY73" fmla="*/ 2286315 h 4867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008982" h="4867467">
                <a:moveTo>
                  <a:pt x="0" y="2857815"/>
                </a:moveTo>
                <a:cubicBezTo>
                  <a:pt x="24341" y="2756215"/>
                  <a:pt x="48683" y="2654615"/>
                  <a:pt x="114300" y="2578415"/>
                </a:cubicBezTo>
                <a:cubicBezTo>
                  <a:pt x="179917" y="2502215"/>
                  <a:pt x="277283" y="2445065"/>
                  <a:pt x="393700" y="2400615"/>
                </a:cubicBezTo>
                <a:cubicBezTo>
                  <a:pt x="510117" y="2356165"/>
                  <a:pt x="730250" y="2330765"/>
                  <a:pt x="812800" y="2311715"/>
                </a:cubicBezTo>
                <a:cubicBezTo>
                  <a:pt x="895350" y="2292665"/>
                  <a:pt x="848783" y="2326532"/>
                  <a:pt x="889000" y="2286315"/>
                </a:cubicBezTo>
                <a:cubicBezTo>
                  <a:pt x="929217" y="2246098"/>
                  <a:pt x="1054100" y="2070415"/>
                  <a:pt x="1054100" y="2070415"/>
                </a:cubicBezTo>
                <a:lnTo>
                  <a:pt x="1054100" y="2070415"/>
                </a:lnTo>
                <a:cubicBezTo>
                  <a:pt x="1083733" y="2053482"/>
                  <a:pt x="1202267" y="2028082"/>
                  <a:pt x="1231900" y="1968815"/>
                </a:cubicBezTo>
                <a:cubicBezTo>
                  <a:pt x="1261533" y="1909548"/>
                  <a:pt x="1231900" y="1714815"/>
                  <a:pt x="1231900" y="1714815"/>
                </a:cubicBezTo>
                <a:cubicBezTo>
                  <a:pt x="1231900" y="1636498"/>
                  <a:pt x="1206500" y="1566648"/>
                  <a:pt x="1231900" y="1498915"/>
                </a:cubicBezTo>
                <a:cubicBezTo>
                  <a:pt x="1257300" y="1431182"/>
                  <a:pt x="1384300" y="1308415"/>
                  <a:pt x="1384300" y="1308415"/>
                </a:cubicBezTo>
                <a:lnTo>
                  <a:pt x="1384300" y="1308415"/>
                </a:lnTo>
                <a:cubicBezTo>
                  <a:pt x="1363133" y="1261848"/>
                  <a:pt x="1289050" y="1124265"/>
                  <a:pt x="1257300" y="1029015"/>
                </a:cubicBezTo>
                <a:cubicBezTo>
                  <a:pt x="1225550" y="933765"/>
                  <a:pt x="1189567" y="832165"/>
                  <a:pt x="1193800" y="736915"/>
                </a:cubicBezTo>
                <a:cubicBezTo>
                  <a:pt x="1198033" y="641665"/>
                  <a:pt x="1202267" y="537948"/>
                  <a:pt x="1282700" y="457515"/>
                </a:cubicBezTo>
                <a:cubicBezTo>
                  <a:pt x="1363133" y="377082"/>
                  <a:pt x="1528233" y="309348"/>
                  <a:pt x="1676400" y="254315"/>
                </a:cubicBezTo>
                <a:cubicBezTo>
                  <a:pt x="1824567" y="199282"/>
                  <a:pt x="2029883" y="169648"/>
                  <a:pt x="2171700" y="127315"/>
                </a:cubicBezTo>
                <a:cubicBezTo>
                  <a:pt x="2313517" y="84982"/>
                  <a:pt x="2453217" y="-6035"/>
                  <a:pt x="2527300" y="315"/>
                </a:cubicBezTo>
                <a:cubicBezTo>
                  <a:pt x="2601383" y="6665"/>
                  <a:pt x="2616200" y="165415"/>
                  <a:pt x="2616200" y="165415"/>
                </a:cubicBezTo>
                <a:lnTo>
                  <a:pt x="2616200" y="165415"/>
                </a:lnTo>
                <a:cubicBezTo>
                  <a:pt x="2626783" y="180232"/>
                  <a:pt x="2656417" y="205632"/>
                  <a:pt x="2679700" y="254315"/>
                </a:cubicBezTo>
                <a:cubicBezTo>
                  <a:pt x="2702983" y="302998"/>
                  <a:pt x="2734733" y="391898"/>
                  <a:pt x="2755900" y="457515"/>
                </a:cubicBezTo>
                <a:cubicBezTo>
                  <a:pt x="2777067" y="523132"/>
                  <a:pt x="2787650" y="601448"/>
                  <a:pt x="2806700" y="648015"/>
                </a:cubicBezTo>
                <a:cubicBezTo>
                  <a:pt x="2825750" y="694582"/>
                  <a:pt x="2897717" y="707282"/>
                  <a:pt x="2870200" y="736915"/>
                </a:cubicBezTo>
                <a:cubicBezTo>
                  <a:pt x="2842683" y="766548"/>
                  <a:pt x="2707217" y="775015"/>
                  <a:pt x="2641600" y="825815"/>
                </a:cubicBezTo>
                <a:cubicBezTo>
                  <a:pt x="2575983" y="876615"/>
                  <a:pt x="2510367" y="993032"/>
                  <a:pt x="2476500" y="1041715"/>
                </a:cubicBezTo>
                <a:cubicBezTo>
                  <a:pt x="2442633" y="1090398"/>
                  <a:pt x="2425700" y="1090398"/>
                  <a:pt x="2438400" y="1117915"/>
                </a:cubicBezTo>
                <a:cubicBezTo>
                  <a:pt x="2451100" y="1145432"/>
                  <a:pt x="2501900" y="1130615"/>
                  <a:pt x="2552700" y="1206815"/>
                </a:cubicBezTo>
                <a:cubicBezTo>
                  <a:pt x="2603500" y="1283015"/>
                  <a:pt x="2743200" y="1575115"/>
                  <a:pt x="2743200" y="1575115"/>
                </a:cubicBezTo>
                <a:lnTo>
                  <a:pt x="2743200" y="1575115"/>
                </a:lnTo>
                <a:cubicBezTo>
                  <a:pt x="2747433" y="1606865"/>
                  <a:pt x="2747433" y="1725398"/>
                  <a:pt x="2768600" y="1765615"/>
                </a:cubicBezTo>
                <a:cubicBezTo>
                  <a:pt x="2789767" y="1805832"/>
                  <a:pt x="2842683" y="1761382"/>
                  <a:pt x="2870200" y="1816415"/>
                </a:cubicBezTo>
                <a:cubicBezTo>
                  <a:pt x="2897717" y="1871448"/>
                  <a:pt x="2910417" y="2015382"/>
                  <a:pt x="2933700" y="2095815"/>
                </a:cubicBezTo>
                <a:cubicBezTo>
                  <a:pt x="2956983" y="2176248"/>
                  <a:pt x="2984500" y="2235515"/>
                  <a:pt x="3009900" y="2299015"/>
                </a:cubicBezTo>
                <a:cubicBezTo>
                  <a:pt x="3035300" y="2362515"/>
                  <a:pt x="3052233" y="2398498"/>
                  <a:pt x="3086100" y="2476815"/>
                </a:cubicBezTo>
                <a:cubicBezTo>
                  <a:pt x="3119967" y="2555132"/>
                  <a:pt x="3187700" y="2699065"/>
                  <a:pt x="3213100" y="2768915"/>
                </a:cubicBezTo>
                <a:cubicBezTo>
                  <a:pt x="3238500" y="2838765"/>
                  <a:pt x="3139017" y="2832415"/>
                  <a:pt x="3238500" y="2895915"/>
                </a:cubicBezTo>
                <a:cubicBezTo>
                  <a:pt x="3337983" y="2959415"/>
                  <a:pt x="3735917" y="3065248"/>
                  <a:pt x="3810000" y="3149915"/>
                </a:cubicBezTo>
                <a:cubicBezTo>
                  <a:pt x="3884083" y="3234582"/>
                  <a:pt x="3716867" y="3346765"/>
                  <a:pt x="3683000" y="3403915"/>
                </a:cubicBezTo>
                <a:cubicBezTo>
                  <a:pt x="3649133" y="3461065"/>
                  <a:pt x="3602567" y="3442015"/>
                  <a:pt x="3606800" y="3492815"/>
                </a:cubicBezTo>
                <a:cubicBezTo>
                  <a:pt x="3611033" y="3543615"/>
                  <a:pt x="3708400" y="3708715"/>
                  <a:pt x="3708400" y="3708715"/>
                </a:cubicBezTo>
                <a:lnTo>
                  <a:pt x="3708400" y="3708715"/>
                </a:lnTo>
                <a:cubicBezTo>
                  <a:pt x="3735917" y="3721415"/>
                  <a:pt x="3824817" y="3753165"/>
                  <a:pt x="3873500" y="3784915"/>
                </a:cubicBezTo>
                <a:cubicBezTo>
                  <a:pt x="3922183" y="3816665"/>
                  <a:pt x="3981450" y="3858998"/>
                  <a:pt x="4000500" y="3899215"/>
                </a:cubicBezTo>
                <a:cubicBezTo>
                  <a:pt x="4019550" y="3939432"/>
                  <a:pt x="4002617" y="3981765"/>
                  <a:pt x="3987800" y="4026215"/>
                </a:cubicBezTo>
                <a:cubicBezTo>
                  <a:pt x="3972983" y="4070665"/>
                  <a:pt x="3947583" y="4121465"/>
                  <a:pt x="3911600" y="4165915"/>
                </a:cubicBezTo>
                <a:cubicBezTo>
                  <a:pt x="3875617" y="4210365"/>
                  <a:pt x="3771900" y="4292915"/>
                  <a:pt x="3771900" y="4292915"/>
                </a:cubicBezTo>
                <a:cubicBezTo>
                  <a:pt x="3727450" y="4333132"/>
                  <a:pt x="3685117" y="4409332"/>
                  <a:pt x="3644900" y="4407215"/>
                </a:cubicBezTo>
                <a:cubicBezTo>
                  <a:pt x="3604683" y="4405098"/>
                  <a:pt x="3581400" y="4333132"/>
                  <a:pt x="3530600" y="4280215"/>
                </a:cubicBezTo>
                <a:cubicBezTo>
                  <a:pt x="3479800" y="4227298"/>
                  <a:pt x="3405717" y="4125698"/>
                  <a:pt x="3340100" y="4089715"/>
                </a:cubicBezTo>
                <a:cubicBezTo>
                  <a:pt x="3274483" y="4053732"/>
                  <a:pt x="3215217" y="4062198"/>
                  <a:pt x="3136900" y="4064315"/>
                </a:cubicBezTo>
                <a:cubicBezTo>
                  <a:pt x="3058583" y="4066432"/>
                  <a:pt x="2944283" y="4083365"/>
                  <a:pt x="2870200" y="4102415"/>
                </a:cubicBezTo>
                <a:cubicBezTo>
                  <a:pt x="2796117" y="4121465"/>
                  <a:pt x="2692400" y="4178615"/>
                  <a:pt x="2692400" y="4178615"/>
                </a:cubicBezTo>
                <a:cubicBezTo>
                  <a:pt x="2614083" y="4212482"/>
                  <a:pt x="2506133" y="4292915"/>
                  <a:pt x="2400300" y="4305615"/>
                </a:cubicBezTo>
                <a:cubicBezTo>
                  <a:pt x="2294467" y="4318315"/>
                  <a:pt x="2146300" y="4250582"/>
                  <a:pt x="2057400" y="4254815"/>
                </a:cubicBezTo>
                <a:cubicBezTo>
                  <a:pt x="1968500" y="4259048"/>
                  <a:pt x="1932517" y="4307732"/>
                  <a:pt x="1866900" y="4331015"/>
                </a:cubicBezTo>
                <a:cubicBezTo>
                  <a:pt x="1801283" y="4354298"/>
                  <a:pt x="1720850" y="4350065"/>
                  <a:pt x="1663700" y="4394515"/>
                </a:cubicBezTo>
                <a:cubicBezTo>
                  <a:pt x="1606550" y="4438965"/>
                  <a:pt x="1589617" y="4527865"/>
                  <a:pt x="1524000" y="4597715"/>
                </a:cubicBezTo>
                <a:cubicBezTo>
                  <a:pt x="1458383" y="4667565"/>
                  <a:pt x="1344083" y="4769165"/>
                  <a:pt x="1270000" y="4813615"/>
                </a:cubicBezTo>
                <a:cubicBezTo>
                  <a:pt x="1195917" y="4858065"/>
                  <a:pt x="1140883" y="4874998"/>
                  <a:pt x="1079500" y="4864415"/>
                </a:cubicBezTo>
                <a:cubicBezTo>
                  <a:pt x="1018117" y="4853832"/>
                  <a:pt x="941917" y="4803032"/>
                  <a:pt x="901700" y="4750115"/>
                </a:cubicBezTo>
                <a:cubicBezTo>
                  <a:pt x="861483" y="4697198"/>
                  <a:pt x="848783" y="4618882"/>
                  <a:pt x="838200" y="4546915"/>
                </a:cubicBezTo>
                <a:cubicBezTo>
                  <a:pt x="827617" y="4474948"/>
                  <a:pt x="857250" y="4443198"/>
                  <a:pt x="838200" y="4318315"/>
                </a:cubicBezTo>
                <a:cubicBezTo>
                  <a:pt x="819150" y="4193432"/>
                  <a:pt x="753533" y="3924615"/>
                  <a:pt x="723900" y="3797615"/>
                </a:cubicBezTo>
                <a:cubicBezTo>
                  <a:pt x="694267" y="3670615"/>
                  <a:pt x="738717" y="3638865"/>
                  <a:pt x="660400" y="3556315"/>
                </a:cubicBezTo>
                <a:cubicBezTo>
                  <a:pt x="582083" y="3473765"/>
                  <a:pt x="254000" y="3302315"/>
                  <a:pt x="254000" y="3302315"/>
                </a:cubicBezTo>
                <a:lnTo>
                  <a:pt x="254000" y="3302315"/>
                </a:lnTo>
                <a:cubicBezTo>
                  <a:pt x="218017" y="3249398"/>
                  <a:pt x="74083" y="3075832"/>
                  <a:pt x="38100" y="2984815"/>
                </a:cubicBezTo>
                <a:cubicBezTo>
                  <a:pt x="2117" y="2893798"/>
                  <a:pt x="16933" y="2828182"/>
                  <a:pt x="38100" y="2756215"/>
                </a:cubicBezTo>
                <a:cubicBezTo>
                  <a:pt x="59267" y="2684248"/>
                  <a:pt x="165100" y="2553015"/>
                  <a:pt x="165100" y="2553015"/>
                </a:cubicBezTo>
                <a:lnTo>
                  <a:pt x="165100" y="2553015"/>
                </a:lnTo>
                <a:cubicBezTo>
                  <a:pt x="194733" y="2531848"/>
                  <a:pt x="270933" y="2459882"/>
                  <a:pt x="342900" y="2426015"/>
                </a:cubicBezTo>
                <a:cubicBezTo>
                  <a:pt x="414867" y="2392148"/>
                  <a:pt x="596900" y="2349815"/>
                  <a:pt x="596900" y="2349815"/>
                </a:cubicBezTo>
                <a:lnTo>
                  <a:pt x="800100" y="2286315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олилиния 11"/>
          <p:cNvSpPr/>
          <p:nvPr/>
        </p:nvSpPr>
        <p:spPr>
          <a:xfrm>
            <a:off x="4787900" y="1125538"/>
            <a:ext cx="4033838" cy="4865687"/>
          </a:xfrm>
          <a:custGeom>
            <a:avLst/>
            <a:gdLst>
              <a:gd name="connsiteX0" fmla="*/ 0 w 4008982"/>
              <a:gd name="connsiteY0" fmla="*/ 2857815 h 4867467"/>
              <a:gd name="connsiteX1" fmla="*/ 114300 w 4008982"/>
              <a:gd name="connsiteY1" fmla="*/ 2578415 h 4867467"/>
              <a:gd name="connsiteX2" fmla="*/ 393700 w 4008982"/>
              <a:gd name="connsiteY2" fmla="*/ 2400615 h 4867467"/>
              <a:gd name="connsiteX3" fmla="*/ 812800 w 4008982"/>
              <a:gd name="connsiteY3" fmla="*/ 2311715 h 4867467"/>
              <a:gd name="connsiteX4" fmla="*/ 889000 w 4008982"/>
              <a:gd name="connsiteY4" fmla="*/ 2286315 h 4867467"/>
              <a:gd name="connsiteX5" fmla="*/ 1054100 w 4008982"/>
              <a:gd name="connsiteY5" fmla="*/ 2070415 h 4867467"/>
              <a:gd name="connsiteX6" fmla="*/ 1054100 w 4008982"/>
              <a:gd name="connsiteY6" fmla="*/ 2070415 h 4867467"/>
              <a:gd name="connsiteX7" fmla="*/ 1231900 w 4008982"/>
              <a:gd name="connsiteY7" fmla="*/ 1968815 h 4867467"/>
              <a:gd name="connsiteX8" fmla="*/ 1231900 w 4008982"/>
              <a:gd name="connsiteY8" fmla="*/ 1714815 h 4867467"/>
              <a:gd name="connsiteX9" fmla="*/ 1231900 w 4008982"/>
              <a:gd name="connsiteY9" fmla="*/ 1498915 h 4867467"/>
              <a:gd name="connsiteX10" fmla="*/ 1384300 w 4008982"/>
              <a:gd name="connsiteY10" fmla="*/ 1308415 h 4867467"/>
              <a:gd name="connsiteX11" fmla="*/ 1384300 w 4008982"/>
              <a:gd name="connsiteY11" fmla="*/ 1308415 h 4867467"/>
              <a:gd name="connsiteX12" fmla="*/ 1257300 w 4008982"/>
              <a:gd name="connsiteY12" fmla="*/ 1029015 h 4867467"/>
              <a:gd name="connsiteX13" fmla="*/ 1193800 w 4008982"/>
              <a:gd name="connsiteY13" fmla="*/ 736915 h 4867467"/>
              <a:gd name="connsiteX14" fmla="*/ 1282700 w 4008982"/>
              <a:gd name="connsiteY14" fmla="*/ 457515 h 4867467"/>
              <a:gd name="connsiteX15" fmla="*/ 1676400 w 4008982"/>
              <a:gd name="connsiteY15" fmla="*/ 254315 h 4867467"/>
              <a:gd name="connsiteX16" fmla="*/ 2171700 w 4008982"/>
              <a:gd name="connsiteY16" fmla="*/ 127315 h 4867467"/>
              <a:gd name="connsiteX17" fmla="*/ 2527300 w 4008982"/>
              <a:gd name="connsiteY17" fmla="*/ 315 h 4867467"/>
              <a:gd name="connsiteX18" fmla="*/ 2616200 w 4008982"/>
              <a:gd name="connsiteY18" fmla="*/ 165415 h 4867467"/>
              <a:gd name="connsiteX19" fmla="*/ 2616200 w 4008982"/>
              <a:gd name="connsiteY19" fmla="*/ 165415 h 4867467"/>
              <a:gd name="connsiteX20" fmla="*/ 2679700 w 4008982"/>
              <a:gd name="connsiteY20" fmla="*/ 254315 h 4867467"/>
              <a:gd name="connsiteX21" fmla="*/ 2755900 w 4008982"/>
              <a:gd name="connsiteY21" fmla="*/ 457515 h 4867467"/>
              <a:gd name="connsiteX22" fmla="*/ 2806700 w 4008982"/>
              <a:gd name="connsiteY22" fmla="*/ 648015 h 4867467"/>
              <a:gd name="connsiteX23" fmla="*/ 2870200 w 4008982"/>
              <a:gd name="connsiteY23" fmla="*/ 736915 h 4867467"/>
              <a:gd name="connsiteX24" fmla="*/ 2641600 w 4008982"/>
              <a:gd name="connsiteY24" fmla="*/ 825815 h 4867467"/>
              <a:gd name="connsiteX25" fmla="*/ 2476500 w 4008982"/>
              <a:gd name="connsiteY25" fmla="*/ 1041715 h 4867467"/>
              <a:gd name="connsiteX26" fmla="*/ 2438400 w 4008982"/>
              <a:gd name="connsiteY26" fmla="*/ 1117915 h 4867467"/>
              <a:gd name="connsiteX27" fmla="*/ 2552700 w 4008982"/>
              <a:gd name="connsiteY27" fmla="*/ 1206815 h 4867467"/>
              <a:gd name="connsiteX28" fmla="*/ 2743200 w 4008982"/>
              <a:gd name="connsiteY28" fmla="*/ 1575115 h 4867467"/>
              <a:gd name="connsiteX29" fmla="*/ 2743200 w 4008982"/>
              <a:gd name="connsiteY29" fmla="*/ 1575115 h 4867467"/>
              <a:gd name="connsiteX30" fmla="*/ 2768600 w 4008982"/>
              <a:gd name="connsiteY30" fmla="*/ 1765615 h 4867467"/>
              <a:gd name="connsiteX31" fmla="*/ 2870200 w 4008982"/>
              <a:gd name="connsiteY31" fmla="*/ 1816415 h 4867467"/>
              <a:gd name="connsiteX32" fmla="*/ 2933700 w 4008982"/>
              <a:gd name="connsiteY32" fmla="*/ 2095815 h 4867467"/>
              <a:gd name="connsiteX33" fmla="*/ 3009900 w 4008982"/>
              <a:gd name="connsiteY33" fmla="*/ 2299015 h 4867467"/>
              <a:gd name="connsiteX34" fmla="*/ 3086100 w 4008982"/>
              <a:gd name="connsiteY34" fmla="*/ 2476815 h 4867467"/>
              <a:gd name="connsiteX35" fmla="*/ 3213100 w 4008982"/>
              <a:gd name="connsiteY35" fmla="*/ 2768915 h 4867467"/>
              <a:gd name="connsiteX36" fmla="*/ 3238500 w 4008982"/>
              <a:gd name="connsiteY36" fmla="*/ 2895915 h 4867467"/>
              <a:gd name="connsiteX37" fmla="*/ 3810000 w 4008982"/>
              <a:gd name="connsiteY37" fmla="*/ 3149915 h 4867467"/>
              <a:gd name="connsiteX38" fmla="*/ 3683000 w 4008982"/>
              <a:gd name="connsiteY38" fmla="*/ 3403915 h 4867467"/>
              <a:gd name="connsiteX39" fmla="*/ 3606800 w 4008982"/>
              <a:gd name="connsiteY39" fmla="*/ 3492815 h 4867467"/>
              <a:gd name="connsiteX40" fmla="*/ 3708400 w 4008982"/>
              <a:gd name="connsiteY40" fmla="*/ 3708715 h 4867467"/>
              <a:gd name="connsiteX41" fmla="*/ 3708400 w 4008982"/>
              <a:gd name="connsiteY41" fmla="*/ 3708715 h 4867467"/>
              <a:gd name="connsiteX42" fmla="*/ 3873500 w 4008982"/>
              <a:gd name="connsiteY42" fmla="*/ 3784915 h 4867467"/>
              <a:gd name="connsiteX43" fmla="*/ 4000500 w 4008982"/>
              <a:gd name="connsiteY43" fmla="*/ 3899215 h 4867467"/>
              <a:gd name="connsiteX44" fmla="*/ 3987800 w 4008982"/>
              <a:gd name="connsiteY44" fmla="*/ 4026215 h 4867467"/>
              <a:gd name="connsiteX45" fmla="*/ 3911600 w 4008982"/>
              <a:gd name="connsiteY45" fmla="*/ 4165915 h 4867467"/>
              <a:gd name="connsiteX46" fmla="*/ 3771900 w 4008982"/>
              <a:gd name="connsiteY46" fmla="*/ 4292915 h 4867467"/>
              <a:gd name="connsiteX47" fmla="*/ 3644900 w 4008982"/>
              <a:gd name="connsiteY47" fmla="*/ 4407215 h 4867467"/>
              <a:gd name="connsiteX48" fmla="*/ 3530600 w 4008982"/>
              <a:gd name="connsiteY48" fmla="*/ 4280215 h 4867467"/>
              <a:gd name="connsiteX49" fmla="*/ 3340100 w 4008982"/>
              <a:gd name="connsiteY49" fmla="*/ 4089715 h 4867467"/>
              <a:gd name="connsiteX50" fmla="*/ 3136900 w 4008982"/>
              <a:gd name="connsiteY50" fmla="*/ 4064315 h 4867467"/>
              <a:gd name="connsiteX51" fmla="*/ 2870200 w 4008982"/>
              <a:gd name="connsiteY51" fmla="*/ 4102415 h 4867467"/>
              <a:gd name="connsiteX52" fmla="*/ 2692400 w 4008982"/>
              <a:gd name="connsiteY52" fmla="*/ 4178615 h 4867467"/>
              <a:gd name="connsiteX53" fmla="*/ 2400300 w 4008982"/>
              <a:gd name="connsiteY53" fmla="*/ 4305615 h 4867467"/>
              <a:gd name="connsiteX54" fmla="*/ 2057400 w 4008982"/>
              <a:gd name="connsiteY54" fmla="*/ 4254815 h 4867467"/>
              <a:gd name="connsiteX55" fmla="*/ 1866900 w 4008982"/>
              <a:gd name="connsiteY55" fmla="*/ 4331015 h 4867467"/>
              <a:gd name="connsiteX56" fmla="*/ 1663700 w 4008982"/>
              <a:gd name="connsiteY56" fmla="*/ 4394515 h 4867467"/>
              <a:gd name="connsiteX57" fmla="*/ 1524000 w 4008982"/>
              <a:gd name="connsiteY57" fmla="*/ 4597715 h 4867467"/>
              <a:gd name="connsiteX58" fmla="*/ 1270000 w 4008982"/>
              <a:gd name="connsiteY58" fmla="*/ 4813615 h 4867467"/>
              <a:gd name="connsiteX59" fmla="*/ 1079500 w 4008982"/>
              <a:gd name="connsiteY59" fmla="*/ 4864415 h 4867467"/>
              <a:gd name="connsiteX60" fmla="*/ 901700 w 4008982"/>
              <a:gd name="connsiteY60" fmla="*/ 4750115 h 4867467"/>
              <a:gd name="connsiteX61" fmla="*/ 838200 w 4008982"/>
              <a:gd name="connsiteY61" fmla="*/ 4546915 h 4867467"/>
              <a:gd name="connsiteX62" fmla="*/ 838200 w 4008982"/>
              <a:gd name="connsiteY62" fmla="*/ 4318315 h 4867467"/>
              <a:gd name="connsiteX63" fmla="*/ 723900 w 4008982"/>
              <a:gd name="connsiteY63" fmla="*/ 3797615 h 4867467"/>
              <a:gd name="connsiteX64" fmla="*/ 660400 w 4008982"/>
              <a:gd name="connsiteY64" fmla="*/ 3556315 h 4867467"/>
              <a:gd name="connsiteX65" fmla="*/ 254000 w 4008982"/>
              <a:gd name="connsiteY65" fmla="*/ 3302315 h 4867467"/>
              <a:gd name="connsiteX66" fmla="*/ 254000 w 4008982"/>
              <a:gd name="connsiteY66" fmla="*/ 3302315 h 4867467"/>
              <a:gd name="connsiteX67" fmla="*/ 38100 w 4008982"/>
              <a:gd name="connsiteY67" fmla="*/ 2984815 h 4867467"/>
              <a:gd name="connsiteX68" fmla="*/ 38100 w 4008982"/>
              <a:gd name="connsiteY68" fmla="*/ 2756215 h 4867467"/>
              <a:gd name="connsiteX69" fmla="*/ 165100 w 4008982"/>
              <a:gd name="connsiteY69" fmla="*/ 2553015 h 4867467"/>
              <a:gd name="connsiteX70" fmla="*/ 165100 w 4008982"/>
              <a:gd name="connsiteY70" fmla="*/ 2553015 h 4867467"/>
              <a:gd name="connsiteX71" fmla="*/ 342900 w 4008982"/>
              <a:gd name="connsiteY71" fmla="*/ 2426015 h 4867467"/>
              <a:gd name="connsiteX72" fmla="*/ 596900 w 4008982"/>
              <a:gd name="connsiteY72" fmla="*/ 2349815 h 4867467"/>
              <a:gd name="connsiteX73" fmla="*/ 800100 w 4008982"/>
              <a:gd name="connsiteY73" fmla="*/ 2286315 h 4867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008982" h="4867467">
                <a:moveTo>
                  <a:pt x="0" y="2857815"/>
                </a:moveTo>
                <a:cubicBezTo>
                  <a:pt x="24341" y="2756215"/>
                  <a:pt x="48683" y="2654615"/>
                  <a:pt x="114300" y="2578415"/>
                </a:cubicBezTo>
                <a:cubicBezTo>
                  <a:pt x="179917" y="2502215"/>
                  <a:pt x="277283" y="2445065"/>
                  <a:pt x="393700" y="2400615"/>
                </a:cubicBezTo>
                <a:cubicBezTo>
                  <a:pt x="510117" y="2356165"/>
                  <a:pt x="730250" y="2330765"/>
                  <a:pt x="812800" y="2311715"/>
                </a:cubicBezTo>
                <a:cubicBezTo>
                  <a:pt x="895350" y="2292665"/>
                  <a:pt x="848783" y="2326532"/>
                  <a:pt x="889000" y="2286315"/>
                </a:cubicBezTo>
                <a:cubicBezTo>
                  <a:pt x="929217" y="2246098"/>
                  <a:pt x="1054100" y="2070415"/>
                  <a:pt x="1054100" y="2070415"/>
                </a:cubicBezTo>
                <a:lnTo>
                  <a:pt x="1054100" y="2070415"/>
                </a:lnTo>
                <a:cubicBezTo>
                  <a:pt x="1083733" y="2053482"/>
                  <a:pt x="1202267" y="2028082"/>
                  <a:pt x="1231900" y="1968815"/>
                </a:cubicBezTo>
                <a:cubicBezTo>
                  <a:pt x="1261533" y="1909548"/>
                  <a:pt x="1231900" y="1714815"/>
                  <a:pt x="1231900" y="1714815"/>
                </a:cubicBezTo>
                <a:cubicBezTo>
                  <a:pt x="1231900" y="1636498"/>
                  <a:pt x="1206500" y="1566648"/>
                  <a:pt x="1231900" y="1498915"/>
                </a:cubicBezTo>
                <a:cubicBezTo>
                  <a:pt x="1257300" y="1431182"/>
                  <a:pt x="1384300" y="1308415"/>
                  <a:pt x="1384300" y="1308415"/>
                </a:cubicBezTo>
                <a:lnTo>
                  <a:pt x="1384300" y="1308415"/>
                </a:lnTo>
                <a:cubicBezTo>
                  <a:pt x="1363133" y="1261848"/>
                  <a:pt x="1289050" y="1124265"/>
                  <a:pt x="1257300" y="1029015"/>
                </a:cubicBezTo>
                <a:cubicBezTo>
                  <a:pt x="1225550" y="933765"/>
                  <a:pt x="1189567" y="832165"/>
                  <a:pt x="1193800" y="736915"/>
                </a:cubicBezTo>
                <a:cubicBezTo>
                  <a:pt x="1198033" y="641665"/>
                  <a:pt x="1202267" y="537948"/>
                  <a:pt x="1282700" y="457515"/>
                </a:cubicBezTo>
                <a:cubicBezTo>
                  <a:pt x="1363133" y="377082"/>
                  <a:pt x="1528233" y="309348"/>
                  <a:pt x="1676400" y="254315"/>
                </a:cubicBezTo>
                <a:cubicBezTo>
                  <a:pt x="1824567" y="199282"/>
                  <a:pt x="2029883" y="169648"/>
                  <a:pt x="2171700" y="127315"/>
                </a:cubicBezTo>
                <a:cubicBezTo>
                  <a:pt x="2313517" y="84982"/>
                  <a:pt x="2453217" y="-6035"/>
                  <a:pt x="2527300" y="315"/>
                </a:cubicBezTo>
                <a:cubicBezTo>
                  <a:pt x="2601383" y="6665"/>
                  <a:pt x="2616200" y="165415"/>
                  <a:pt x="2616200" y="165415"/>
                </a:cubicBezTo>
                <a:lnTo>
                  <a:pt x="2616200" y="165415"/>
                </a:lnTo>
                <a:cubicBezTo>
                  <a:pt x="2626783" y="180232"/>
                  <a:pt x="2656417" y="205632"/>
                  <a:pt x="2679700" y="254315"/>
                </a:cubicBezTo>
                <a:cubicBezTo>
                  <a:pt x="2702983" y="302998"/>
                  <a:pt x="2734733" y="391898"/>
                  <a:pt x="2755900" y="457515"/>
                </a:cubicBezTo>
                <a:cubicBezTo>
                  <a:pt x="2777067" y="523132"/>
                  <a:pt x="2787650" y="601448"/>
                  <a:pt x="2806700" y="648015"/>
                </a:cubicBezTo>
                <a:cubicBezTo>
                  <a:pt x="2825750" y="694582"/>
                  <a:pt x="2897717" y="707282"/>
                  <a:pt x="2870200" y="736915"/>
                </a:cubicBezTo>
                <a:cubicBezTo>
                  <a:pt x="2842683" y="766548"/>
                  <a:pt x="2707217" y="775015"/>
                  <a:pt x="2641600" y="825815"/>
                </a:cubicBezTo>
                <a:cubicBezTo>
                  <a:pt x="2575983" y="876615"/>
                  <a:pt x="2510367" y="993032"/>
                  <a:pt x="2476500" y="1041715"/>
                </a:cubicBezTo>
                <a:cubicBezTo>
                  <a:pt x="2442633" y="1090398"/>
                  <a:pt x="2425700" y="1090398"/>
                  <a:pt x="2438400" y="1117915"/>
                </a:cubicBezTo>
                <a:cubicBezTo>
                  <a:pt x="2451100" y="1145432"/>
                  <a:pt x="2501900" y="1130615"/>
                  <a:pt x="2552700" y="1206815"/>
                </a:cubicBezTo>
                <a:cubicBezTo>
                  <a:pt x="2603500" y="1283015"/>
                  <a:pt x="2743200" y="1575115"/>
                  <a:pt x="2743200" y="1575115"/>
                </a:cubicBezTo>
                <a:lnTo>
                  <a:pt x="2743200" y="1575115"/>
                </a:lnTo>
                <a:cubicBezTo>
                  <a:pt x="2747433" y="1606865"/>
                  <a:pt x="2747433" y="1725398"/>
                  <a:pt x="2768600" y="1765615"/>
                </a:cubicBezTo>
                <a:cubicBezTo>
                  <a:pt x="2789767" y="1805832"/>
                  <a:pt x="2842683" y="1761382"/>
                  <a:pt x="2870200" y="1816415"/>
                </a:cubicBezTo>
                <a:cubicBezTo>
                  <a:pt x="2897717" y="1871448"/>
                  <a:pt x="2910417" y="2015382"/>
                  <a:pt x="2933700" y="2095815"/>
                </a:cubicBezTo>
                <a:cubicBezTo>
                  <a:pt x="2956983" y="2176248"/>
                  <a:pt x="2984500" y="2235515"/>
                  <a:pt x="3009900" y="2299015"/>
                </a:cubicBezTo>
                <a:cubicBezTo>
                  <a:pt x="3035300" y="2362515"/>
                  <a:pt x="3052233" y="2398498"/>
                  <a:pt x="3086100" y="2476815"/>
                </a:cubicBezTo>
                <a:cubicBezTo>
                  <a:pt x="3119967" y="2555132"/>
                  <a:pt x="3187700" y="2699065"/>
                  <a:pt x="3213100" y="2768915"/>
                </a:cubicBezTo>
                <a:cubicBezTo>
                  <a:pt x="3238500" y="2838765"/>
                  <a:pt x="3139017" y="2832415"/>
                  <a:pt x="3238500" y="2895915"/>
                </a:cubicBezTo>
                <a:cubicBezTo>
                  <a:pt x="3337983" y="2959415"/>
                  <a:pt x="3735917" y="3065248"/>
                  <a:pt x="3810000" y="3149915"/>
                </a:cubicBezTo>
                <a:cubicBezTo>
                  <a:pt x="3884083" y="3234582"/>
                  <a:pt x="3716867" y="3346765"/>
                  <a:pt x="3683000" y="3403915"/>
                </a:cubicBezTo>
                <a:cubicBezTo>
                  <a:pt x="3649133" y="3461065"/>
                  <a:pt x="3602567" y="3442015"/>
                  <a:pt x="3606800" y="3492815"/>
                </a:cubicBezTo>
                <a:cubicBezTo>
                  <a:pt x="3611033" y="3543615"/>
                  <a:pt x="3708400" y="3708715"/>
                  <a:pt x="3708400" y="3708715"/>
                </a:cubicBezTo>
                <a:lnTo>
                  <a:pt x="3708400" y="3708715"/>
                </a:lnTo>
                <a:cubicBezTo>
                  <a:pt x="3735917" y="3721415"/>
                  <a:pt x="3824817" y="3753165"/>
                  <a:pt x="3873500" y="3784915"/>
                </a:cubicBezTo>
                <a:cubicBezTo>
                  <a:pt x="3922183" y="3816665"/>
                  <a:pt x="3981450" y="3858998"/>
                  <a:pt x="4000500" y="3899215"/>
                </a:cubicBezTo>
                <a:cubicBezTo>
                  <a:pt x="4019550" y="3939432"/>
                  <a:pt x="4002617" y="3981765"/>
                  <a:pt x="3987800" y="4026215"/>
                </a:cubicBezTo>
                <a:cubicBezTo>
                  <a:pt x="3972983" y="4070665"/>
                  <a:pt x="3947583" y="4121465"/>
                  <a:pt x="3911600" y="4165915"/>
                </a:cubicBezTo>
                <a:cubicBezTo>
                  <a:pt x="3875617" y="4210365"/>
                  <a:pt x="3771900" y="4292915"/>
                  <a:pt x="3771900" y="4292915"/>
                </a:cubicBezTo>
                <a:cubicBezTo>
                  <a:pt x="3727450" y="4333132"/>
                  <a:pt x="3685117" y="4409332"/>
                  <a:pt x="3644900" y="4407215"/>
                </a:cubicBezTo>
                <a:cubicBezTo>
                  <a:pt x="3604683" y="4405098"/>
                  <a:pt x="3581400" y="4333132"/>
                  <a:pt x="3530600" y="4280215"/>
                </a:cubicBezTo>
                <a:cubicBezTo>
                  <a:pt x="3479800" y="4227298"/>
                  <a:pt x="3405717" y="4125698"/>
                  <a:pt x="3340100" y="4089715"/>
                </a:cubicBezTo>
                <a:cubicBezTo>
                  <a:pt x="3274483" y="4053732"/>
                  <a:pt x="3215217" y="4062198"/>
                  <a:pt x="3136900" y="4064315"/>
                </a:cubicBezTo>
                <a:cubicBezTo>
                  <a:pt x="3058583" y="4066432"/>
                  <a:pt x="2944283" y="4083365"/>
                  <a:pt x="2870200" y="4102415"/>
                </a:cubicBezTo>
                <a:cubicBezTo>
                  <a:pt x="2796117" y="4121465"/>
                  <a:pt x="2692400" y="4178615"/>
                  <a:pt x="2692400" y="4178615"/>
                </a:cubicBezTo>
                <a:cubicBezTo>
                  <a:pt x="2614083" y="4212482"/>
                  <a:pt x="2506133" y="4292915"/>
                  <a:pt x="2400300" y="4305615"/>
                </a:cubicBezTo>
                <a:cubicBezTo>
                  <a:pt x="2294467" y="4318315"/>
                  <a:pt x="2146300" y="4250582"/>
                  <a:pt x="2057400" y="4254815"/>
                </a:cubicBezTo>
                <a:cubicBezTo>
                  <a:pt x="1968500" y="4259048"/>
                  <a:pt x="1932517" y="4307732"/>
                  <a:pt x="1866900" y="4331015"/>
                </a:cubicBezTo>
                <a:cubicBezTo>
                  <a:pt x="1801283" y="4354298"/>
                  <a:pt x="1720850" y="4350065"/>
                  <a:pt x="1663700" y="4394515"/>
                </a:cubicBezTo>
                <a:cubicBezTo>
                  <a:pt x="1606550" y="4438965"/>
                  <a:pt x="1589617" y="4527865"/>
                  <a:pt x="1524000" y="4597715"/>
                </a:cubicBezTo>
                <a:cubicBezTo>
                  <a:pt x="1458383" y="4667565"/>
                  <a:pt x="1344083" y="4769165"/>
                  <a:pt x="1270000" y="4813615"/>
                </a:cubicBezTo>
                <a:cubicBezTo>
                  <a:pt x="1195917" y="4858065"/>
                  <a:pt x="1140883" y="4874998"/>
                  <a:pt x="1079500" y="4864415"/>
                </a:cubicBezTo>
                <a:cubicBezTo>
                  <a:pt x="1018117" y="4853832"/>
                  <a:pt x="941917" y="4803032"/>
                  <a:pt x="901700" y="4750115"/>
                </a:cubicBezTo>
                <a:cubicBezTo>
                  <a:pt x="861483" y="4697198"/>
                  <a:pt x="848783" y="4618882"/>
                  <a:pt x="838200" y="4546915"/>
                </a:cubicBezTo>
                <a:cubicBezTo>
                  <a:pt x="827617" y="4474948"/>
                  <a:pt x="857250" y="4443198"/>
                  <a:pt x="838200" y="4318315"/>
                </a:cubicBezTo>
                <a:cubicBezTo>
                  <a:pt x="819150" y="4193432"/>
                  <a:pt x="753533" y="3924615"/>
                  <a:pt x="723900" y="3797615"/>
                </a:cubicBezTo>
                <a:cubicBezTo>
                  <a:pt x="694267" y="3670615"/>
                  <a:pt x="738717" y="3638865"/>
                  <a:pt x="660400" y="3556315"/>
                </a:cubicBezTo>
                <a:cubicBezTo>
                  <a:pt x="582083" y="3473765"/>
                  <a:pt x="254000" y="3302315"/>
                  <a:pt x="254000" y="3302315"/>
                </a:cubicBezTo>
                <a:lnTo>
                  <a:pt x="254000" y="3302315"/>
                </a:lnTo>
                <a:cubicBezTo>
                  <a:pt x="218017" y="3249398"/>
                  <a:pt x="74083" y="3075832"/>
                  <a:pt x="38100" y="2984815"/>
                </a:cubicBezTo>
                <a:cubicBezTo>
                  <a:pt x="2117" y="2893798"/>
                  <a:pt x="16933" y="2828182"/>
                  <a:pt x="38100" y="2756215"/>
                </a:cubicBezTo>
                <a:cubicBezTo>
                  <a:pt x="59267" y="2684248"/>
                  <a:pt x="165100" y="2553015"/>
                  <a:pt x="165100" y="2553015"/>
                </a:cubicBezTo>
                <a:lnTo>
                  <a:pt x="165100" y="2553015"/>
                </a:lnTo>
                <a:cubicBezTo>
                  <a:pt x="194733" y="2531848"/>
                  <a:pt x="270933" y="2459882"/>
                  <a:pt x="342900" y="2426015"/>
                </a:cubicBezTo>
                <a:cubicBezTo>
                  <a:pt x="414867" y="2392148"/>
                  <a:pt x="596900" y="2349815"/>
                  <a:pt x="596900" y="2349815"/>
                </a:cubicBezTo>
                <a:lnTo>
                  <a:pt x="800100" y="2286315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backnew02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 t="25369"/>
          <a:stretch>
            <a:fillRect/>
          </a:stretch>
        </p:blipFill>
        <p:spPr bwMode="auto">
          <a:xfrm>
            <a:off x="0" y="1766888"/>
            <a:ext cx="9144000" cy="511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Этапы развития кооператива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27088" y="1368425"/>
            <a:ext cx="8316912" cy="3887788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Регистрация кооператива      	-      </a:t>
            </a:r>
            <a:r>
              <a:rPr lang="ru-RU" dirty="0" smtClean="0">
                <a:solidFill>
                  <a:srgbClr val="FF0000"/>
                </a:solidFill>
              </a:rPr>
              <a:t>9 ноября 2012 г.  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Сбор 30% паевых взносов      	-      </a:t>
            </a:r>
            <a:r>
              <a:rPr lang="ru-RU" dirty="0" smtClean="0">
                <a:solidFill>
                  <a:srgbClr val="FF0000"/>
                </a:solidFill>
              </a:rPr>
              <a:t>май 2013 г.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Заключение договора о БСП 	-      </a:t>
            </a:r>
            <a:r>
              <a:rPr lang="ru-RU" dirty="0" smtClean="0">
                <a:solidFill>
                  <a:srgbClr val="FF0000"/>
                </a:solidFill>
              </a:rPr>
              <a:t>3 марта 2014 г.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Начало строительства             	-      </a:t>
            </a:r>
            <a:r>
              <a:rPr lang="ru-RU" b="1" dirty="0" smtClean="0">
                <a:solidFill>
                  <a:srgbClr val="FF0000"/>
                </a:solidFill>
              </a:rPr>
              <a:t>июнь  2014 г.  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Завершение строительства </a:t>
            </a:r>
          </a:p>
          <a:p>
            <a:pPr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первых жилых объектов       	-      </a:t>
            </a:r>
            <a:r>
              <a:rPr lang="ru-RU" b="1" dirty="0" smtClean="0">
                <a:solidFill>
                  <a:srgbClr val="FF0000"/>
                </a:solidFill>
              </a:rPr>
              <a:t>сентябрь 2015 г.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 smtClean="0"/>
              <a:t>Окончание строительства </a:t>
            </a:r>
          </a:p>
          <a:p>
            <a:pPr marL="0" indent="274638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b="1" dirty="0"/>
              <a:t>объектов</a:t>
            </a:r>
            <a:r>
              <a:rPr lang="ru-RU" b="1" dirty="0" smtClean="0"/>
              <a:t> первой очереди      	-</a:t>
            </a:r>
            <a:r>
              <a:rPr lang="ru-RU" b="1" dirty="0" smtClean="0">
                <a:solidFill>
                  <a:srgbClr val="FF0000"/>
                </a:solidFill>
              </a:rPr>
              <a:t>      конец 2016 г.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12"/>
          </p:nvPr>
        </p:nvSpPr>
        <p:spPr bwMode="auto">
          <a:xfrm>
            <a:off x="612775" y="6527800"/>
            <a:ext cx="1981200" cy="365125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C3548C8-4B93-47A5-B72B-E5DAEA40E6A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ru-RU"/>
          </a:p>
        </p:txBody>
      </p:sp>
      <p:pic>
        <p:nvPicPr>
          <p:cNvPr id="7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Box 7"/>
          <p:cNvSpPr txBox="1">
            <a:spLocks noChangeArrowheads="1"/>
          </p:cNvSpPr>
          <p:nvPr/>
        </p:nvSpPr>
        <p:spPr bwMode="auto">
          <a:xfrm>
            <a:off x="323850" y="1368425"/>
            <a:ext cx="792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30727" name="TextBox 8"/>
          <p:cNvSpPr txBox="1">
            <a:spLocks noChangeArrowheads="1"/>
          </p:cNvSpPr>
          <p:nvPr/>
        </p:nvSpPr>
        <p:spPr bwMode="auto">
          <a:xfrm>
            <a:off x="323850" y="1914525"/>
            <a:ext cx="792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30728" name="TextBox 9"/>
          <p:cNvSpPr txBox="1">
            <a:spLocks noChangeArrowheads="1"/>
          </p:cNvSpPr>
          <p:nvPr/>
        </p:nvSpPr>
        <p:spPr bwMode="auto">
          <a:xfrm>
            <a:off x="323850" y="2376488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70C0"/>
                </a:solidFill>
                <a:latin typeface="Calibri" pitchFamily="34" charset="0"/>
                <a:sym typeface="Wingdings 2" pitchFamily="18" charset="2"/>
              </a:rPr>
              <a:t></a:t>
            </a:r>
            <a:endParaRPr lang="ru-RU" sz="2800" b="1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30729" name="TextBox 10"/>
          <p:cNvSpPr txBox="1">
            <a:spLocks noChangeArrowheads="1"/>
          </p:cNvSpPr>
          <p:nvPr/>
        </p:nvSpPr>
        <p:spPr bwMode="auto">
          <a:xfrm>
            <a:off x="323850" y="2808288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30730" name="TextBox 11"/>
          <p:cNvSpPr txBox="1">
            <a:spLocks noChangeArrowheads="1"/>
          </p:cNvSpPr>
          <p:nvPr/>
        </p:nvSpPr>
        <p:spPr bwMode="auto">
          <a:xfrm>
            <a:off x="323850" y="3313113"/>
            <a:ext cx="7921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  <p:sp>
        <p:nvSpPr>
          <p:cNvPr id="30731" name="TextBox 12"/>
          <p:cNvSpPr txBox="1">
            <a:spLocks noChangeArrowheads="1"/>
          </p:cNvSpPr>
          <p:nvPr/>
        </p:nvSpPr>
        <p:spPr bwMode="auto">
          <a:xfrm>
            <a:off x="323850" y="4208463"/>
            <a:ext cx="792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sym typeface="Wingdings 2" pitchFamily="18" charset="2"/>
              </a:rPr>
              <a:t></a:t>
            </a:r>
            <a:endParaRPr lang="ru-RU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9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6000"/>
          <a:stretch>
            <a:fillRect/>
          </a:stretch>
        </p:blipFill>
        <p:spPr bwMode="auto">
          <a:xfrm>
            <a:off x="0" y="5516563"/>
            <a:ext cx="914400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Трудности роста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8313" y="1557338"/>
            <a:ext cx="8496300" cy="3455987"/>
          </a:xfrm>
        </p:spPr>
        <p:txBody>
          <a:bodyPr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Недостаточное обследование земельного участка до передачи его кооперативу на предмет возможного наличия на нем: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Blip>
                <a:blip r:embed="rId3"/>
              </a:buBlip>
              <a:defRPr/>
            </a:pPr>
            <a:r>
              <a:rPr lang="ru-RU" dirty="0" smtClean="0"/>
              <a:t>объектов, занесенных в Красную Книгу РФ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Blip>
                <a:blip r:embed="rId3"/>
              </a:buBlip>
              <a:defRPr/>
            </a:pPr>
            <a:r>
              <a:rPr lang="ru-RU" dirty="0" smtClean="0"/>
              <a:t>объектов культурного наследия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endParaRPr lang="ru-RU" dirty="0" smtClean="0"/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dirty="0" smtClean="0"/>
              <a:t>Отсутствие обследования приводит к дополнительным затратам и затягиванию сроков строительства в случае выявления таких объектов.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CCCBEA6-692E-4770-95F5-B41174BC18F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ru-RU"/>
          </a:p>
        </p:txBody>
      </p:sp>
      <p:pic>
        <p:nvPicPr>
          <p:cNvPr id="14" name="Рисунок 1" descr="primosk-lev320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9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6000"/>
          <a:stretch>
            <a:fillRect/>
          </a:stretch>
        </p:blipFill>
        <p:spPr bwMode="auto">
          <a:xfrm>
            <a:off x="0" y="5516563"/>
            <a:ext cx="914400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Трудности роста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8313" y="1557338"/>
            <a:ext cx="8496300" cy="4319587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2000" b="1" dirty="0" smtClean="0"/>
              <a:t>Расчет площади ЗУ, передаваемой Фондом кооперативу</a:t>
            </a:r>
            <a:r>
              <a:rPr lang="ru-RU" sz="2000" b="1" dirty="0"/>
              <a:t>, не учитывает рельеф </a:t>
            </a:r>
            <a:r>
              <a:rPr lang="ru-RU" sz="2000" b="1" dirty="0" smtClean="0"/>
              <a:t>местности</a:t>
            </a:r>
            <a:r>
              <a:rPr lang="ru-RU" sz="2000" dirty="0" smtClean="0"/>
              <a:t>. Расчет осуществляется исходя из числа пайщиков +20% на локальную инфраструктуру (</a:t>
            </a:r>
            <a:r>
              <a:rPr lang="ru-RU" sz="2000" dirty="0" err="1" smtClean="0"/>
              <a:t>инж</a:t>
            </a:r>
            <a:r>
              <a:rPr lang="ru-RU" sz="2000" dirty="0" smtClean="0"/>
              <a:t>. сети </a:t>
            </a:r>
            <a:r>
              <a:rPr lang="ru-RU" sz="2000" dirty="0"/>
              <a:t>и дороги</a:t>
            </a:r>
            <a:r>
              <a:rPr lang="ru-RU" sz="2000" dirty="0" smtClean="0"/>
              <a:t>).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2000" dirty="0" smtClean="0"/>
              <a:t>Наличие же больших оврагов, ручьев, болот и пр. – фактор удорожания и увеличения </a:t>
            </a:r>
            <a:r>
              <a:rPr lang="ru-RU" sz="2000" dirty="0"/>
              <a:t>сроков строительства </a:t>
            </a:r>
            <a:r>
              <a:rPr lang="ru-RU" sz="2000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2000" dirty="0" smtClean="0"/>
              <a:t>Кроме того, 20% доп. площади оказывается недостаточным для формирования комфортной среды обитания.</a:t>
            </a:r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2000" dirty="0" smtClean="0"/>
              <a:t>При этом законом норма на доп. площадь в 20% определена как нижняя: выделение большей площади не противоречит законодательству.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endParaRPr lang="ru-RU" sz="20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0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0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0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000" dirty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05A2AC8-B3EC-4F71-BA1A-5B52A90771F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ru-RU"/>
          </a:p>
        </p:txBody>
      </p:sp>
      <p:pic>
        <p:nvPicPr>
          <p:cNvPr id="14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9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6000"/>
          <a:stretch>
            <a:fillRect/>
          </a:stretch>
        </p:blipFill>
        <p:spPr bwMode="auto">
          <a:xfrm>
            <a:off x="0" y="5516563"/>
            <a:ext cx="914400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Трудности роста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8313" y="1557338"/>
            <a:ext cx="8496300" cy="1871662"/>
          </a:xfr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2400" dirty="0"/>
              <a:t>Необходимость упрощения процедуры принятия решений о неприменении требований соответствия параметров строящихся объектов условиям их отнесения к жилью эконом класса (ПП РФ №324 от 10.04.2013</a:t>
            </a:r>
            <a:r>
              <a:rPr lang="ru-RU" sz="2400" dirty="0" smtClean="0"/>
              <a:t>).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endParaRPr lang="ru-RU" sz="2400" dirty="0" smtClean="0"/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endParaRPr lang="ru-RU" sz="2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2400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F094350-4943-4DDF-9FDA-72B7FF1E0DA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ru-RU"/>
          </a:p>
        </p:txBody>
      </p:sp>
      <p:pic>
        <p:nvPicPr>
          <p:cNvPr id="14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850" y="4005263"/>
            <a:ext cx="1008063" cy="52228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ЖСК  </a:t>
            </a:r>
            <a:endParaRPr lang="ru-RU" sz="28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1403648" y="401161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908175" y="3838575"/>
            <a:ext cx="1584325" cy="8302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Фонд «РЖС»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140200" y="3808413"/>
            <a:ext cx="2016125" cy="8302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err="1"/>
              <a:t>Минрегион</a:t>
            </a:r>
            <a:r>
              <a:rPr lang="ru-RU" sz="2400" dirty="0"/>
              <a:t> РФ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6875463" y="3789363"/>
            <a:ext cx="2160587" cy="8302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Правительство РФ</a:t>
            </a:r>
            <a:endParaRPr lang="ru-RU" sz="2400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3635896" y="401161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300192" y="401161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1403648" y="416401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3635896" y="416401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6300192" y="416401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9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6000"/>
          <a:stretch>
            <a:fillRect/>
          </a:stretch>
        </p:blipFill>
        <p:spPr bwMode="auto">
          <a:xfrm>
            <a:off x="0" y="4149725"/>
            <a:ext cx="91440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8313" y="2924175"/>
            <a:ext cx="8496300" cy="649288"/>
          </a:xfrm>
        </p:spPr>
        <p:txBody>
          <a:bodyPr>
            <a:noAutofit/>
          </a:bodyPr>
          <a:lstStyle/>
          <a:p>
            <a:pPr marL="0" indent="0"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ru-RU" sz="3600" dirty="0" smtClean="0"/>
              <a:t>Спасибо за внимание!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None/>
              <a:defRPr/>
            </a:pPr>
            <a:endParaRPr lang="ru-RU" sz="3600" dirty="0" smtClean="0"/>
          </a:p>
          <a:p>
            <a:pPr marL="0" indent="0" fontAlgn="auto">
              <a:spcAft>
                <a:spcPts val="0"/>
              </a:spcAft>
              <a:buFont typeface="Wingdings 3"/>
              <a:buNone/>
              <a:defRPr/>
            </a:pPr>
            <a:endParaRPr lang="ru-RU" sz="36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36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36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ru-RU" sz="3600" dirty="0"/>
          </a:p>
        </p:txBody>
      </p:sp>
      <p:sp>
        <p:nvSpPr>
          <p:cNvPr id="34819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480B651-0AF0-4999-BFE9-6A2179B6AF9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/>
          </a:p>
        </p:txBody>
      </p:sp>
      <p:pic>
        <p:nvPicPr>
          <p:cNvPr id="14" name="Рисунок 1" descr="primosk-lev320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28384" y="188640"/>
            <a:ext cx="821073" cy="71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3229</TotalTime>
  <Words>664</Words>
  <Application>Microsoft Office PowerPoint</Application>
  <PresentationFormat>On-screen Show (4:3)</PresentationFormat>
  <Paragraphs>174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Шаблон оформления</vt:lpstr>
      </vt:variant>
      <vt:variant>
        <vt:i4>8</vt:i4>
      </vt:variant>
      <vt:variant>
        <vt:lpstr>Заголовки слайдов</vt:lpstr>
      </vt:variant>
      <vt:variant>
        <vt:i4>18</vt:i4>
      </vt:variant>
    </vt:vector>
  </HeadingPairs>
  <TitlesOfParts>
    <vt:vector size="34" baseType="lpstr">
      <vt:lpstr>Calibri</vt:lpstr>
      <vt:lpstr>Arial</vt:lpstr>
      <vt:lpstr>Cambria</vt:lpstr>
      <vt:lpstr>Wingdings 3</vt:lpstr>
      <vt:lpstr>Wingdings</vt:lpstr>
      <vt:lpstr>Gill Sans MT</vt:lpstr>
      <vt:lpstr>Bookman Old Style</vt:lpstr>
      <vt:lpstr>Wingdings 2</vt:lpstr>
      <vt:lpstr>Начальная</vt:lpstr>
      <vt:lpstr>Начальная</vt:lpstr>
      <vt:lpstr>Начальная</vt:lpstr>
      <vt:lpstr>Начальная</vt:lpstr>
      <vt:lpstr>Начальная</vt:lpstr>
      <vt:lpstr>Начальная</vt:lpstr>
      <vt:lpstr>Начальная</vt:lpstr>
      <vt:lpstr>Начальная</vt:lpstr>
      <vt:lpstr>ЖСК для сотрудников ДВО РАН и ДВФУ в г. Владивосток: трудности роста</vt:lpstr>
      <vt:lpstr>Создание ЖСК</vt:lpstr>
      <vt:lpstr>Земельный участок</vt:lpstr>
      <vt:lpstr>Земельный участок</vt:lpstr>
      <vt:lpstr>Содействие</vt:lpstr>
      <vt:lpstr>Расширение категорий граждан – потенциальных членов ЖСК</vt:lpstr>
      <vt:lpstr>Сбор паевых взносов</vt:lpstr>
      <vt:lpstr>Структура ЖСК</vt:lpstr>
      <vt:lpstr>Подготовка строительства</vt:lpstr>
      <vt:lpstr>Проекты домов (индивидуальные дома)</vt:lpstr>
      <vt:lpstr>Проекты домов (блокированные дома)</vt:lpstr>
      <vt:lpstr>Проекты домов (многоквартирные дома)</vt:lpstr>
      <vt:lpstr>Проект поселка</vt:lpstr>
      <vt:lpstr>Этапы развития кооператива</vt:lpstr>
      <vt:lpstr>Трудности роста</vt:lpstr>
      <vt:lpstr>Трудности роста</vt:lpstr>
      <vt:lpstr>Трудности роста</vt:lpstr>
      <vt:lpstr>Слайд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ЖСК для сотрудников ДВО РАН и ДВФУ: проблемы и перспективы</dc:title>
  <dc:creator>Роман</dc:creator>
  <cp:lastModifiedBy>NVA</cp:lastModifiedBy>
  <cp:revision>166</cp:revision>
  <dcterms:created xsi:type="dcterms:W3CDTF">2013-06-02T11:26:35Z</dcterms:created>
  <dcterms:modified xsi:type="dcterms:W3CDTF">2014-06-03T09:59:46Z</dcterms:modified>
</cp:coreProperties>
</file>