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81" r:id="rId2"/>
    <p:sldId id="303" r:id="rId3"/>
    <p:sldId id="310" r:id="rId4"/>
    <p:sldId id="311" r:id="rId5"/>
    <p:sldId id="312" r:id="rId6"/>
    <p:sldId id="313" r:id="rId7"/>
    <p:sldId id="315" r:id="rId8"/>
    <p:sldId id="318" r:id="rId9"/>
    <p:sldId id="317" r:id="rId10"/>
    <p:sldId id="316" r:id="rId11"/>
    <p:sldId id="314" r:id="rId12"/>
    <p:sldId id="320" r:id="rId13"/>
    <p:sldId id="319" r:id="rId14"/>
    <p:sldId id="321" r:id="rId15"/>
    <p:sldId id="279" r:id="rId16"/>
    <p:sldId id="322" r:id="rId17"/>
    <p:sldId id="301" r:id="rId18"/>
    <p:sldId id="306" r:id="rId19"/>
    <p:sldId id="295" r:id="rId20"/>
    <p:sldId id="297" r:id="rId21"/>
    <p:sldId id="299" r:id="rId22"/>
    <p:sldId id="298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48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407" autoAdjust="0"/>
  </p:normalViewPr>
  <p:slideViewPr>
    <p:cSldViewPr snapToGrid="0" showGuides="1">
      <p:cViewPr varScale="1">
        <p:scale>
          <a:sx n="44" d="100"/>
          <a:sy n="44" d="100"/>
        </p:scale>
        <p:origin x="52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0A7C2-C79C-4478-8CB6-9B7F06F3B431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E531B-66F8-4278-91DE-78A557373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26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725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Карта и статистика (кол-во сотрудников, % молодых и т.д.)</a:t>
            </a:r>
          </a:p>
          <a:p>
            <a:r>
              <a:rPr lang="ru-RU" dirty="0"/>
              <a:t>Структура СМУ </a:t>
            </a:r>
            <a:r>
              <a:rPr lang="ru-RU" dirty="0" err="1"/>
              <a:t>ФНИЦа</a:t>
            </a:r>
            <a:r>
              <a:rPr lang="ru-RU" dirty="0"/>
              <a:t> и Профсоюза </a:t>
            </a:r>
            <a:r>
              <a:rPr lang="ru-RU" dirty="0" err="1"/>
              <a:t>ФНИЦа</a:t>
            </a:r>
            <a:r>
              <a:rPr lang="ru-RU" dirty="0"/>
              <a:t> в разрезе структуры </a:t>
            </a:r>
            <a:r>
              <a:rPr lang="ru-RU" dirty="0" err="1"/>
              <a:t>ФНИЦа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28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698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712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399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4047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231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604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064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179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4352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7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174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44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ru-RU" dirty="0"/>
              <a:t>Организация работы</a:t>
            </a:r>
            <a:r>
              <a:rPr lang="en-US" dirty="0"/>
              <a:t>”</a:t>
            </a:r>
            <a:r>
              <a:rPr lang="ru-RU" dirty="0"/>
              <a:t> подразумевает описание методов и подходов, которыми определяется конкретная деятельность (работа). В том числе к </a:t>
            </a:r>
            <a:r>
              <a:rPr lang="en-US" dirty="0"/>
              <a:t>“</a:t>
            </a:r>
            <a:r>
              <a:rPr lang="ru-RU" dirty="0"/>
              <a:t>организации работы</a:t>
            </a:r>
            <a:r>
              <a:rPr lang="en-US" dirty="0"/>
              <a:t>”</a:t>
            </a:r>
            <a:r>
              <a:rPr lang="ru-RU" dirty="0"/>
              <a:t> можно отнести описание структуры группы лиц с описанием ролей и функциональных связей. В презентации по большей части представлены примеры конкретной деятельности.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606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Так как в презентации перечислены результаты деятельности, целесообразно привести выводы</a:t>
            </a:r>
            <a:r>
              <a:rPr lang="en-US" dirty="0"/>
              <a:t>:</a:t>
            </a:r>
            <a:endParaRPr lang="ru-RU" dirty="0"/>
          </a:p>
          <a:p>
            <a:r>
              <a:rPr lang="ru-RU" dirty="0"/>
              <a:t>1. Как ожидаемые результаты закладывались в инициативы (увеличение числа молодых, увеличение кол-ва статей, кол-во браков, появление международных </a:t>
            </a:r>
            <a:r>
              <a:rPr lang="ru-RU" dirty="0" err="1"/>
              <a:t>колабораций</a:t>
            </a:r>
            <a:r>
              <a:rPr lang="ru-RU" dirty="0"/>
              <a:t> и т.д.)</a:t>
            </a:r>
            <a:r>
              <a:rPr lang="en-US" dirty="0"/>
              <a:t>?</a:t>
            </a:r>
            <a:endParaRPr lang="ru-RU" dirty="0"/>
          </a:p>
          <a:p>
            <a:r>
              <a:rPr lang="ru-RU" dirty="0"/>
              <a:t>2. По каким направлениям инициатив достигнуты</a:t>
            </a:r>
            <a:r>
              <a:rPr lang="en-US" dirty="0"/>
              <a:t>/</a:t>
            </a:r>
            <a:r>
              <a:rPr lang="ru-RU" dirty="0"/>
              <a:t>не достигнуты ожидаемые результаты</a:t>
            </a:r>
            <a:r>
              <a:rPr lang="en-US" dirty="0"/>
              <a:t>?</a:t>
            </a:r>
            <a:endParaRPr lang="ru-RU" dirty="0"/>
          </a:p>
          <a:p>
            <a:r>
              <a:rPr lang="ru-RU" dirty="0"/>
              <a:t>3. В случае если результаты не были достигнуты, что планируется делать в будущем</a:t>
            </a:r>
            <a:r>
              <a:rPr lang="en-US" dirty="0"/>
              <a:t>?</a:t>
            </a:r>
          </a:p>
          <a:p>
            <a:endParaRPr lang="en-US" dirty="0"/>
          </a:p>
          <a:p>
            <a:r>
              <a:rPr lang="ru-RU" dirty="0"/>
              <a:t>По сути эти 3 вопроса и есть рефлексия (как инструмент развития).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DE531B-66F8-4278-91DE-78A55737381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004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48869-E638-4B48-9A88-97FE9F0503A5}" type="datetime1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438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9274-294B-477E-B7DD-A3EDA2DA2154}" type="datetime1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228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9EDCF-8028-4F4E-AE5D-04A612410BFB}" type="datetime1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97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E2AA7-C347-4B96-B2EC-CF522D2C6C75}" type="datetime1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13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D9681-65FA-4109-9017-CC77568DFE7D}" type="datetime1">
              <a:rPr lang="ru-RU" smtClean="0"/>
              <a:t>01.02.2022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757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5F6E2-DB04-4567-8BA8-AF635E09D4C7}" type="datetime1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6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048E7-4DE3-4D7D-9FB4-420886AA9622}" type="datetime1">
              <a:rPr lang="ru-RU" smtClean="0"/>
              <a:t>01.02.2022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801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4B54A-D721-43C3-9616-C5E2BE825532}" type="datetime1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199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4D3-64ED-453C-BA04-8BB224611DA3}" type="datetime1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120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5D46C-2947-4263-B22D-174FA20B7BDF}" type="datetime1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91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7B47D-8B27-45A6-8342-FE92A04E40BC}" type="datetime1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095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AB13B-3556-4A22-8785-C95F85AF83CF}" type="datetime1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F1CEA-7FF7-4A54-98BB-C124729415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963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jpeg"/><Relationship Id="rId18" Type="http://schemas.openxmlformats.org/officeDocument/2006/relationships/image" Target="../media/image17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Relationship Id="rId9" Type="http://schemas.openxmlformats.org/officeDocument/2006/relationships/image" Target="../media/image2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20.svg"/><Relationship Id="rId4" Type="http://schemas.openxmlformats.org/officeDocument/2006/relationships/image" Target="../media/image37.sv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svg"/><Relationship Id="rId9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svg"/><Relationship Id="rId5" Type="http://schemas.openxmlformats.org/officeDocument/2006/relationships/image" Target="../media/image54.png"/><Relationship Id="rId10" Type="http://schemas.openxmlformats.org/officeDocument/2006/relationships/image" Target="../media/image59.svg"/><Relationship Id="rId4" Type="http://schemas.openxmlformats.org/officeDocument/2006/relationships/image" Target="../media/image53.svg"/><Relationship Id="rId9" Type="http://schemas.openxmlformats.org/officeDocument/2006/relationships/image" Target="../media/image5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sv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18" Type="http://schemas.openxmlformats.org/officeDocument/2006/relationships/image" Target="../media/image18.svg"/><Relationship Id="rId3" Type="http://schemas.openxmlformats.org/officeDocument/2006/relationships/image" Target="../media/image3.jpeg"/><Relationship Id="rId7" Type="http://schemas.openxmlformats.org/officeDocument/2006/relationships/image" Target="../media/image7.svg"/><Relationship Id="rId12" Type="http://schemas.openxmlformats.org/officeDocument/2006/relationships/image" Target="../media/image12.jpe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6.svg"/><Relationship Id="rId20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svg"/><Relationship Id="rId1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svg"/><Relationship Id="rId13" Type="http://schemas.openxmlformats.org/officeDocument/2006/relationships/image" Target="../media/image51.gif"/><Relationship Id="rId18" Type="http://schemas.openxmlformats.org/officeDocument/2006/relationships/image" Target="../media/image82.png"/><Relationship Id="rId3" Type="http://schemas.openxmlformats.org/officeDocument/2006/relationships/image" Target="../media/image46.png"/><Relationship Id="rId7" Type="http://schemas.openxmlformats.org/officeDocument/2006/relationships/image" Target="../media/image73.png"/><Relationship Id="rId12" Type="http://schemas.openxmlformats.org/officeDocument/2006/relationships/image" Target="../media/image78.gif"/><Relationship Id="rId17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81.png"/><Relationship Id="rId20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77.svg"/><Relationship Id="rId5" Type="http://schemas.openxmlformats.org/officeDocument/2006/relationships/image" Target="../media/image72.svg"/><Relationship Id="rId15" Type="http://schemas.openxmlformats.org/officeDocument/2006/relationships/image" Target="../media/image80.png"/><Relationship Id="rId10" Type="http://schemas.openxmlformats.org/officeDocument/2006/relationships/image" Target="../media/image76.png"/><Relationship Id="rId19" Type="http://schemas.openxmlformats.org/officeDocument/2006/relationships/image" Target="../media/image83.svg"/><Relationship Id="rId4" Type="http://schemas.openxmlformats.org/officeDocument/2006/relationships/image" Target="../media/image71.png"/><Relationship Id="rId9" Type="http://schemas.openxmlformats.org/officeDocument/2006/relationships/image" Target="../media/image75.png"/><Relationship Id="rId14" Type="http://schemas.openxmlformats.org/officeDocument/2006/relationships/image" Target="../media/image7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9.gif"/><Relationship Id="rId18" Type="http://schemas.openxmlformats.org/officeDocument/2006/relationships/image" Target="../media/image83.svg"/><Relationship Id="rId3" Type="http://schemas.openxmlformats.org/officeDocument/2006/relationships/image" Target="../media/image71.png"/><Relationship Id="rId7" Type="http://schemas.openxmlformats.org/officeDocument/2006/relationships/image" Target="../media/image74.svg"/><Relationship Id="rId12" Type="http://schemas.openxmlformats.org/officeDocument/2006/relationships/image" Target="../media/image51.gif"/><Relationship Id="rId17" Type="http://schemas.openxmlformats.org/officeDocument/2006/relationships/image" Target="../media/image82.png"/><Relationship Id="rId2" Type="http://schemas.openxmlformats.org/officeDocument/2006/relationships/image" Target="../media/image46.png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gif"/><Relationship Id="rId5" Type="http://schemas.openxmlformats.org/officeDocument/2006/relationships/image" Target="../media/image47.png"/><Relationship Id="rId15" Type="http://schemas.openxmlformats.org/officeDocument/2006/relationships/image" Target="../media/image81.png"/><Relationship Id="rId10" Type="http://schemas.openxmlformats.org/officeDocument/2006/relationships/image" Target="../media/image77.svg"/><Relationship Id="rId19" Type="http://schemas.openxmlformats.org/officeDocument/2006/relationships/image" Target="../media/image84.png"/><Relationship Id="rId4" Type="http://schemas.openxmlformats.org/officeDocument/2006/relationships/image" Target="../media/image72.svg"/><Relationship Id="rId9" Type="http://schemas.openxmlformats.org/officeDocument/2006/relationships/image" Target="../media/image76.png"/><Relationship Id="rId1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51.gif"/><Relationship Id="rId7" Type="http://schemas.openxmlformats.org/officeDocument/2006/relationships/image" Target="../media/image91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png"/><Relationship Id="rId9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0FE2D22C-409B-48AF-B24F-7988A8F7F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F221046-BF8F-4764-B4AD-6806876D526D}"/>
              </a:ext>
            </a:extLst>
          </p:cNvPr>
          <p:cNvSpPr txBox="1"/>
          <p:nvPr/>
        </p:nvSpPr>
        <p:spPr>
          <a:xfrm>
            <a:off x="5182476" y="1815373"/>
            <a:ext cx="7215448" cy="16383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3200" dirty="0" err="1">
                <a:cs typeface="Tahoma" panose="020B0604030504040204" pitchFamily="34" charset="0"/>
              </a:rPr>
              <a:t>Организация</a:t>
            </a:r>
            <a:r>
              <a:rPr lang="en-US" sz="3200" dirty="0">
                <a:cs typeface="Tahoma" panose="020B0604030504040204" pitchFamily="34" charset="0"/>
              </a:rPr>
              <a:t> </a:t>
            </a:r>
            <a:r>
              <a:rPr lang="en-US" sz="3200" dirty="0" err="1">
                <a:cs typeface="Tahoma" panose="020B0604030504040204" pitchFamily="34" charset="0"/>
              </a:rPr>
              <a:t>работы</a:t>
            </a:r>
            <a:r>
              <a:rPr lang="en-US" sz="3200" dirty="0">
                <a:cs typeface="Tahoma" panose="020B0604030504040204" pitchFamily="34" charset="0"/>
              </a:rPr>
              <a:t> СМУ</a:t>
            </a:r>
            <a:br>
              <a:rPr lang="en-US" sz="3200" dirty="0">
                <a:cs typeface="Tahoma" panose="020B0604030504040204" pitchFamily="34" charset="0"/>
              </a:rPr>
            </a:br>
            <a:r>
              <a:rPr lang="en-US" sz="3200" dirty="0">
                <a:cs typeface="Tahoma" panose="020B0604030504040204" pitchFamily="34" charset="0"/>
              </a:rPr>
              <a:t>ФНИЦ «Кристаллография и </a:t>
            </a:r>
            <a:r>
              <a:rPr lang="en-US" sz="3200" dirty="0" err="1">
                <a:cs typeface="Tahoma" panose="020B0604030504040204" pitchFamily="34" charset="0"/>
              </a:rPr>
              <a:t>фотоника</a:t>
            </a:r>
            <a:r>
              <a:rPr lang="en-US" sz="3200" dirty="0">
                <a:cs typeface="Tahoma" panose="020B0604030504040204" pitchFamily="34" charset="0"/>
              </a:rPr>
              <a:t>» РАН</a:t>
            </a:r>
          </a:p>
          <a:p>
            <a:pPr>
              <a:spcAft>
                <a:spcPts val="600"/>
              </a:spcAft>
            </a:pPr>
            <a:endParaRPr lang="en-US" sz="3200" dirty="0"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3200" dirty="0" err="1">
                <a:cs typeface="Tahoma" panose="020B0604030504040204" pitchFamily="34" charset="0"/>
              </a:rPr>
              <a:t>Опыт</a:t>
            </a:r>
            <a:r>
              <a:rPr lang="en-US" sz="3200" dirty="0">
                <a:cs typeface="Tahoma" panose="020B0604030504040204" pitchFamily="34" charset="0"/>
              </a:rPr>
              <a:t> </a:t>
            </a:r>
            <a:r>
              <a:rPr lang="en-US" sz="3200" dirty="0" err="1">
                <a:cs typeface="Tahoma" panose="020B0604030504040204" pitchFamily="34" charset="0"/>
              </a:rPr>
              <a:t>взаимодействия</a:t>
            </a:r>
            <a:r>
              <a:rPr lang="en-US" sz="3200" dirty="0">
                <a:cs typeface="Tahoma" panose="020B0604030504040204" pitchFamily="34" charset="0"/>
              </a:rPr>
              <a:t> с </a:t>
            </a:r>
            <a:r>
              <a:rPr lang="en-US" sz="3200" dirty="0" err="1">
                <a:cs typeface="Tahoma" panose="020B0604030504040204" pitchFamily="34" charset="0"/>
              </a:rPr>
              <a:t>Профсоюзом</a:t>
            </a:r>
            <a:endParaRPr lang="en-US" sz="3200" dirty="0">
              <a:cs typeface="Tahoma" panose="020B060403050404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06441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998176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5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4" name="Picture 63" descr="Фон рабочего пространства">
            <a:extLst>
              <a:ext uri="{FF2B5EF4-FFF2-40B4-BE49-F238E27FC236}">
                <a16:creationId xmlns:a16="http://schemas.microsoft.com/office/drawing/2014/main" id="{09EB754C-3599-47AC-8BD0-54330265F8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189"/>
          <a:stretch/>
        </p:blipFill>
        <p:spPr>
          <a:xfrm>
            <a:off x="535110" y="627954"/>
            <a:ext cx="4235516" cy="5353373"/>
          </a:xfrm>
          <a:prstGeom prst="rect">
            <a:avLst/>
          </a:prstGeom>
        </p:spPr>
      </p:pic>
      <p:sp>
        <p:nvSpPr>
          <p:cNvPr id="62" name="Объект 2">
            <a:extLst>
              <a:ext uri="{FF2B5EF4-FFF2-40B4-BE49-F238E27FC236}">
                <a16:creationId xmlns:a16="http://schemas.microsoft.com/office/drawing/2014/main" id="{3D6304C2-9E90-4D94-9BE3-9306BD4F3DCC}"/>
              </a:ext>
            </a:extLst>
          </p:cNvPr>
          <p:cNvSpPr txBox="1">
            <a:spLocks/>
          </p:cNvSpPr>
          <p:nvPr/>
        </p:nvSpPr>
        <p:spPr>
          <a:xfrm>
            <a:off x="6260303" y="4827294"/>
            <a:ext cx="5837750" cy="8836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/>
            <a:r>
              <a:rPr lang="en-US" sz="3200" dirty="0" err="1"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Маргарита</a:t>
            </a:r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 Марченкова</a:t>
            </a:r>
          </a:p>
        </p:txBody>
      </p:sp>
    </p:spTree>
    <p:extLst>
      <p:ext uri="{BB962C8B-B14F-4D97-AF65-F5344CB8AC3E}">
        <p14:creationId xmlns:p14="http://schemas.microsoft.com/office/powerpoint/2010/main" val="1825286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1">
            <a:extLst>
              <a:ext uri="{FF2B5EF4-FFF2-40B4-BE49-F238E27FC236}">
                <a16:creationId xmlns:a16="http://schemas.microsoft.com/office/drawing/2014/main" id="{9866DD0A-0BF5-470B-B634-19AB68CD9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829" y="365125"/>
            <a:ext cx="11858170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ФНИЦ «Кристаллография и фотоника» РАН – 2016</a:t>
            </a:r>
          </a:p>
        </p:txBody>
      </p:sp>
      <p:sp>
        <p:nvSpPr>
          <p:cNvPr id="38" name="Объект 2">
            <a:extLst>
              <a:ext uri="{FF2B5EF4-FFF2-40B4-BE49-F238E27FC236}">
                <a16:creationId xmlns:a16="http://schemas.microsoft.com/office/drawing/2014/main" id="{114416A8-B29B-4D6B-90E3-A2F129F6A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903" y="3425144"/>
            <a:ext cx="3168000" cy="68467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ЦФ РАН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190FF2-877C-44AF-912B-2DA24A125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86697" y="6593197"/>
            <a:ext cx="2743200" cy="365125"/>
          </a:xfrm>
        </p:spPr>
        <p:txBody>
          <a:bodyPr/>
          <a:lstStyle/>
          <a:p>
            <a:fld id="{C7FF1CEA-7FF7-4A54-98BB-C12472941526}" type="slidenum">
              <a:rPr lang="ru-RU" sz="280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fld>
            <a:endParaRPr lang="ru-RU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36" name="Picture 12" descr="Институт проблем лазерных и информационных технологий РАН">
            <a:extLst>
              <a:ext uri="{FF2B5EF4-FFF2-40B4-BE49-F238E27FC236}">
                <a16:creationId xmlns:a16="http://schemas.microsoft.com/office/drawing/2014/main" id="{49EF65EF-9F8F-4C79-A6C5-8BAC5BBEA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019" y="4264609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Институт систем обработки изображений РАН">
            <a:extLst>
              <a:ext uri="{FF2B5EF4-FFF2-40B4-BE49-F238E27FC236}">
                <a16:creationId xmlns:a16="http://schemas.microsoft.com/office/drawing/2014/main" id="{5F860FBD-6DB9-4EDB-9506-3FBE5F2E9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94" y="4275084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Лаборатория Космического материаловедения ИК РАН">
            <a:extLst>
              <a:ext uri="{FF2B5EF4-FFF2-40B4-BE49-F238E27FC236}">
                <a16:creationId xmlns:a16="http://schemas.microsoft.com/office/drawing/2014/main" id="{A0A0175F-C2BC-4D1F-8449-264792DC7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586" y="4254160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EA4F79FD-49C7-469C-AB4B-03D82F5EECDA}"/>
              </a:ext>
            </a:extLst>
          </p:cNvPr>
          <p:cNvGrpSpPr/>
          <p:nvPr/>
        </p:nvGrpSpPr>
        <p:grpSpPr>
          <a:xfrm>
            <a:off x="4578815" y="4413838"/>
            <a:ext cx="3168000" cy="2414538"/>
            <a:chOff x="4578815" y="4179912"/>
            <a:chExt cx="3168000" cy="2414538"/>
          </a:xfrm>
        </p:grpSpPr>
        <p:pic>
          <p:nvPicPr>
            <p:cNvPr id="10" name="Рисунок 9" descr="Диафрагма со сплошной заливкой">
              <a:extLst>
                <a:ext uri="{FF2B5EF4-FFF2-40B4-BE49-F238E27FC236}">
                  <a16:creationId xmlns:a16="http://schemas.microsoft.com/office/drawing/2014/main" id="{DDC52210-B886-43A9-A9E2-0BC773078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231386" y="4179912"/>
              <a:ext cx="1800000" cy="1800000"/>
            </a:xfrm>
            <a:prstGeom prst="rect">
              <a:avLst/>
            </a:prstGeom>
          </p:spPr>
        </p:pic>
        <p:sp>
          <p:nvSpPr>
            <p:cNvPr id="46" name="Объект 2">
              <a:extLst>
                <a:ext uri="{FF2B5EF4-FFF2-40B4-BE49-F238E27FC236}">
                  <a16:creationId xmlns:a16="http://schemas.microsoft.com/office/drawing/2014/main" id="{08BB53D0-E612-4371-8146-4467F1670ED8}"/>
                </a:ext>
              </a:extLst>
            </p:cNvPr>
            <p:cNvSpPr txBox="1">
              <a:spLocks/>
            </p:cNvSpPr>
            <p:nvPr/>
          </p:nvSpPr>
          <p:spPr>
            <a:xfrm>
              <a:off x="4578815" y="5909779"/>
              <a:ext cx="3168000" cy="6846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ИСОИ РАН</a:t>
              </a:r>
            </a:p>
          </p:txBody>
        </p:sp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7573E067-3C18-4EB5-BA8C-00D9E407F9BE}"/>
              </a:ext>
            </a:extLst>
          </p:cNvPr>
          <p:cNvGrpSpPr/>
          <p:nvPr/>
        </p:nvGrpSpPr>
        <p:grpSpPr>
          <a:xfrm>
            <a:off x="697729" y="4424898"/>
            <a:ext cx="3168001" cy="2447906"/>
            <a:chOff x="697729" y="4190972"/>
            <a:chExt cx="3168001" cy="2447906"/>
          </a:xfrm>
        </p:grpSpPr>
        <p:pic>
          <p:nvPicPr>
            <p:cNvPr id="12" name="Рисунок 11" descr="Ухо со сплошной заливкой">
              <a:extLst>
                <a:ext uri="{FF2B5EF4-FFF2-40B4-BE49-F238E27FC236}">
                  <a16:creationId xmlns:a16="http://schemas.microsoft.com/office/drawing/2014/main" id="{07DA6364-1626-46DE-BA79-4A5F031F39E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256903" y="4190972"/>
              <a:ext cx="1800000" cy="1800000"/>
            </a:xfrm>
            <a:prstGeom prst="rect">
              <a:avLst/>
            </a:prstGeom>
          </p:spPr>
        </p:pic>
        <p:sp>
          <p:nvSpPr>
            <p:cNvPr id="47" name="Объект 2">
              <a:extLst>
                <a:ext uri="{FF2B5EF4-FFF2-40B4-BE49-F238E27FC236}">
                  <a16:creationId xmlns:a16="http://schemas.microsoft.com/office/drawing/2014/main" id="{BD5FD120-F202-49A8-B7A3-B7F7C27B0D59}"/>
                </a:ext>
              </a:extLst>
            </p:cNvPr>
            <p:cNvSpPr txBox="1">
              <a:spLocks/>
            </p:cNvSpPr>
            <p:nvPr/>
          </p:nvSpPr>
          <p:spPr>
            <a:xfrm>
              <a:off x="697729" y="5865353"/>
              <a:ext cx="3168001" cy="77352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ИПЛИТ РАН</a:t>
              </a: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BFCB016F-0BE1-4110-BB8F-9AE4AAF420EB}"/>
              </a:ext>
            </a:extLst>
          </p:cNvPr>
          <p:cNvGrpSpPr/>
          <p:nvPr/>
        </p:nvGrpSpPr>
        <p:grpSpPr>
          <a:xfrm>
            <a:off x="8456800" y="4437335"/>
            <a:ext cx="3655993" cy="2472545"/>
            <a:chOff x="8491336" y="4200488"/>
            <a:chExt cx="3655993" cy="2472545"/>
          </a:xfrm>
        </p:grpSpPr>
        <p:pic>
          <p:nvPicPr>
            <p:cNvPr id="29" name="Рисунок 28" descr="Спутник со сплошной заливкой">
              <a:extLst>
                <a:ext uri="{FF2B5EF4-FFF2-40B4-BE49-F238E27FC236}">
                  <a16:creationId xmlns:a16="http://schemas.microsoft.com/office/drawing/2014/main" id="{2BBE7162-6F69-4E6E-BA4E-675BA9328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315139" y="4200488"/>
              <a:ext cx="1800000" cy="1800000"/>
            </a:xfrm>
            <a:prstGeom prst="rect">
              <a:avLst/>
            </a:prstGeom>
          </p:spPr>
        </p:pic>
        <p:sp>
          <p:nvSpPr>
            <p:cNvPr id="48" name="Объект 2">
              <a:extLst>
                <a:ext uri="{FF2B5EF4-FFF2-40B4-BE49-F238E27FC236}">
                  <a16:creationId xmlns:a16="http://schemas.microsoft.com/office/drawing/2014/main" id="{14BE8BDA-09BC-4E0C-BA34-6B49FD9F1705}"/>
                </a:ext>
              </a:extLst>
            </p:cNvPr>
            <p:cNvSpPr txBox="1">
              <a:spLocks/>
            </p:cNvSpPr>
            <p:nvPr/>
          </p:nvSpPr>
          <p:spPr>
            <a:xfrm>
              <a:off x="8491336" y="5883362"/>
              <a:ext cx="3655993" cy="7896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ЛКМ ИК РАН</a:t>
              </a:r>
            </a:p>
          </p:txBody>
        </p:sp>
      </p:grpSp>
      <p:pic>
        <p:nvPicPr>
          <p:cNvPr id="1032" name="Picture 8" descr="Центр фотохимии РАН">
            <a:extLst>
              <a:ext uri="{FF2B5EF4-FFF2-40B4-BE49-F238E27FC236}">
                <a16:creationId xmlns:a16="http://schemas.microsoft.com/office/drawing/2014/main" id="{89472ABC-3FB2-410A-B6B5-AA1FD8AE5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432" y="1667984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Институт фотонных технологий РАН">
            <a:extLst>
              <a:ext uri="{FF2B5EF4-FFF2-40B4-BE49-F238E27FC236}">
                <a16:creationId xmlns:a16="http://schemas.microsoft.com/office/drawing/2014/main" id="{E4C64C7B-37D9-4757-9788-98343F0339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4"/>
          <a:stretch/>
        </p:blipFill>
        <p:spPr bwMode="auto">
          <a:xfrm>
            <a:off x="8375586" y="1669269"/>
            <a:ext cx="3813366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Институт кристаллографии им. А.В. Шубникова РАН">
            <a:extLst>
              <a:ext uri="{FF2B5EF4-FFF2-40B4-BE49-F238E27FC236}">
                <a16:creationId xmlns:a16="http://schemas.microsoft.com/office/drawing/2014/main" id="{282B907C-9E3E-4B78-95EE-4EFE969D7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442" y="1663310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 descr="Включенный свет со сплошной заливкой">
            <a:extLst>
              <a:ext uri="{FF2B5EF4-FFF2-40B4-BE49-F238E27FC236}">
                <a16:creationId xmlns:a16="http://schemas.microsoft.com/office/drawing/2014/main" id="{97DD884A-7111-4C04-8BE4-59F5EE3F4C1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256903" y="1784705"/>
            <a:ext cx="1800000" cy="1800000"/>
          </a:xfrm>
          <a:prstGeom prst="rect">
            <a:avLst/>
          </a:prstGeom>
        </p:spPr>
      </p:pic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322E7091-7B11-4022-B319-5D4D7D3823C3}"/>
              </a:ext>
            </a:extLst>
          </p:cNvPr>
          <p:cNvGrpSpPr/>
          <p:nvPr/>
        </p:nvGrpSpPr>
        <p:grpSpPr>
          <a:xfrm>
            <a:off x="8285176" y="1973416"/>
            <a:ext cx="3655993" cy="2194835"/>
            <a:chOff x="8285176" y="1962783"/>
            <a:chExt cx="3655993" cy="2194835"/>
          </a:xfrm>
        </p:grpSpPr>
        <p:pic>
          <p:nvPicPr>
            <p:cNvPr id="21" name="Рисунок 20" descr="Lunettes 3D со сплошной заливкой">
              <a:extLst>
                <a:ext uri="{FF2B5EF4-FFF2-40B4-BE49-F238E27FC236}">
                  <a16:creationId xmlns:a16="http://schemas.microsoft.com/office/drawing/2014/main" id="{3C939FEA-006A-4004-B942-9129B8A75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9412517" y="1962783"/>
              <a:ext cx="1800000" cy="1800000"/>
            </a:xfrm>
            <a:prstGeom prst="rect">
              <a:avLst/>
            </a:prstGeom>
          </p:spPr>
        </p:pic>
        <p:sp>
          <p:nvSpPr>
            <p:cNvPr id="41" name="Объект 2">
              <a:extLst>
                <a:ext uri="{FF2B5EF4-FFF2-40B4-BE49-F238E27FC236}">
                  <a16:creationId xmlns:a16="http://schemas.microsoft.com/office/drawing/2014/main" id="{DD60CF2E-0AB2-47F7-B020-0904815A94AA}"/>
                </a:ext>
              </a:extLst>
            </p:cNvPr>
            <p:cNvSpPr txBox="1">
              <a:spLocks/>
            </p:cNvSpPr>
            <p:nvPr/>
          </p:nvSpPr>
          <p:spPr>
            <a:xfrm>
              <a:off x="8285176" y="3367947"/>
              <a:ext cx="3655993" cy="7896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ИФТ РАН</a:t>
              </a:r>
            </a:p>
          </p:txBody>
        </p:sp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E99823B5-9CF5-4F71-85D5-022E57CE6765}"/>
              </a:ext>
            </a:extLst>
          </p:cNvPr>
          <p:cNvGrpSpPr/>
          <p:nvPr/>
        </p:nvGrpSpPr>
        <p:grpSpPr>
          <a:xfrm>
            <a:off x="4500888" y="1784705"/>
            <a:ext cx="3168001" cy="2413964"/>
            <a:chOff x="473849" y="1786524"/>
            <a:chExt cx="3168001" cy="2413964"/>
          </a:xfrm>
        </p:grpSpPr>
        <p:sp>
          <p:nvSpPr>
            <p:cNvPr id="40" name="Объект 2">
              <a:extLst>
                <a:ext uri="{FF2B5EF4-FFF2-40B4-BE49-F238E27FC236}">
                  <a16:creationId xmlns:a16="http://schemas.microsoft.com/office/drawing/2014/main" id="{CA0A8B98-B857-41B9-96B6-6A1AA5280B23}"/>
                </a:ext>
              </a:extLst>
            </p:cNvPr>
            <p:cNvSpPr txBox="1">
              <a:spLocks/>
            </p:cNvSpPr>
            <p:nvPr/>
          </p:nvSpPr>
          <p:spPr>
            <a:xfrm>
              <a:off x="473849" y="3426963"/>
              <a:ext cx="3168001" cy="77352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ИК РАН</a:t>
              </a:r>
            </a:p>
          </p:txBody>
        </p:sp>
        <p:pic>
          <p:nvPicPr>
            <p:cNvPr id="27" name="Рисунок 26" descr="Кристаллы со сплошной заливкой">
              <a:extLst>
                <a:ext uri="{FF2B5EF4-FFF2-40B4-BE49-F238E27FC236}">
                  <a16:creationId xmlns:a16="http://schemas.microsoft.com/office/drawing/2014/main" id="{02777B1B-A557-4F03-96D1-D50E22D54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256903" y="1786524"/>
              <a:ext cx="1800000" cy="1800000"/>
            </a:xfrm>
            <a:prstGeom prst="rect">
              <a:avLst/>
            </a:prstGeom>
          </p:spPr>
        </p:pic>
      </p:grpSp>
      <p:sp>
        <p:nvSpPr>
          <p:cNvPr id="43" name="Прямоугольник: скругленные углы 42">
            <a:extLst>
              <a:ext uri="{FF2B5EF4-FFF2-40B4-BE49-F238E27FC236}">
                <a16:creationId xmlns:a16="http://schemas.microsoft.com/office/drawing/2014/main" id="{07A5A53E-2370-4A69-8B04-50BF3C6A9E83}"/>
              </a:ext>
            </a:extLst>
          </p:cNvPr>
          <p:cNvSpPr/>
          <p:nvPr/>
        </p:nvSpPr>
        <p:spPr>
          <a:xfrm>
            <a:off x="572903" y="4431064"/>
            <a:ext cx="3168000" cy="230926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Прямоугольник: скругленные углы 43">
            <a:extLst>
              <a:ext uri="{FF2B5EF4-FFF2-40B4-BE49-F238E27FC236}">
                <a16:creationId xmlns:a16="http://schemas.microsoft.com/office/drawing/2014/main" id="{384A7C47-B478-44BF-9329-EFD98102D788}"/>
              </a:ext>
            </a:extLst>
          </p:cNvPr>
          <p:cNvSpPr/>
          <p:nvPr/>
        </p:nvSpPr>
        <p:spPr>
          <a:xfrm>
            <a:off x="4559443" y="1810893"/>
            <a:ext cx="3168000" cy="230926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8712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7A1853C8-A562-426E-B482-643057703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4529" y="4240788"/>
            <a:ext cx="3168000" cy="208531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Информационные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2DB08D98-11E2-4974-8769-512FE8C0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7FF1CEA-7FF7-4A54-98BB-C12472941526}" type="slidenum">
              <a:rPr lang="ru-RU" smtClean="0"/>
              <a:t>3</a:t>
            </a:fld>
            <a:endParaRPr lang="ru-RU"/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A51614EC-BA9C-4AEF-964B-C7AD4C94FD29}"/>
              </a:ext>
            </a:extLst>
          </p:cNvPr>
          <p:cNvSpPr txBox="1">
            <a:spLocks/>
          </p:cNvSpPr>
          <p:nvPr/>
        </p:nvSpPr>
        <p:spPr>
          <a:xfrm>
            <a:off x="572903" y="4240789"/>
            <a:ext cx="3168000" cy="20853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Научно-образовательные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E1829F1-8569-455A-8B86-32BB4187DA12}"/>
              </a:ext>
            </a:extLst>
          </p:cNvPr>
          <p:cNvCxnSpPr>
            <a:cxnSpLocks/>
          </p:cNvCxnSpPr>
          <p:nvPr/>
        </p:nvCxnSpPr>
        <p:spPr>
          <a:xfrm>
            <a:off x="4060371" y="4354411"/>
            <a:ext cx="0" cy="12409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0DFDB313-E7F7-4FD7-9867-6B3A7EE0624D}"/>
              </a:ext>
            </a:extLst>
          </p:cNvPr>
          <p:cNvCxnSpPr>
            <a:cxnSpLocks/>
          </p:cNvCxnSpPr>
          <p:nvPr/>
        </p:nvCxnSpPr>
        <p:spPr>
          <a:xfrm>
            <a:off x="8316686" y="4354411"/>
            <a:ext cx="0" cy="12409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 descr="Научная мысль со сплошной заливкой">
            <a:extLst>
              <a:ext uri="{FF2B5EF4-FFF2-40B4-BE49-F238E27FC236}">
                <a16:creationId xmlns:a16="http://schemas.microsoft.com/office/drawing/2014/main" id="{A0C96C8E-F6F5-49EE-9C47-F2AD22BFD5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56903" y="2554411"/>
            <a:ext cx="1800000" cy="1800000"/>
          </a:xfrm>
          <a:prstGeom prst="rect">
            <a:avLst/>
          </a:prstGeom>
        </p:spPr>
      </p:pic>
      <p:pic>
        <p:nvPicPr>
          <p:cNvPr id="21" name="Рисунок 20" descr="Информация контур">
            <a:extLst>
              <a:ext uri="{FF2B5EF4-FFF2-40B4-BE49-F238E27FC236}">
                <a16:creationId xmlns:a16="http://schemas.microsoft.com/office/drawing/2014/main" id="{4F3EE7D0-9A63-4EEE-AE41-23850D42A5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02158" y="2528320"/>
            <a:ext cx="1800000" cy="1800000"/>
          </a:xfrm>
          <a:prstGeom prst="rect">
            <a:avLst/>
          </a:prstGeom>
        </p:spPr>
      </p:pic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B3BA2D40-DD11-456C-BEB3-7EF60371CB08}"/>
              </a:ext>
            </a:extLst>
          </p:cNvPr>
          <p:cNvGrpSpPr/>
          <p:nvPr/>
        </p:nvGrpSpPr>
        <p:grpSpPr>
          <a:xfrm>
            <a:off x="9021179" y="2525134"/>
            <a:ext cx="2622053" cy="3822050"/>
            <a:chOff x="9021179" y="2525134"/>
            <a:chExt cx="2622053" cy="3822050"/>
          </a:xfrm>
        </p:grpSpPr>
        <p:sp>
          <p:nvSpPr>
            <p:cNvPr id="23" name="Объект 2">
              <a:extLst>
                <a:ext uri="{FF2B5EF4-FFF2-40B4-BE49-F238E27FC236}">
                  <a16:creationId xmlns:a16="http://schemas.microsoft.com/office/drawing/2014/main" id="{BF4855D4-11BF-4918-A1ED-41F59D048F15}"/>
                </a:ext>
              </a:extLst>
            </p:cNvPr>
            <p:cNvSpPr txBox="1">
              <a:spLocks/>
            </p:cNvSpPr>
            <p:nvPr/>
          </p:nvSpPr>
          <p:spPr>
            <a:xfrm>
              <a:off x="9021179" y="4261871"/>
              <a:ext cx="2622053" cy="2085313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en-US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Teambuilding</a:t>
              </a:r>
              <a:endPara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grpSp>
          <p:nvGrpSpPr>
            <p:cNvPr id="24" name="Группа 23">
              <a:extLst>
                <a:ext uri="{FF2B5EF4-FFF2-40B4-BE49-F238E27FC236}">
                  <a16:creationId xmlns:a16="http://schemas.microsoft.com/office/drawing/2014/main" id="{2D871F8C-A6E0-4A72-BC96-14954485B4C8}"/>
                </a:ext>
              </a:extLst>
            </p:cNvPr>
            <p:cNvGrpSpPr/>
            <p:nvPr/>
          </p:nvGrpSpPr>
          <p:grpSpPr>
            <a:xfrm>
              <a:off x="9430475" y="2525134"/>
              <a:ext cx="1800000" cy="1800000"/>
              <a:chOff x="9430475" y="2525134"/>
              <a:chExt cx="1800000" cy="1800000"/>
            </a:xfrm>
          </p:grpSpPr>
          <p:pic>
            <p:nvPicPr>
              <p:cNvPr id="25" name="Picture 2" descr="Каждый охотник желает знать — Википедия">
                <a:extLst>
                  <a:ext uri="{FF2B5EF4-FFF2-40B4-BE49-F238E27FC236}">
                    <a16:creationId xmlns:a16="http://schemas.microsoft.com/office/drawing/2014/main" id="{1CDD9AF4-73F3-4315-86CB-AE9C02333A1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4496"/>
              <a:stretch/>
            </p:blipFill>
            <p:spPr bwMode="auto">
              <a:xfrm rot="21292600">
                <a:off x="9545089" y="2956743"/>
                <a:ext cx="1511197" cy="52087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Рисунок 25" descr="Радуга контур">
                <a:extLst>
                  <a:ext uri="{FF2B5EF4-FFF2-40B4-BE49-F238E27FC236}">
                    <a16:creationId xmlns:a16="http://schemas.microsoft.com/office/drawing/2014/main" id="{7A84025C-50C7-4A07-B949-08CE676A88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9430475" y="2525134"/>
                <a:ext cx="1800000" cy="1800000"/>
              </a:xfrm>
              <a:prstGeom prst="rect">
                <a:avLst/>
              </a:prstGeom>
            </p:spPr>
          </p:pic>
        </p:grpSp>
      </p:grp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1F295C56-BFF3-4083-8DCB-8F521BC73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65125"/>
            <a:ext cx="11005457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Инициативы СМУ ФНИЦ «</a:t>
            </a:r>
            <a:r>
              <a:rPr lang="ru-RU" sz="3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КиФ</a:t>
            </a: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631277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5245043-3582-487B-A660-CF39E91F2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158" y="507076"/>
            <a:ext cx="10934072" cy="1325563"/>
          </a:xfrm>
        </p:spPr>
        <p:txBody>
          <a:bodyPr>
            <a:normAutofit/>
          </a:bodyPr>
          <a:lstStyle/>
          <a:p>
            <a:r>
              <a:rPr lang="ru-RU" sz="3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Научно-образовательные</a:t>
            </a:r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7E9BAC3A-29BD-4020-A598-7B9D3BA1541F}"/>
              </a:ext>
            </a:extLst>
          </p:cNvPr>
          <p:cNvGrpSpPr/>
          <p:nvPr/>
        </p:nvGrpSpPr>
        <p:grpSpPr>
          <a:xfrm>
            <a:off x="419728" y="2863620"/>
            <a:ext cx="2090056" cy="2386186"/>
            <a:chOff x="756317" y="1977146"/>
            <a:chExt cx="2090056" cy="2386186"/>
          </a:xfrm>
        </p:grpSpPr>
        <p:pic>
          <p:nvPicPr>
            <p:cNvPr id="9" name="Рисунок 8" descr="Квадратная академическая шапочка со сплошной заливкой">
              <a:extLst>
                <a:ext uri="{FF2B5EF4-FFF2-40B4-BE49-F238E27FC236}">
                  <a16:creationId xmlns:a16="http://schemas.microsoft.com/office/drawing/2014/main" id="{95FDEA34-7B28-4E6C-AADF-94B8FF2BD5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01345" y="1977146"/>
              <a:ext cx="1800000" cy="1800000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5CD7239-9D81-475E-8F10-573A33D5F3B2}"/>
                </a:ext>
              </a:extLst>
            </p:cNvPr>
            <p:cNvSpPr txBox="1"/>
            <p:nvPr/>
          </p:nvSpPr>
          <p:spPr>
            <a:xfrm>
              <a:off x="756317" y="3777146"/>
              <a:ext cx="2090056" cy="5861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58775" indent="0" algn="just">
                <a:lnSpc>
                  <a:spcPct val="130000"/>
                </a:lnSpc>
                <a:spcBef>
                  <a:spcPts val="1800"/>
                </a:spcBef>
                <a:buNone/>
              </a:pPr>
              <a:r>
                <a:rPr lang="ru-RU" sz="2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Лекции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BE08A95F-0128-4A7E-86D8-4008E87F5E58}"/>
              </a:ext>
            </a:extLst>
          </p:cNvPr>
          <p:cNvGrpSpPr/>
          <p:nvPr/>
        </p:nvGrpSpPr>
        <p:grpSpPr>
          <a:xfrm>
            <a:off x="5973038" y="2833610"/>
            <a:ext cx="3269852" cy="2946339"/>
            <a:chOff x="5941141" y="1996898"/>
            <a:chExt cx="3269852" cy="2946339"/>
          </a:xfrm>
        </p:grpSpPr>
        <p:pic>
          <p:nvPicPr>
            <p:cNvPr id="12" name="Рисунок 11" descr="Школьный класс со сплошной заливкой">
              <a:extLst>
                <a:ext uri="{FF2B5EF4-FFF2-40B4-BE49-F238E27FC236}">
                  <a16:creationId xmlns:a16="http://schemas.microsoft.com/office/drawing/2014/main" id="{15A0E158-846A-4E53-B400-945EA7C5FB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806968" y="1996898"/>
              <a:ext cx="1800000" cy="1800000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E2F1ABD-AE32-475F-89E0-46E41502574E}"/>
                </a:ext>
              </a:extLst>
            </p:cNvPr>
            <p:cNvSpPr txBox="1"/>
            <p:nvPr/>
          </p:nvSpPr>
          <p:spPr>
            <a:xfrm>
              <a:off x="5941141" y="3796898"/>
              <a:ext cx="3269852" cy="11463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358775" indent="0" algn="just">
                <a:lnSpc>
                  <a:spcPct val="130000"/>
                </a:lnSpc>
                <a:spcBef>
                  <a:spcPts val="1800"/>
                </a:spcBef>
                <a:buNone/>
                <a:defRPr sz="28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ru-RU" dirty="0"/>
                <a:t>Молодежные семинары </a:t>
              </a:r>
            </a:p>
          </p:txBody>
        </p:sp>
      </p:grpSp>
      <p:sp>
        <p:nvSpPr>
          <p:cNvPr id="14" name="Номер слайда 45">
            <a:extLst>
              <a:ext uri="{FF2B5EF4-FFF2-40B4-BE49-F238E27FC236}">
                <a16:creationId xmlns:a16="http://schemas.microsoft.com/office/drawing/2014/main" id="{3EC6B888-3CA6-422D-851B-05B20F130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7FF1CEA-7FF7-4A54-98BB-C12472941526}" type="slidenum">
              <a:rPr lang="ru-RU" smtClean="0"/>
              <a:t>4</a:t>
            </a:fld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1B716A-000D-4AF3-80FC-26F5A7D83516}"/>
              </a:ext>
            </a:extLst>
          </p:cNvPr>
          <p:cNvSpPr txBox="1"/>
          <p:nvPr/>
        </p:nvSpPr>
        <p:spPr>
          <a:xfrm>
            <a:off x="2588713" y="3081648"/>
            <a:ext cx="3608282" cy="2168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5975" indent="-457200" algn="just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27 лекций</a:t>
            </a:r>
          </a:p>
          <a:p>
            <a:pPr marL="815975" indent="-457200" algn="just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7/12 очно</a:t>
            </a:r>
          </a:p>
          <a:p>
            <a:pPr marL="815975" indent="-457200" algn="just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 онлайн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3F6A92-5700-4DFA-89B1-0B674E2C6E8C}"/>
              </a:ext>
            </a:extLst>
          </p:cNvPr>
          <p:cNvSpPr txBox="1"/>
          <p:nvPr/>
        </p:nvSpPr>
        <p:spPr>
          <a:xfrm>
            <a:off x="8968340" y="3045024"/>
            <a:ext cx="3608282" cy="1377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5975" indent="-457200" algn="just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 студентов</a:t>
            </a:r>
          </a:p>
          <a:p>
            <a:pPr marL="815975" indent="-457200" algn="just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аспирант</a:t>
            </a:r>
          </a:p>
        </p:txBody>
      </p:sp>
    </p:spTree>
    <p:extLst>
      <p:ext uri="{BB962C8B-B14F-4D97-AF65-F5344CB8AC3E}">
        <p14:creationId xmlns:p14="http://schemas.microsoft.com/office/powerpoint/2010/main" val="2610166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DE2B62C1-A283-4A0E-9D63-C18C00617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829" y="363989"/>
            <a:ext cx="11019971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Научно-образовательные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8A7E5446-9E22-4E2A-A026-4F0B14B0FB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0991" y="4594950"/>
            <a:ext cx="3611085" cy="1146339"/>
          </a:xfrm>
          <a:noFill/>
        </p:spPr>
        <p:txBody>
          <a:bodyPr wrap="square">
            <a:spAutoFit/>
          </a:bodyPr>
          <a:lstStyle/>
          <a:p>
            <a:pPr marL="358775" indent="0" algn="ctr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Научный конкурс Центра</a:t>
            </a:r>
          </a:p>
        </p:txBody>
      </p:sp>
      <p:sp>
        <p:nvSpPr>
          <p:cNvPr id="9" name="Номер слайда 45">
            <a:extLst>
              <a:ext uri="{FF2B5EF4-FFF2-40B4-BE49-F238E27FC236}">
                <a16:creationId xmlns:a16="http://schemas.microsoft.com/office/drawing/2014/main" id="{0C04719D-8B94-4A05-B635-2C1A9C12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7FF1CEA-7FF7-4A54-98BB-C12472941526}" type="slidenum">
              <a:rPr lang="ru-RU" smtClean="0"/>
              <a:t>5</a:t>
            </a:fld>
            <a:endParaRPr lang="ru-RU"/>
          </a:p>
        </p:txBody>
      </p:sp>
      <p:pic>
        <p:nvPicPr>
          <p:cNvPr id="10" name="Рисунок 9" descr="Диплом со сплошной заливкой">
            <a:extLst>
              <a:ext uri="{FF2B5EF4-FFF2-40B4-BE49-F238E27FC236}">
                <a16:creationId xmlns:a16="http://schemas.microsoft.com/office/drawing/2014/main" id="{5BBA1C4C-BCAD-4DA8-8AD2-18C629F592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76067" y="2934151"/>
            <a:ext cx="1800000" cy="1800000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2B7DB3D3-230C-42F1-B4DB-B3DB0A435709}"/>
              </a:ext>
            </a:extLst>
          </p:cNvPr>
          <p:cNvGrpSpPr/>
          <p:nvPr/>
        </p:nvGrpSpPr>
        <p:grpSpPr>
          <a:xfrm>
            <a:off x="36114" y="2824270"/>
            <a:ext cx="2435485" cy="2955098"/>
            <a:chOff x="6086772" y="1930635"/>
            <a:chExt cx="2435485" cy="2955098"/>
          </a:xfrm>
        </p:grpSpPr>
        <p:sp>
          <p:nvSpPr>
            <p:cNvPr id="12" name="Объект 2">
              <a:extLst>
                <a:ext uri="{FF2B5EF4-FFF2-40B4-BE49-F238E27FC236}">
                  <a16:creationId xmlns:a16="http://schemas.microsoft.com/office/drawing/2014/main" id="{80BB1D95-819D-4B1D-A7A0-DB9D84858802}"/>
                </a:ext>
              </a:extLst>
            </p:cNvPr>
            <p:cNvSpPr txBox="1">
              <a:spLocks/>
            </p:cNvSpPr>
            <p:nvPr/>
          </p:nvSpPr>
          <p:spPr>
            <a:xfrm>
              <a:off x="6086772" y="3739394"/>
              <a:ext cx="2435485" cy="114633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58775" indent="0" algn="ctr">
                <a:lnSpc>
                  <a:spcPct val="130000"/>
                </a:lnSpc>
                <a:spcBef>
                  <a:spcPts val="1800"/>
                </a:spcBef>
                <a:buFont typeface="Arial" panose="020B0604020202020204" pitchFamily="34" charset="0"/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Семинары Центра</a:t>
              </a:r>
            </a:p>
          </p:txBody>
        </p:sp>
        <p:pic>
          <p:nvPicPr>
            <p:cNvPr id="13" name="Рисунок 12" descr="Пользовательский интерфейс и взаимодействие с пользователем со сплошной заливкой">
              <a:extLst>
                <a:ext uri="{FF2B5EF4-FFF2-40B4-BE49-F238E27FC236}">
                  <a16:creationId xmlns:a16="http://schemas.microsoft.com/office/drawing/2014/main" id="{895610A6-951C-4BCA-A986-39984BA29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545666" y="1930635"/>
              <a:ext cx="1800000" cy="1800000"/>
            </a:xfrm>
            <a:prstGeom prst="rect">
              <a:avLst/>
            </a:prstGeom>
          </p:spPr>
        </p:pic>
      </p:grpSp>
      <p:sp>
        <p:nvSpPr>
          <p:cNvPr id="14" name="Объект 2">
            <a:extLst>
              <a:ext uri="{FF2B5EF4-FFF2-40B4-BE49-F238E27FC236}">
                <a16:creationId xmlns:a16="http://schemas.microsoft.com/office/drawing/2014/main" id="{C9055821-8492-4163-8151-75EF2285325F}"/>
              </a:ext>
            </a:extLst>
          </p:cNvPr>
          <p:cNvSpPr txBox="1">
            <a:spLocks/>
          </p:cNvSpPr>
          <p:nvPr/>
        </p:nvSpPr>
        <p:spPr>
          <a:xfrm>
            <a:off x="2790016" y="3331346"/>
            <a:ext cx="2435485" cy="1146339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ctr">
              <a:lnSpc>
                <a:spcPct val="130000"/>
              </a:lnSpc>
              <a:spcBef>
                <a:spcPts val="1800"/>
              </a:spcBef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онлайн семинаров</a:t>
            </a: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DB4CE346-E95D-4A5F-AB49-29A00CE1D354}"/>
              </a:ext>
            </a:extLst>
          </p:cNvPr>
          <p:cNvSpPr txBox="1">
            <a:spLocks/>
          </p:cNvSpPr>
          <p:nvPr/>
        </p:nvSpPr>
        <p:spPr>
          <a:xfrm>
            <a:off x="8713532" y="3035684"/>
            <a:ext cx="3611085" cy="1377172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1800"/>
              </a:spcBef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организация</a:t>
            </a:r>
          </a:p>
          <a:p>
            <a:pPr>
              <a:lnSpc>
                <a:spcPct val="130000"/>
              </a:lnSpc>
              <a:spcBef>
                <a:spcPts val="1800"/>
              </a:spcBef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рецензирование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1441203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Заголовок 1">
            <a:extLst>
              <a:ext uri="{FF2B5EF4-FFF2-40B4-BE49-F238E27FC236}">
                <a16:creationId xmlns:a16="http://schemas.microsoft.com/office/drawing/2014/main" id="{A815F090-C68B-4C03-A3A5-38911C966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63989"/>
            <a:ext cx="11005457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Научно-образовательные</a:t>
            </a:r>
          </a:p>
        </p:txBody>
      </p:sp>
      <p:sp>
        <p:nvSpPr>
          <p:cNvPr id="25" name="Объект 2">
            <a:extLst>
              <a:ext uri="{FF2B5EF4-FFF2-40B4-BE49-F238E27FC236}">
                <a16:creationId xmlns:a16="http://schemas.microsoft.com/office/drawing/2014/main" id="{1BE1F896-0432-4892-86B7-902C5B2FEF41}"/>
              </a:ext>
            </a:extLst>
          </p:cNvPr>
          <p:cNvSpPr txBox="1">
            <a:spLocks/>
          </p:cNvSpPr>
          <p:nvPr/>
        </p:nvSpPr>
        <p:spPr>
          <a:xfrm>
            <a:off x="2790016" y="3215229"/>
            <a:ext cx="2725918" cy="586186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30000"/>
              </a:lnSpc>
              <a:spcBef>
                <a:spcPts val="1800"/>
              </a:spcBef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экскурсий</a:t>
            </a: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0230115C-8C25-4E49-B8EE-1D0F6EB91E02}"/>
              </a:ext>
            </a:extLst>
          </p:cNvPr>
          <p:cNvGrpSpPr/>
          <p:nvPr/>
        </p:nvGrpSpPr>
        <p:grpSpPr>
          <a:xfrm>
            <a:off x="-7088" y="2715119"/>
            <a:ext cx="3269852" cy="2996343"/>
            <a:chOff x="0" y="2469845"/>
            <a:chExt cx="3269852" cy="299634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DA5385B-4A1A-4069-84A1-B42C74935680}"/>
                </a:ext>
              </a:extLst>
            </p:cNvPr>
            <p:cNvSpPr txBox="1"/>
            <p:nvPr/>
          </p:nvSpPr>
          <p:spPr>
            <a:xfrm>
              <a:off x="0" y="4319849"/>
              <a:ext cx="3269852" cy="11463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358775" indent="0" algn="just">
                <a:lnSpc>
                  <a:spcPct val="130000"/>
                </a:lnSpc>
                <a:spcBef>
                  <a:spcPts val="1800"/>
                </a:spcBef>
                <a:buNone/>
                <a:defRPr sz="28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ru-RU" dirty="0"/>
                <a:t>Экскурсии в подразделения</a:t>
              </a:r>
            </a:p>
          </p:txBody>
        </p:sp>
        <p:pic>
          <p:nvPicPr>
            <p:cNvPr id="28" name="Рисунок 27" descr="Группа людей контур">
              <a:extLst>
                <a:ext uri="{FF2B5EF4-FFF2-40B4-BE49-F238E27FC236}">
                  <a16:creationId xmlns:a16="http://schemas.microsoft.com/office/drawing/2014/main" id="{F398551B-9EC1-4447-85ED-4C101305F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80345" y="2469845"/>
              <a:ext cx="1800000" cy="1800000"/>
            </a:xfrm>
            <a:prstGeom prst="rect">
              <a:avLst/>
            </a:prstGeom>
          </p:spPr>
        </p:pic>
      </p:grpSp>
      <p:sp>
        <p:nvSpPr>
          <p:cNvPr id="29" name="Объект 2">
            <a:extLst>
              <a:ext uri="{FF2B5EF4-FFF2-40B4-BE49-F238E27FC236}">
                <a16:creationId xmlns:a16="http://schemas.microsoft.com/office/drawing/2014/main" id="{36C4072D-FC77-43E1-8CFC-B60239197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6204" y="5165340"/>
            <a:ext cx="4469218" cy="1146339"/>
          </a:xfrm>
          <a:noFill/>
        </p:spPr>
        <p:txBody>
          <a:bodyPr wrap="square">
            <a:spAutoFit/>
          </a:bodyPr>
          <a:lstStyle/>
          <a:p>
            <a:pPr marL="358775" indent="0" algn="ctr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Экскурсии в передовые лаборатории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C1E1CE-CF01-485B-97CF-425B06E58BC9}"/>
              </a:ext>
            </a:extLst>
          </p:cNvPr>
          <p:cNvSpPr txBox="1"/>
          <p:nvPr/>
        </p:nvSpPr>
        <p:spPr>
          <a:xfrm>
            <a:off x="7168439" y="4579154"/>
            <a:ext cx="3744748" cy="586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 indent="0" algn="ctr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Фестиваль науки</a:t>
            </a:r>
          </a:p>
        </p:txBody>
      </p:sp>
      <p:pic>
        <p:nvPicPr>
          <p:cNvPr id="31" name="Рисунок 30" descr="Ученый мужской со сплошной заливкой">
            <a:extLst>
              <a:ext uri="{FF2B5EF4-FFF2-40B4-BE49-F238E27FC236}">
                <a16:creationId xmlns:a16="http://schemas.microsoft.com/office/drawing/2014/main" id="{CF1404ED-7325-40EF-ABA1-201E54D4AB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6268439" y="2715119"/>
            <a:ext cx="1800000" cy="1800000"/>
          </a:xfrm>
          <a:prstGeom prst="rect">
            <a:avLst/>
          </a:prstGeom>
        </p:spPr>
      </p:pic>
      <p:pic>
        <p:nvPicPr>
          <p:cNvPr id="32" name="Рисунок 31" descr="Ученый женский со сплошной заливкой">
            <a:extLst>
              <a:ext uri="{FF2B5EF4-FFF2-40B4-BE49-F238E27FC236}">
                <a16:creationId xmlns:a16="http://schemas.microsoft.com/office/drawing/2014/main" id="{66B61454-AFC1-4F06-9833-7C23011379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92081" y="2715119"/>
            <a:ext cx="1800000" cy="1800000"/>
          </a:xfrm>
          <a:prstGeom prst="rect">
            <a:avLst/>
          </a:prstGeom>
        </p:spPr>
      </p:pic>
      <p:pic>
        <p:nvPicPr>
          <p:cNvPr id="33" name="Рисунок 32" descr="Кристаллы со сплошной заливкой">
            <a:extLst>
              <a:ext uri="{FF2B5EF4-FFF2-40B4-BE49-F238E27FC236}">
                <a16:creationId xmlns:a16="http://schemas.microsoft.com/office/drawing/2014/main" id="{034A8B94-D29D-4D58-B078-5B45B86DD11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236316" y="2715119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904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CC3CB21-84B1-4B7F-889C-D2C22EAFE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63989"/>
            <a:ext cx="11005457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Информационные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506021-30BA-440F-A5B4-5397F75C906A}"/>
              </a:ext>
            </a:extLst>
          </p:cNvPr>
          <p:cNvSpPr txBox="1"/>
          <p:nvPr/>
        </p:nvSpPr>
        <p:spPr>
          <a:xfrm>
            <a:off x="-1" y="4194625"/>
            <a:ext cx="5075183" cy="114633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L="358775" indent="0" algn="just">
              <a:lnSpc>
                <a:spcPct val="130000"/>
              </a:lnSpc>
              <a:spcBef>
                <a:spcPts val="1800"/>
              </a:spcBef>
              <a:buNone/>
              <a:defRPr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ru-RU" dirty="0"/>
              <a:t>Медиаресурсы и социальные сети</a:t>
            </a:r>
          </a:p>
        </p:txBody>
      </p:sp>
      <p:pic>
        <p:nvPicPr>
          <p:cNvPr id="9" name="Рисунок 8" descr="Социальная сеть со сплошной заливкой">
            <a:extLst>
              <a:ext uri="{FF2B5EF4-FFF2-40B4-BE49-F238E27FC236}">
                <a16:creationId xmlns:a16="http://schemas.microsoft.com/office/drawing/2014/main" id="{8D254C51-F807-450C-B45C-8B192D488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98651" y="2394625"/>
            <a:ext cx="1800000" cy="1800000"/>
          </a:xfrm>
          <a:prstGeom prst="rect">
            <a:avLst/>
          </a:prstGeom>
        </p:spPr>
      </p:pic>
      <p:pic>
        <p:nvPicPr>
          <p:cNvPr id="10" name="Рисунок 9" descr="Подключения со сплошной заливкой">
            <a:extLst>
              <a:ext uri="{FF2B5EF4-FFF2-40B4-BE49-F238E27FC236}">
                <a16:creationId xmlns:a16="http://schemas.microsoft.com/office/drawing/2014/main" id="{BBC6D40B-5D14-45CD-9552-52A80B88EE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7592" y="2394625"/>
            <a:ext cx="1800000" cy="1800000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1C11BD41-763A-4B70-8FAF-A27154066AFE}"/>
              </a:ext>
            </a:extLst>
          </p:cNvPr>
          <p:cNvGrpSpPr/>
          <p:nvPr/>
        </p:nvGrpSpPr>
        <p:grpSpPr>
          <a:xfrm>
            <a:off x="4802520" y="2334511"/>
            <a:ext cx="5978870" cy="3884980"/>
            <a:chOff x="4294146" y="2185769"/>
            <a:chExt cx="5978870" cy="3884980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194CC4A5-8DC5-4C86-8A65-1346500B633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8657" y="3565615"/>
              <a:ext cx="1800000" cy="1800000"/>
            </a:xfrm>
            <a:prstGeom prst="rect">
              <a:avLst/>
            </a:prstGeom>
          </p:spPr>
        </p:pic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6D3D62CF-4DE8-4CB4-BD6D-57DEE81DF749}"/>
                </a:ext>
              </a:extLst>
            </p:cNvPr>
            <p:cNvGrpSpPr/>
            <p:nvPr/>
          </p:nvGrpSpPr>
          <p:grpSpPr>
            <a:xfrm>
              <a:off x="4294146" y="2185769"/>
              <a:ext cx="5978870" cy="3884980"/>
              <a:chOff x="6803000" y="-2958445"/>
              <a:chExt cx="5978870" cy="3884980"/>
            </a:xfrm>
          </p:grpSpPr>
          <p:pic>
            <p:nvPicPr>
              <p:cNvPr id="14" name="Рисунок 13">
                <a:extLst>
                  <a:ext uri="{FF2B5EF4-FFF2-40B4-BE49-F238E27FC236}">
                    <a16:creationId xmlns:a16="http://schemas.microsoft.com/office/drawing/2014/main" id="{7EFB6E70-EF3F-4557-BCDB-7F5D59F13D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03000" y="-513465"/>
                <a:ext cx="1440000" cy="1440000"/>
              </a:xfrm>
              <a:prstGeom prst="rect">
                <a:avLst/>
              </a:prstGeom>
            </p:spPr>
          </p:pic>
          <p:pic>
            <p:nvPicPr>
              <p:cNvPr id="15" name="Рисунок 14">
                <a:extLst>
                  <a:ext uri="{FF2B5EF4-FFF2-40B4-BE49-F238E27FC236}">
                    <a16:creationId xmlns:a16="http://schemas.microsoft.com/office/drawing/2014/main" id="{E595D885-2DB0-4727-BD95-D9EC192D78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19241" y="-2824782"/>
                <a:ext cx="1440000" cy="1440000"/>
              </a:xfrm>
              <a:prstGeom prst="rect">
                <a:avLst/>
              </a:prstGeom>
            </p:spPr>
          </p:pic>
          <p:pic>
            <p:nvPicPr>
              <p:cNvPr id="16" name="Рисунок 15">
                <a:extLst>
                  <a:ext uri="{FF2B5EF4-FFF2-40B4-BE49-F238E27FC236}">
                    <a16:creationId xmlns:a16="http://schemas.microsoft.com/office/drawing/2014/main" id="{F937B8C7-7B7B-4041-912E-DCBD0331B4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41870" y="-928563"/>
                <a:ext cx="1440000" cy="1440000"/>
              </a:xfrm>
              <a:prstGeom prst="rect">
                <a:avLst/>
              </a:prstGeom>
            </p:spPr>
          </p:pic>
          <p:pic>
            <p:nvPicPr>
              <p:cNvPr id="17" name="Рисунок 16">
                <a:extLst>
                  <a:ext uri="{FF2B5EF4-FFF2-40B4-BE49-F238E27FC236}">
                    <a16:creationId xmlns:a16="http://schemas.microsoft.com/office/drawing/2014/main" id="{F72D6240-B6C6-4768-89A0-623ABF540D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384913" y="-2958445"/>
                <a:ext cx="1439556" cy="144000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701836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075FE3F-812F-4EF8-B4AE-9AA99507E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63989"/>
            <a:ext cx="11005457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Медиаресурсы и социальные сети</a:t>
            </a:r>
          </a:p>
        </p:txBody>
      </p:sp>
      <p:sp>
        <p:nvSpPr>
          <p:cNvPr id="8" name="Номер слайда 45">
            <a:extLst>
              <a:ext uri="{FF2B5EF4-FFF2-40B4-BE49-F238E27FC236}">
                <a16:creationId xmlns:a16="http://schemas.microsoft.com/office/drawing/2014/main" id="{B04BF3C8-39EA-43D1-88F8-74EB16B0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7FF1CEA-7FF7-4A54-98BB-C12472941526}" type="slidenum">
              <a:rPr lang="ru-RU" smtClean="0"/>
              <a:t>8</a:t>
            </a:fld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4F6C6A-22BB-43D0-AADA-C9034A9DEF6E}"/>
              </a:ext>
            </a:extLst>
          </p:cNvPr>
          <p:cNvSpPr txBox="1"/>
          <p:nvPr/>
        </p:nvSpPr>
        <p:spPr>
          <a:xfrm>
            <a:off x="233765" y="2345944"/>
            <a:ext cx="581888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ru-RU" sz="28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ЦЕЛЕВАЯ АУДИТОРИЯ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Сотрудники научных и образовательных организаций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Школьники и студенты технических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ВУЗов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0CC57E-E534-46BB-923B-6229CFF6EF17}"/>
              </a:ext>
            </a:extLst>
          </p:cNvPr>
          <p:cNvSpPr txBox="1"/>
          <p:nvPr/>
        </p:nvSpPr>
        <p:spPr>
          <a:xfrm>
            <a:off x="5961349" y="2345944"/>
            <a:ext cx="6734385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ru-RU" sz="28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ЗАДАЧИ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Оперативное информирование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Реклама событий и привлечение научных кадров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Популяризация науки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Взаимодействие между организациями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Обмен опытом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</a:t>
            </a:r>
            <a:r>
              <a:rPr lang="ru-RU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коллабораций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45F59E4-39D4-4C6D-957A-6E706A4B24B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22" y="3981639"/>
            <a:ext cx="2677427" cy="267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689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9FC4C2A8-33AB-4FD1-B002-C97B0F528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32598" y="4683430"/>
            <a:ext cx="3611085" cy="586186"/>
          </a:xfrm>
          <a:noFill/>
        </p:spPr>
        <p:txBody>
          <a:bodyPr wrap="square">
            <a:spAutoFit/>
          </a:bodyPr>
          <a:lstStyle/>
          <a:p>
            <a:pPr marL="358775" indent="0" algn="ctr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Настольные игры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D283205-779A-4BCD-8CB5-27178D5EC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117" y="363989"/>
            <a:ext cx="10971655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Teambuilding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ABA5C8-3BFE-4D91-A817-A953B1FAD5FA}"/>
              </a:ext>
            </a:extLst>
          </p:cNvPr>
          <p:cNvSpPr txBox="1"/>
          <p:nvPr/>
        </p:nvSpPr>
        <p:spPr>
          <a:xfrm>
            <a:off x="3878260" y="4643909"/>
            <a:ext cx="2194392" cy="586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 indent="0" algn="ctr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Киноклуб</a:t>
            </a:r>
          </a:p>
        </p:txBody>
      </p:sp>
      <p:pic>
        <p:nvPicPr>
          <p:cNvPr id="10" name="Рисунок 9" descr="Видеокамера со сплошной заливкой">
            <a:extLst>
              <a:ext uri="{FF2B5EF4-FFF2-40B4-BE49-F238E27FC236}">
                <a16:creationId xmlns:a16="http://schemas.microsoft.com/office/drawing/2014/main" id="{1713F10D-44AA-4D75-9F83-D34A184BF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96000" y="2843909"/>
            <a:ext cx="1800000" cy="1800000"/>
          </a:xfrm>
          <a:prstGeom prst="rect">
            <a:avLst/>
          </a:prstGeom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id="{72EE753C-3AF5-4524-B47F-4CB32BF781C3}"/>
              </a:ext>
            </a:extLst>
          </p:cNvPr>
          <p:cNvSpPr txBox="1">
            <a:spLocks/>
          </p:cNvSpPr>
          <p:nvPr/>
        </p:nvSpPr>
        <p:spPr>
          <a:xfrm>
            <a:off x="5630729" y="4682766"/>
            <a:ext cx="3611085" cy="1146339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8775" indent="0" algn="ctr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Спортивные мероприятия</a:t>
            </a:r>
          </a:p>
        </p:txBody>
      </p:sp>
      <p:pic>
        <p:nvPicPr>
          <p:cNvPr id="12" name="Рисунок 11" descr="Вращающиеся тарелки со сплошной заливкой">
            <a:extLst>
              <a:ext uri="{FF2B5EF4-FFF2-40B4-BE49-F238E27FC236}">
                <a16:creationId xmlns:a16="http://schemas.microsoft.com/office/drawing/2014/main" id="{887A933A-B22D-4778-84E6-CEF9EC9190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79609" y="2836012"/>
            <a:ext cx="1800000" cy="1800000"/>
          </a:xfrm>
          <a:prstGeom prst="rect">
            <a:avLst/>
          </a:prstGeom>
        </p:spPr>
      </p:pic>
      <p:pic>
        <p:nvPicPr>
          <p:cNvPr id="13" name="Рисунок 12" descr="Проигрыш в игровом автомате со сплошной заливкой">
            <a:extLst>
              <a:ext uri="{FF2B5EF4-FFF2-40B4-BE49-F238E27FC236}">
                <a16:creationId xmlns:a16="http://schemas.microsoft.com/office/drawing/2014/main" id="{0F0722A2-3022-4D31-ACED-9EF7225D38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520826" y="2904032"/>
            <a:ext cx="1800000" cy="1800000"/>
          </a:xfrm>
          <a:prstGeom prst="rect">
            <a:avLst/>
          </a:prstGeom>
        </p:spPr>
      </p:pic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EC95B73C-BC70-4766-80A7-4AB99EE2622B}"/>
              </a:ext>
            </a:extLst>
          </p:cNvPr>
          <p:cNvGrpSpPr/>
          <p:nvPr/>
        </p:nvGrpSpPr>
        <p:grpSpPr>
          <a:xfrm>
            <a:off x="382145" y="2856208"/>
            <a:ext cx="3140386" cy="2924343"/>
            <a:chOff x="559744" y="1951238"/>
            <a:chExt cx="3140386" cy="292434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76186F-2853-4145-85A9-28CD0B5D0880}"/>
                </a:ext>
              </a:extLst>
            </p:cNvPr>
            <p:cNvSpPr txBox="1"/>
            <p:nvPr/>
          </p:nvSpPr>
          <p:spPr>
            <a:xfrm>
              <a:off x="559744" y="3729242"/>
              <a:ext cx="3140386" cy="11463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58775" indent="0" algn="ctr">
                <a:lnSpc>
                  <a:spcPct val="130000"/>
                </a:lnSpc>
                <a:spcBef>
                  <a:spcPts val="1800"/>
                </a:spcBef>
                <a:buNone/>
              </a:pPr>
              <a:r>
                <a:rPr lang="ru-RU" sz="2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Экологический проект</a:t>
              </a:r>
            </a:p>
          </p:txBody>
        </p:sp>
        <p:pic>
          <p:nvPicPr>
            <p:cNvPr id="16" name="Рисунок 15" descr="Устойчивость со сплошной заливкой">
              <a:extLst>
                <a:ext uri="{FF2B5EF4-FFF2-40B4-BE49-F238E27FC236}">
                  <a16:creationId xmlns:a16="http://schemas.microsoft.com/office/drawing/2014/main" id="{E729170E-37D7-4BAF-AF4B-8F677F640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328065" y="1951238"/>
              <a:ext cx="1800000" cy="1800000"/>
            </a:xfrm>
            <a:prstGeom prst="rect">
              <a:avLst/>
            </a:prstGeom>
          </p:spPr>
        </p:pic>
      </p:grp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2A5AB0EF-1F0F-45D4-AAA5-947FD270A432}"/>
              </a:ext>
            </a:extLst>
          </p:cNvPr>
          <p:cNvSpPr/>
          <p:nvPr/>
        </p:nvSpPr>
        <p:spPr>
          <a:xfrm>
            <a:off x="6424400" y="2401487"/>
            <a:ext cx="2336105" cy="374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834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201B54D-A9F7-4CEF-89F2-1267CE5E2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63989"/>
            <a:ext cx="10990943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Teambuilding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1A9940-87E1-4E3B-9D71-553DA5400282}"/>
              </a:ext>
            </a:extLst>
          </p:cNvPr>
          <p:cNvSpPr txBox="1"/>
          <p:nvPr/>
        </p:nvSpPr>
        <p:spPr>
          <a:xfrm>
            <a:off x="196889" y="4687184"/>
            <a:ext cx="2263297" cy="586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 indent="0" algn="just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Новый год</a:t>
            </a:r>
          </a:p>
        </p:txBody>
      </p:sp>
      <p:pic>
        <p:nvPicPr>
          <p:cNvPr id="9" name="Рисунок 8" descr="Танец дракона со сплошной заливкой">
            <a:extLst>
              <a:ext uri="{FF2B5EF4-FFF2-40B4-BE49-F238E27FC236}">
                <a16:creationId xmlns:a16="http://schemas.microsoft.com/office/drawing/2014/main" id="{6836F2D1-4137-4439-B4B7-8AAA95A0C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0205" y="2896164"/>
            <a:ext cx="1800000" cy="1800000"/>
          </a:xfrm>
          <a:prstGeom prst="rect">
            <a:avLst/>
          </a:prstGeom>
        </p:spPr>
      </p:pic>
      <p:pic>
        <p:nvPicPr>
          <p:cNvPr id="10" name="Рисунок 9" descr="Изображение выглядит как человек, внутренний, потолок, группа&#10;&#10;Автоматически созданное описание">
            <a:extLst>
              <a:ext uri="{FF2B5EF4-FFF2-40B4-BE49-F238E27FC236}">
                <a16:creationId xmlns:a16="http://schemas.microsoft.com/office/drawing/2014/main" id="{91177D37-2BD5-484F-A79A-EB72CDCF02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66" t="25762" r="11184" b="-1705"/>
          <a:stretch/>
        </p:blipFill>
        <p:spPr>
          <a:xfrm>
            <a:off x="4896542" y="1383535"/>
            <a:ext cx="7104113" cy="469141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5BE8919-B9FA-4104-9DD9-8659DCC761F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812" t="10870"/>
          <a:stretch/>
        </p:blipFill>
        <p:spPr>
          <a:xfrm>
            <a:off x="2871136" y="2655242"/>
            <a:ext cx="3224864" cy="4202758"/>
          </a:xfrm>
          <a:prstGeom prst="rect">
            <a:avLst/>
          </a:prstGeom>
        </p:spPr>
      </p:pic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4BD53616-80F0-432D-96C4-4F478289EA4F}"/>
              </a:ext>
            </a:extLst>
          </p:cNvPr>
          <p:cNvSpPr/>
          <p:nvPr/>
        </p:nvSpPr>
        <p:spPr>
          <a:xfrm>
            <a:off x="348343" y="2515279"/>
            <a:ext cx="2199949" cy="3743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065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3CF99D4-9D12-45BC-888D-C893AD738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242" y="363989"/>
            <a:ext cx="11013558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Рабочая встреча с профсоюзом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1A14ED-D20D-4673-8FBB-D6EF221DBB13}"/>
              </a:ext>
            </a:extLst>
          </p:cNvPr>
          <p:cNvSpPr txBox="1"/>
          <p:nvPr/>
        </p:nvSpPr>
        <p:spPr>
          <a:xfrm>
            <a:off x="-154090" y="3062460"/>
            <a:ext cx="7671485" cy="3288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совместного проекта со СМУ</a:t>
            </a: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Программы поддержки для молодых сотрудников</a:t>
            </a: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Информирование о преимуществах вступления в профсоюз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EBBCED-0EEC-4CE3-8615-70F3CD947B25}"/>
              </a:ext>
            </a:extLst>
          </p:cNvPr>
          <p:cNvSpPr txBox="1"/>
          <p:nvPr/>
        </p:nvSpPr>
        <p:spPr>
          <a:xfrm>
            <a:off x="8552696" y="3121557"/>
            <a:ext cx="1883470" cy="586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>
              <a:lnSpc>
                <a:spcPct val="130000"/>
              </a:lnSpc>
              <a:spcBef>
                <a:spcPts val="1800"/>
              </a:spcBef>
            </a:pPr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 H Y</a:t>
            </a:r>
            <a:endParaRPr lang="ru-RU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Рисунок 9" descr="Справка со сплошной заливкой">
            <a:extLst>
              <a:ext uri="{FF2B5EF4-FFF2-40B4-BE49-F238E27FC236}">
                <a16:creationId xmlns:a16="http://schemas.microsoft.com/office/drawing/2014/main" id="{54BC2FE9-9CE4-4EF6-9C50-6C189E74B7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18978" y="3904145"/>
            <a:ext cx="1800000" cy="1800000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4732F727-E87F-4550-A29E-80A7CF9BD2D0}"/>
              </a:ext>
            </a:extLst>
          </p:cNvPr>
          <p:cNvSpPr/>
          <p:nvPr/>
        </p:nvSpPr>
        <p:spPr>
          <a:xfrm>
            <a:off x="7517395" y="2514096"/>
            <a:ext cx="3954073" cy="37011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D872E2-EA54-4B30-9064-74A5BBC31180}"/>
              </a:ext>
            </a:extLst>
          </p:cNvPr>
          <p:cNvSpPr txBox="1"/>
          <p:nvPr/>
        </p:nvSpPr>
        <p:spPr>
          <a:xfrm>
            <a:off x="496919" y="2226778"/>
            <a:ext cx="6812338" cy="586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Проблема – 10% моложе 40 лет…</a:t>
            </a:r>
          </a:p>
        </p:txBody>
      </p:sp>
    </p:spTree>
    <p:extLst>
      <p:ext uri="{BB962C8B-B14F-4D97-AF65-F5344CB8AC3E}">
        <p14:creationId xmlns:p14="http://schemas.microsoft.com/office/powerpoint/2010/main" val="3280808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5E41662-EBCD-46B3-B194-7692DA0FB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663" y="363989"/>
            <a:ext cx="10923053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Курсы английского языка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F1554-DAE9-42F7-88BB-91414D84255F}"/>
              </a:ext>
            </a:extLst>
          </p:cNvPr>
          <p:cNvSpPr txBox="1"/>
          <p:nvPr/>
        </p:nvSpPr>
        <p:spPr>
          <a:xfrm>
            <a:off x="430747" y="4191901"/>
            <a:ext cx="2521289" cy="1146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 indent="0" algn="ctr">
              <a:lnSpc>
                <a:spcPct val="130000"/>
              </a:lnSpc>
              <a:spcBef>
                <a:spcPts val="1800"/>
              </a:spcBef>
              <a:buNone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Английский язык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230460C-DFAA-4670-A48D-1607FC6939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55" y="5327982"/>
            <a:ext cx="1790700" cy="876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AEE1507-6D5A-4236-B7E0-6AE8726FE0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648" r="16164"/>
          <a:stretch/>
        </p:blipFill>
        <p:spPr>
          <a:xfrm>
            <a:off x="3063240" y="2767658"/>
            <a:ext cx="3711355" cy="2570582"/>
          </a:xfrm>
          <a:prstGeom prst="rect">
            <a:avLst/>
          </a:prstGeom>
        </p:spPr>
      </p:pic>
      <p:pic>
        <p:nvPicPr>
          <p:cNvPr id="11" name="Рисунок 10" descr="Язык со сплошной заливкой">
            <a:extLst>
              <a:ext uri="{FF2B5EF4-FFF2-40B4-BE49-F238E27FC236}">
                <a16:creationId xmlns:a16="http://schemas.microsoft.com/office/drawing/2014/main" id="{A3FE8394-B792-49FF-B674-058B78A8B2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1392" y="2516402"/>
            <a:ext cx="1800000" cy="1800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DD1F73E-7E51-4EDC-8D99-7714EBAB87D4}"/>
              </a:ext>
            </a:extLst>
          </p:cNvPr>
          <p:cNvSpPr txBox="1"/>
          <p:nvPr/>
        </p:nvSpPr>
        <p:spPr>
          <a:xfrm>
            <a:off x="6993279" y="2691667"/>
            <a:ext cx="4445685" cy="3519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advanced</a:t>
            </a:r>
            <a:r>
              <a:rPr lang="ru-RU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B2-C1)</a:t>
            </a:r>
            <a:endParaRPr lang="ru-RU" sz="28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upper-intermediate</a:t>
            </a: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B1-B2)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pre-intermediate (A2)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20+ человек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64D9F1-C107-4865-AABC-C6433466CC8B}"/>
              </a:ext>
            </a:extLst>
          </p:cNvPr>
          <p:cNvSpPr txBox="1"/>
          <p:nvPr/>
        </p:nvSpPr>
        <p:spPr>
          <a:xfrm>
            <a:off x="2640679" y="5504522"/>
            <a:ext cx="45564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https://www.start2talk.ru/</a:t>
            </a:r>
          </a:p>
        </p:txBody>
      </p:sp>
    </p:spTree>
    <p:extLst>
      <p:ext uri="{BB962C8B-B14F-4D97-AF65-F5344CB8AC3E}">
        <p14:creationId xmlns:p14="http://schemas.microsoft.com/office/powerpoint/2010/main" val="31688371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653765-F99E-4C11-8871-BA602AC79D29}"/>
              </a:ext>
            </a:extLst>
          </p:cNvPr>
          <p:cNvSpPr txBox="1"/>
          <p:nvPr/>
        </p:nvSpPr>
        <p:spPr>
          <a:xfrm>
            <a:off x="10352" y="2389218"/>
            <a:ext cx="10515600" cy="3848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программа ежеквартальной поддержки сотрудников до 30 лет включительно</a:t>
            </a: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222222"/>
                </a:solidFill>
                <a:latin typeface="Arial" panose="020B0604020202020204" pitchFamily="34" charset="0"/>
              </a:rPr>
              <a:t>добровольно-принудительное вступление в профсоюз новых молодых сотрудников института</a:t>
            </a:r>
            <a:endParaRPr lang="ru-RU" sz="28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815975" indent="-457200">
              <a:lnSpc>
                <a:spcPct val="13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дизайн-проект информационной страницы профсоюза на сайте Центра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FAFADD0-F2FE-4495-8846-B7F84F959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663" y="363989"/>
            <a:ext cx="10923053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Что еще?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623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DD1AE034-B56C-47DB-BAB0-EC72683B2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48" y="365125"/>
            <a:ext cx="11046194" cy="13255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ФНИЦ «Кристаллография и фотоника» РАН – 2022</a:t>
            </a:r>
          </a:p>
        </p:txBody>
      </p:sp>
      <p:pic>
        <p:nvPicPr>
          <p:cNvPr id="8" name="Picture 12" descr="Институт проблем лазерных и информационных технологий РАН">
            <a:extLst>
              <a:ext uri="{FF2B5EF4-FFF2-40B4-BE49-F238E27FC236}">
                <a16:creationId xmlns:a16="http://schemas.microsoft.com/office/drawing/2014/main" id="{DBB6C7A1-82EC-46B8-9674-697CE4033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019" y="4264609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Институт систем обработки изображений РАН">
            <a:extLst>
              <a:ext uri="{FF2B5EF4-FFF2-40B4-BE49-F238E27FC236}">
                <a16:creationId xmlns:a16="http://schemas.microsoft.com/office/drawing/2014/main" id="{84B84C3E-C96C-4906-B95C-A41E286F4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94" y="4275084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Лаборатория Космического материаловедения ИК РАН">
            <a:extLst>
              <a:ext uri="{FF2B5EF4-FFF2-40B4-BE49-F238E27FC236}">
                <a16:creationId xmlns:a16="http://schemas.microsoft.com/office/drawing/2014/main" id="{DD5B8C6A-38C0-423B-834B-130F1BC4D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586" y="4254160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5">
            <a:extLst>
              <a:ext uri="{FF2B5EF4-FFF2-40B4-BE49-F238E27FC236}">
                <a16:creationId xmlns:a16="http://schemas.microsoft.com/office/drawing/2014/main" id="{BF6E778C-7C5E-469B-828C-77B18F6CB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86697" y="6593197"/>
            <a:ext cx="2743200" cy="365125"/>
          </a:xfrm>
        </p:spPr>
        <p:txBody>
          <a:bodyPr/>
          <a:lstStyle/>
          <a:p>
            <a:fld id="{C7FF1CEA-7FF7-4A54-98BB-C12472941526}" type="slidenum">
              <a:rPr lang="ru-RU" smtClean="0"/>
              <a:t>14</a:t>
            </a:fld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46EC3199-97D6-4856-A7BF-51B2DB7DE91C}"/>
              </a:ext>
            </a:extLst>
          </p:cNvPr>
          <p:cNvGrpSpPr/>
          <p:nvPr/>
        </p:nvGrpSpPr>
        <p:grpSpPr>
          <a:xfrm>
            <a:off x="4578815" y="4413838"/>
            <a:ext cx="3168000" cy="2414538"/>
            <a:chOff x="4578815" y="4179912"/>
            <a:chExt cx="3168000" cy="2414538"/>
          </a:xfrm>
        </p:grpSpPr>
        <p:pic>
          <p:nvPicPr>
            <p:cNvPr id="13" name="Рисунок 12" descr="Диафрагма со сплошной заливкой">
              <a:extLst>
                <a:ext uri="{FF2B5EF4-FFF2-40B4-BE49-F238E27FC236}">
                  <a16:creationId xmlns:a16="http://schemas.microsoft.com/office/drawing/2014/main" id="{C84208A9-90A0-4B94-94E2-9229538AAF1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231386" y="4179912"/>
              <a:ext cx="1800000" cy="1800000"/>
            </a:xfrm>
            <a:prstGeom prst="rect">
              <a:avLst/>
            </a:prstGeom>
          </p:spPr>
        </p:pic>
        <p:sp>
          <p:nvSpPr>
            <p:cNvPr id="14" name="Объект 2">
              <a:extLst>
                <a:ext uri="{FF2B5EF4-FFF2-40B4-BE49-F238E27FC236}">
                  <a16:creationId xmlns:a16="http://schemas.microsoft.com/office/drawing/2014/main" id="{4360F471-D8A9-4B44-9C95-3BF851940E3A}"/>
                </a:ext>
              </a:extLst>
            </p:cNvPr>
            <p:cNvSpPr txBox="1">
              <a:spLocks/>
            </p:cNvSpPr>
            <p:nvPr/>
          </p:nvSpPr>
          <p:spPr>
            <a:xfrm>
              <a:off x="4578815" y="5909779"/>
              <a:ext cx="3168000" cy="6846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ИСОИ РАН</a:t>
              </a: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DB695F62-B7D0-4E37-B105-34E176EFD2AE}"/>
              </a:ext>
            </a:extLst>
          </p:cNvPr>
          <p:cNvGrpSpPr/>
          <p:nvPr/>
        </p:nvGrpSpPr>
        <p:grpSpPr>
          <a:xfrm>
            <a:off x="697729" y="4395870"/>
            <a:ext cx="3168001" cy="2447906"/>
            <a:chOff x="697729" y="4190972"/>
            <a:chExt cx="3168001" cy="2447906"/>
          </a:xfrm>
        </p:grpSpPr>
        <p:pic>
          <p:nvPicPr>
            <p:cNvPr id="16" name="Рисунок 15" descr="Ухо со сплошной заливкой">
              <a:extLst>
                <a:ext uri="{FF2B5EF4-FFF2-40B4-BE49-F238E27FC236}">
                  <a16:creationId xmlns:a16="http://schemas.microsoft.com/office/drawing/2014/main" id="{DCA0F910-5816-49C2-903D-89FC03A0CEB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56903" y="4190972"/>
              <a:ext cx="1800000" cy="1800000"/>
            </a:xfrm>
            <a:prstGeom prst="rect">
              <a:avLst/>
            </a:prstGeom>
          </p:spPr>
        </p:pic>
        <p:sp>
          <p:nvSpPr>
            <p:cNvPr id="17" name="Объект 2">
              <a:extLst>
                <a:ext uri="{FF2B5EF4-FFF2-40B4-BE49-F238E27FC236}">
                  <a16:creationId xmlns:a16="http://schemas.microsoft.com/office/drawing/2014/main" id="{6CADB11C-1838-4DB0-AF78-65BCE4064775}"/>
                </a:ext>
              </a:extLst>
            </p:cNvPr>
            <p:cNvSpPr txBox="1">
              <a:spLocks/>
            </p:cNvSpPr>
            <p:nvPr/>
          </p:nvSpPr>
          <p:spPr>
            <a:xfrm>
              <a:off x="697729" y="5865353"/>
              <a:ext cx="3168001" cy="77352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ИПЛИТ РАН</a:t>
              </a: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E21F9ACF-C6AA-410A-9250-46113E02E1C3}"/>
              </a:ext>
            </a:extLst>
          </p:cNvPr>
          <p:cNvGrpSpPr/>
          <p:nvPr/>
        </p:nvGrpSpPr>
        <p:grpSpPr>
          <a:xfrm>
            <a:off x="8456800" y="4437335"/>
            <a:ext cx="3655993" cy="2472545"/>
            <a:chOff x="8491336" y="4200488"/>
            <a:chExt cx="3655993" cy="2472545"/>
          </a:xfrm>
        </p:grpSpPr>
        <p:pic>
          <p:nvPicPr>
            <p:cNvPr id="19" name="Рисунок 18" descr="Спутник со сплошной заливкой">
              <a:extLst>
                <a:ext uri="{FF2B5EF4-FFF2-40B4-BE49-F238E27FC236}">
                  <a16:creationId xmlns:a16="http://schemas.microsoft.com/office/drawing/2014/main" id="{D014EF48-CBE0-473B-8778-DB85BF5B44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315139" y="4200488"/>
              <a:ext cx="1800000" cy="1800000"/>
            </a:xfrm>
            <a:prstGeom prst="rect">
              <a:avLst/>
            </a:prstGeom>
          </p:spPr>
        </p:pic>
        <p:sp>
          <p:nvSpPr>
            <p:cNvPr id="20" name="Объект 2">
              <a:extLst>
                <a:ext uri="{FF2B5EF4-FFF2-40B4-BE49-F238E27FC236}">
                  <a16:creationId xmlns:a16="http://schemas.microsoft.com/office/drawing/2014/main" id="{11333A80-E36C-451D-A4D0-DF41042605F8}"/>
                </a:ext>
              </a:extLst>
            </p:cNvPr>
            <p:cNvSpPr txBox="1">
              <a:spLocks/>
            </p:cNvSpPr>
            <p:nvPr/>
          </p:nvSpPr>
          <p:spPr>
            <a:xfrm>
              <a:off x="8491336" y="5883362"/>
              <a:ext cx="3655993" cy="7896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ЛКМ ИК РАН</a:t>
              </a:r>
            </a:p>
          </p:txBody>
        </p:sp>
      </p:grpSp>
      <p:pic>
        <p:nvPicPr>
          <p:cNvPr id="21" name="Picture 8" descr="Центр фотохимии РАН">
            <a:extLst>
              <a:ext uri="{FF2B5EF4-FFF2-40B4-BE49-F238E27FC236}">
                <a16:creationId xmlns:a16="http://schemas.microsoft.com/office/drawing/2014/main" id="{CC0F5E7D-2737-44E7-9714-BE65F0E5B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432" y="1667984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Институт фотонных технологий РАН">
            <a:extLst>
              <a:ext uri="{FF2B5EF4-FFF2-40B4-BE49-F238E27FC236}">
                <a16:creationId xmlns:a16="http://schemas.microsoft.com/office/drawing/2014/main" id="{EF312D25-11EC-4E8C-81FB-10503FA7B0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4"/>
          <a:stretch/>
        </p:blipFill>
        <p:spPr bwMode="auto">
          <a:xfrm>
            <a:off x="8375586" y="1669269"/>
            <a:ext cx="3813366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Институт кристаллографии им. А.В. Шубникова РАН">
            <a:extLst>
              <a:ext uri="{FF2B5EF4-FFF2-40B4-BE49-F238E27FC236}">
                <a16:creationId xmlns:a16="http://schemas.microsoft.com/office/drawing/2014/main" id="{CF4B5F63-5ADC-4938-8898-1009ACF8B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442" y="1663310"/>
            <a:ext cx="46196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Объект 2">
            <a:extLst>
              <a:ext uri="{FF2B5EF4-FFF2-40B4-BE49-F238E27FC236}">
                <a16:creationId xmlns:a16="http://schemas.microsoft.com/office/drawing/2014/main" id="{27546442-271D-4BC2-92E5-10A8761C3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903" y="3425144"/>
            <a:ext cx="3168000" cy="68467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ЦФ РАН</a:t>
            </a:r>
          </a:p>
        </p:txBody>
      </p:sp>
      <p:pic>
        <p:nvPicPr>
          <p:cNvPr id="25" name="Рисунок 24" descr="Включенный свет со сплошной заливкой">
            <a:extLst>
              <a:ext uri="{FF2B5EF4-FFF2-40B4-BE49-F238E27FC236}">
                <a16:creationId xmlns:a16="http://schemas.microsoft.com/office/drawing/2014/main" id="{4380416E-239B-43C1-8FF6-FD8E81CF504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56903" y="1784705"/>
            <a:ext cx="1800000" cy="1800000"/>
          </a:xfrm>
          <a:prstGeom prst="rect">
            <a:avLst/>
          </a:prstGeom>
        </p:spPr>
      </p:pic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2FDB57FC-9DF3-4622-9563-02933898C05D}"/>
              </a:ext>
            </a:extLst>
          </p:cNvPr>
          <p:cNvGrpSpPr/>
          <p:nvPr/>
        </p:nvGrpSpPr>
        <p:grpSpPr>
          <a:xfrm>
            <a:off x="8285176" y="1973416"/>
            <a:ext cx="3655993" cy="2194835"/>
            <a:chOff x="8285176" y="1962783"/>
            <a:chExt cx="3655993" cy="2194835"/>
          </a:xfrm>
        </p:grpSpPr>
        <p:pic>
          <p:nvPicPr>
            <p:cNvPr id="27" name="Рисунок 26" descr="Lunettes 3D со сплошной заливкой">
              <a:extLst>
                <a:ext uri="{FF2B5EF4-FFF2-40B4-BE49-F238E27FC236}">
                  <a16:creationId xmlns:a16="http://schemas.microsoft.com/office/drawing/2014/main" id="{8A7ECA65-5C15-4578-922A-D17324EEB9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9412517" y="1962783"/>
              <a:ext cx="1800000" cy="1800000"/>
            </a:xfrm>
            <a:prstGeom prst="rect">
              <a:avLst/>
            </a:prstGeom>
          </p:spPr>
        </p:pic>
        <p:sp>
          <p:nvSpPr>
            <p:cNvPr id="28" name="Объект 2">
              <a:extLst>
                <a:ext uri="{FF2B5EF4-FFF2-40B4-BE49-F238E27FC236}">
                  <a16:creationId xmlns:a16="http://schemas.microsoft.com/office/drawing/2014/main" id="{AF860562-93DD-4069-8BF9-F82DBB40A583}"/>
                </a:ext>
              </a:extLst>
            </p:cNvPr>
            <p:cNvSpPr txBox="1">
              <a:spLocks/>
            </p:cNvSpPr>
            <p:nvPr/>
          </p:nvSpPr>
          <p:spPr>
            <a:xfrm>
              <a:off x="8285176" y="3367947"/>
              <a:ext cx="3655993" cy="78967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ИФТ РАН</a:t>
              </a: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1D3DCAC6-A9C3-4A67-99B8-7B6ECF4C0040}"/>
              </a:ext>
            </a:extLst>
          </p:cNvPr>
          <p:cNvGrpSpPr/>
          <p:nvPr/>
        </p:nvGrpSpPr>
        <p:grpSpPr>
          <a:xfrm>
            <a:off x="4500888" y="1784705"/>
            <a:ext cx="3168001" cy="2413964"/>
            <a:chOff x="473849" y="1786524"/>
            <a:chExt cx="3168001" cy="2413964"/>
          </a:xfrm>
        </p:grpSpPr>
        <p:sp>
          <p:nvSpPr>
            <p:cNvPr id="30" name="Объект 2">
              <a:extLst>
                <a:ext uri="{FF2B5EF4-FFF2-40B4-BE49-F238E27FC236}">
                  <a16:creationId xmlns:a16="http://schemas.microsoft.com/office/drawing/2014/main" id="{EA463A45-DB48-483B-8F3D-5E3DB50FC1E8}"/>
                </a:ext>
              </a:extLst>
            </p:cNvPr>
            <p:cNvSpPr txBox="1">
              <a:spLocks/>
            </p:cNvSpPr>
            <p:nvPr/>
          </p:nvSpPr>
          <p:spPr>
            <a:xfrm>
              <a:off x="473849" y="3426963"/>
              <a:ext cx="3168001" cy="77352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buNone/>
              </a:pPr>
              <a:r>
                <a:rPr lang="ru-RU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ИК РАН</a:t>
              </a:r>
            </a:p>
          </p:txBody>
        </p:sp>
        <p:pic>
          <p:nvPicPr>
            <p:cNvPr id="31" name="Рисунок 30" descr="Кристаллы со сплошной заливкой">
              <a:extLst>
                <a:ext uri="{FF2B5EF4-FFF2-40B4-BE49-F238E27FC236}">
                  <a16:creationId xmlns:a16="http://schemas.microsoft.com/office/drawing/2014/main" id="{745E3815-A4CE-4D87-8DFD-4641F33BA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1256903" y="1786524"/>
              <a:ext cx="1800000" cy="1800000"/>
            </a:xfrm>
            <a:prstGeom prst="rect">
              <a:avLst/>
            </a:prstGeom>
          </p:spPr>
        </p:pic>
      </p:grp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7CDAA35C-0689-49AE-B076-7DFF0A0F0559}"/>
              </a:ext>
            </a:extLst>
          </p:cNvPr>
          <p:cNvSpPr/>
          <p:nvPr/>
        </p:nvSpPr>
        <p:spPr>
          <a:xfrm>
            <a:off x="572903" y="4460092"/>
            <a:ext cx="3168000" cy="230926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id="{CCCC4FC2-DC1D-40D9-8330-FEC813EB46F1}"/>
              </a:ext>
            </a:extLst>
          </p:cNvPr>
          <p:cNvSpPr/>
          <p:nvPr/>
        </p:nvSpPr>
        <p:spPr>
          <a:xfrm>
            <a:off x="572903" y="1810893"/>
            <a:ext cx="11046194" cy="230926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268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0FE2D22C-409B-48AF-B24F-7988A8F7F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06441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998176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5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 descr="Изображение выглядит как текст, человек, внутренни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12436080-8740-459A-A606-70DB76AFF0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77" r="23185" b="2"/>
          <a:stretch/>
        </p:blipFill>
        <p:spPr>
          <a:xfrm>
            <a:off x="535110" y="627954"/>
            <a:ext cx="4235516" cy="53533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85472D4-9FEC-45D3-A399-F6B5E0250F0E}"/>
              </a:ext>
            </a:extLst>
          </p:cNvPr>
          <p:cNvSpPr txBox="1"/>
          <p:nvPr/>
        </p:nvSpPr>
        <p:spPr>
          <a:xfrm>
            <a:off x="5766262" y="2620641"/>
            <a:ext cx="5837750" cy="3023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400" b="1" dirty="0">
                <a:latin typeface="Verdana" panose="020B0604030504040204" pitchFamily="34" charset="0"/>
                <a:ea typeface="Verdana" panose="020B0604030504040204" pitchFamily="34" charset="0"/>
              </a:rPr>
              <a:t>С П А С И Б О !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0AFE912-F1DE-4026-9402-D33AE3C0F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224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C7FF1CEA-7FF7-4A54-98BB-C12472941526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15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62581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191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6F830663-4718-4055-B81C-7D6890711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989"/>
            <a:ext cx="10515600" cy="1325563"/>
          </a:xfrm>
        </p:spPr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Медиаресурсы и социальные сети</a:t>
            </a:r>
          </a:p>
        </p:txBody>
      </p:sp>
      <p:sp>
        <p:nvSpPr>
          <p:cNvPr id="46" name="Номер слайда 45">
            <a:extLst>
              <a:ext uri="{FF2B5EF4-FFF2-40B4-BE49-F238E27FC236}">
                <a16:creationId xmlns:a16="http://schemas.microsoft.com/office/drawing/2014/main" id="{B4CFC0B8-F0B4-4F69-A16B-80A0C51E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17</a:t>
            </a:fld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0A3567A5-1FC7-4896-966D-F8FE41B06453}"/>
              </a:ext>
            </a:extLst>
          </p:cNvPr>
          <p:cNvGrpSpPr/>
          <p:nvPr/>
        </p:nvGrpSpPr>
        <p:grpSpPr>
          <a:xfrm>
            <a:off x="2710689" y="4360133"/>
            <a:ext cx="2150741" cy="1260000"/>
            <a:chOff x="2957975" y="4390715"/>
            <a:chExt cx="2150741" cy="1260000"/>
          </a:xfrm>
        </p:grpSpPr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279AE3AB-640B-4775-9206-4DBE2F8B6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975" y="4540133"/>
              <a:ext cx="1080000" cy="1080000"/>
            </a:xfrm>
            <a:prstGeom prst="rect">
              <a:avLst/>
            </a:prstGeom>
          </p:spPr>
        </p:pic>
        <p:pic>
          <p:nvPicPr>
            <p:cNvPr id="3" name="Рисунок 2" descr="Ежедневник со сплошной заливкой">
              <a:extLst>
                <a:ext uri="{FF2B5EF4-FFF2-40B4-BE49-F238E27FC236}">
                  <a16:creationId xmlns:a16="http://schemas.microsoft.com/office/drawing/2014/main" id="{27C40BFA-3EFE-4FE9-B1DF-19FBD05C9D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848716" y="4390715"/>
              <a:ext cx="1260000" cy="1260000"/>
            </a:xfrm>
            <a:prstGeom prst="rect">
              <a:avLst/>
            </a:prstGeom>
          </p:spPr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771047E9-9F2C-4005-B5D8-2E6B6C28A8BB}"/>
              </a:ext>
            </a:extLst>
          </p:cNvPr>
          <p:cNvGrpSpPr/>
          <p:nvPr/>
        </p:nvGrpSpPr>
        <p:grpSpPr>
          <a:xfrm>
            <a:off x="5206862" y="4419551"/>
            <a:ext cx="2100560" cy="1260000"/>
            <a:chOff x="5206862" y="4419551"/>
            <a:chExt cx="2100560" cy="1260000"/>
          </a:xfrm>
        </p:grpSpPr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id="{B4904AD3-74A3-42B5-9700-7F1012533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06862" y="4540133"/>
              <a:ext cx="900000" cy="900000"/>
            </a:xfrm>
            <a:prstGeom prst="rect">
              <a:avLst/>
            </a:prstGeom>
          </p:spPr>
        </p:pic>
        <p:pic>
          <p:nvPicPr>
            <p:cNvPr id="5" name="Рисунок 4" descr="Младенец контур">
              <a:extLst>
                <a:ext uri="{FF2B5EF4-FFF2-40B4-BE49-F238E27FC236}">
                  <a16:creationId xmlns:a16="http://schemas.microsoft.com/office/drawing/2014/main" id="{72933D59-F69E-4EAF-AEA0-C80AF84BC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047422" y="4419551"/>
              <a:ext cx="1260000" cy="1260000"/>
            </a:xfrm>
            <a:prstGeom prst="rect">
              <a:avLst/>
            </a:prstGeom>
          </p:spPr>
        </p:pic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A20E7EB-D236-47A1-93BD-0B8B3B41BFF0}"/>
              </a:ext>
            </a:extLst>
          </p:cNvPr>
          <p:cNvGrpSpPr/>
          <p:nvPr/>
        </p:nvGrpSpPr>
        <p:grpSpPr>
          <a:xfrm>
            <a:off x="455557" y="4252215"/>
            <a:ext cx="1997067" cy="1260000"/>
            <a:chOff x="620741" y="4252215"/>
            <a:chExt cx="1997067" cy="1260000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8F2498F9-B813-4EC1-BDC8-289F6EDE64A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741" y="4540133"/>
              <a:ext cx="900000" cy="900000"/>
            </a:xfrm>
            <a:prstGeom prst="rect">
              <a:avLst/>
            </a:prstGeom>
          </p:spPr>
        </p:pic>
        <p:pic>
          <p:nvPicPr>
            <p:cNvPr id="7" name="Рисунок 6" descr="Торт со сплошной заливкой">
              <a:extLst>
                <a:ext uri="{FF2B5EF4-FFF2-40B4-BE49-F238E27FC236}">
                  <a16:creationId xmlns:a16="http://schemas.microsoft.com/office/drawing/2014/main" id="{174C2176-F99C-4D75-8A87-9598C95B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357808" y="4252215"/>
              <a:ext cx="1260000" cy="1260000"/>
            </a:xfrm>
            <a:prstGeom prst="rect">
              <a:avLst/>
            </a:prstGeom>
          </p:spPr>
        </p:pic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2EF7A05-0C74-4725-90B2-235ADBAA6E99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060" y="2004117"/>
            <a:ext cx="1800000" cy="18000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6AD6C9B-68C6-4015-9998-D122F5578593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1" y="2004117"/>
            <a:ext cx="1800000" cy="180000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5E3F5D6B-2260-423B-A6D2-24DB4CF2477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862" y="2004117"/>
            <a:ext cx="1800000" cy="1800000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5092892-48C2-4493-9FAD-B6C41694639F}"/>
              </a:ext>
            </a:extLst>
          </p:cNvPr>
          <p:cNvSpPr/>
          <p:nvPr/>
        </p:nvSpPr>
        <p:spPr>
          <a:xfrm>
            <a:off x="5518496" y="3809066"/>
            <a:ext cx="1176732" cy="369332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r>
              <a:rPr lang="en-US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</a:t>
            </a:r>
            <a:r>
              <a:rPr lang="en-US" sz="24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kif_ras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02AB67CB-89A6-431D-90B4-F1E37475C67D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840584" y="1997996"/>
            <a:ext cx="1800000" cy="180000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A01381FF-E55E-402E-BD59-DB35270F1836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27664" y="2004611"/>
            <a:ext cx="1800000" cy="1800000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0D54517B-91AB-4857-8C99-A042D847B88C}"/>
              </a:ext>
            </a:extLst>
          </p:cNvPr>
          <p:cNvGrpSpPr/>
          <p:nvPr/>
        </p:nvGrpSpPr>
        <p:grpSpPr>
          <a:xfrm>
            <a:off x="7593692" y="4500206"/>
            <a:ext cx="1923714" cy="1080000"/>
            <a:chOff x="7593692" y="4500206"/>
            <a:chExt cx="1923714" cy="1080000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74858732-DB60-441C-9D4D-0BE6D2F447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3692" y="4544091"/>
              <a:ext cx="899722" cy="900000"/>
            </a:xfrm>
            <a:prstGeom prst="rect">
              <a:avLst/>
            </a:prstGeom>
          </p:spPr>
        </p:pic>
        <p:pic>
          <p:nvPicPr>
            <p:cNvPr id="12" name="Рисунок 11" descr="Мегафон1 со сплошной заливкой">
              <a:extLst>
                <a:ext uri="{FF2B5EF4-FFF2-40B4-BE49-F238E27FC236}">
                  <a16:creationId xmlns:a16="http://schemas.microsoft.com/office/drawing/2014/main" id="{2FD98F0D-C4CA-41AB-9CDD-7462BA237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8437406" y="4500206"/>
              <a:ext cx="1080000" cy="1080000"/>
            </a:xfrm>
            <a:prstGeom prst="rect">
              <a:avLst/>
            </a:prstGeom>
          </p:spPr>
        </p:pic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93DF17E5-DC1C-4CB8-9FA6-2DC61E00BC34}"/>
              </a:ext>
            </a:extLst>
          </p:cNvPr>
          <p:cNvGrpSpPr/>
          <p:nvPr/>
        </p:nvGrpSpPr>
        <p:grpSpPr>
          <a:xfrm>
            <a:off x="9891183" y="4509551"/>
            <a:ext cx="1922402" cy="1080000"/>
            <a:chOff x="9891183" y="4509551"/>
            <a:chExt cx="1922402" cy="1080000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BBAD1C6B-96A6-4606-91AD-90CF29510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91183" y="4543745"/>
              <a:ext cx="900000" cy="900000"/>
            </a:xfrm>
            <a:prstGeom prst="rect">
              <a:avLst/>
            </a:prstGeom>
          </p:spPr>
        </p:pic>
        <p:pic>
          <p:nvPicPr>
            <p:cNvPr id="37" name="Рисунок 36" descr="Мегафон1 со сплошной заливкой">
              <a:extLst>
                <a:ext uri="{FF2B5EF4-FFF2-40B4-BE49-F238E27FC236}">
                  <a16:creationId xmlns:a16="http://schemas.microsoft.com/office/drawing/2014/main" id="{E7358FC6-AFC6-48F1-A42A-72BD75F89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0733585" y="4509551"/>
              <a:ext cx="1080000" cy="1080000"/>
            </a:xfrm>
            <a:prstGeom prst="rect">
              <a:avLst/>
            </a:prstGeom>
          </p:spPr>
        </p:pic>
      </p:grp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E620FF19-C034-4968-92B6-E519D8A9348C}"/>
              </a:ext>
            </a:extLst>
          </p:cNvPr>
          <p:cNvSpPr/>
          <p:nvPr/>
        </p:nvSpPr>
        <p:spPr>
          <a:xfrm>
            <a:off x="8559438" y="3802300"/>
            <a:ext cx="2125582" cy="369332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r>
              <a:rPr lang="en-US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</a:t>
            </a:r>
            <a:r>
              <a:rPr lang="en-US" sz="24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crysphotonics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AE5BF5F9-0D45-4E6C-BAA8-87C2C908C8A0}"/>
              </a:ext>
            </a:extLst>
          </p:cNvPr>
          <p:cNvSpPr/>
          <p:nvPr/>
        </p:nvSpPr>
        <p:spPr>
          <a:xfrm>
            <a:off x="-1026" y="3739167"/>
            <a:ext cx="2621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t.me/</a:t>
            </a:r>
            <a:r>
              <a:rPr lang="ru-RU" sz="24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fsrc_channel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Заголовок 1">
            <a:extLst>
              <a:ext uri="{FF2B5EF4-FFF2-40B4-BE49-F238E27FC236}">
                <a16:creationId xmlns:a16="http://schemas.microsoft.com/office/drawing/2014/main" id="{0C5958B3-400F-496A-B642-7DF93C2CE34F}"/>
              </a:ext>
            </a:extLst>
          </p:cNvPr>
          <p:cNvSpPr txBox="1">
            <a:spLocks/>
          </p:cNvSpPr>
          <p:nvPr/>
        </p:nvSpPr>
        <p:spPr>
          <a:xfrm>
            <a:off x="2840020" y="3656785"/>
            <a:ext cx="1907418" cy="6678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kif.ras.ru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1" name="Соединитель: уступ 20">
            <a:extLst>
              <a:ext uri="{FF2B5EF4-FFF2-40B4-BE49-F238E27FC236}">
                <a16:creationId xmlns:a16="http://schemas.microsoft.com/office/drawing/2014/main" id="{B8D78367-3E57-4444-A42E-E4C4796DC1BE}"/>
              </a:ext>
            </a:extLst>
          </p:cNvPr>
          <p:cNvCxnSpPr>
            <a:cxnSpLocks/>
            <a:stCxn id="30" idx="2"/>
            <a:endCxn id="27" idx="2"/>
          </p:cNvCxnSpPr>
          <p:nvPr/>
        </p:nvCxnSpPr>
        <p:spPr>
          <a:xfrm rot="16200000" flipH="1">
            <a:off x="2003414" y="4342276"/>
            <a:ext cx="149418" cy="2345132"/>
          </a:xfrm>
          <a:prstGeom prst="bentConnector3">
            <a:avLst>
              <a:gd name="adj1" fmla="val 5957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Соединитель: уступ 43">
            <a:extLst>
              <a:ext uri="{FF2B5EF4-FFF2-40B4-BE49-F238E27FC236}">
                <a16:creationId xmlns:a16="http://schemas.microsoft.com/office/drawing/2014/main" id="{9EEFE8FB-4832-4100-9FBE-B0414F351801}"/>
              </a:ext>
            </a:extLst>
          </p:cNvPr>
          <p:cNvCxnSpPr>
            <a:cxnSpLocks/>
            <a:stCxn id="30" idx="2"/>
            <a:endCxn id="29" idx="2"/>
          </p:cNvCxnSpPr>
          <p:nvPr/>
        </p:nvCxnSpPr>
        <p:spPr>
          <a:xfrm rot="16200000" flipH="1">
            <a:off x="3281209" y="3064480"/>
            <a:ext cx="12700" cy="4751305"/>
          </a:xfrm>
          <a:prstGeom prst="bentConnector3">
            <a:avLst>
              <a:gd name="adj1" fmla="val 69840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Соединитель: уступ 47">
            <a:extLst>
              <a:ext uri="{FF2B5EF4-FFF2-40B4-BE49-F238E27FC236}">
                <a16:creationId xmlns:a16="http://schemas.microsoft.com/office/drawing/2014/main" id="{47D584CA-BAE3-4337-B21B-908F0F0AAE8B}"/>
              </a:ext>
            </a:extLst>
          </p:cNvPr>
          <p:cNvCxnSpPr>
            <a:cxnSpLocks/>
            <a:stCxn id="30" idx="2"/>
            <a:endCxn id="32" idx="2"/>
          </p:cNvCxnSpPr>
          <p:nvPr/>
        </p:nvCxnSpPr>
        <p:spPr>
          <a:xfrm rot="16200000" flipH="1">
            <a:off x="4472576" y="1873114"/>
            <a:ext cx="3958" cy="7137996"/>
          </a:xfrm>
          <a:prstGeom prst="bentConnector3">
            <a:avLst>
              <a:gd name="adj1" fmla="val 22047448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Соединитель: уступ 51">
            <a:extLst>
              <a:ext uri="{FF2B5EF4-FFF2-40B4-BE49-F238E27FC236}">
                <a16:creationId xmlns:a16="http://schemas.microsoft.com/office/drawing/2014/main" id="{6F4D7233-B177-4812-B4EC-D5E375A76C7C}"/>
              </a:ext>
            </a:extLst>
          </p:cNvPr>
          <p:cNvCxnSpPr>
            <a:cxnSpLocks/>
            <a:stCxn id="30" idx="2"/>
            <a:endCxn id="31" idx="2"/>
          </p:cNvCxnSpPr>
          <p:nvPr/>
        </p:nvCxnSpPr>
        <p:spPr>
          <a:xfrm rot="16200000" flipH="1">
            <a:off x="5621564" y="724126"/>
            <a:ext cx="3612" cy="9435626"/>
          </a:xfrm>
          <a:prstGeom prst="bentConnector3">
            <a:avLst>
              <a:gd name="adj1" fmla="val 2440299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2712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6F830663-4718-4055-B81C-7D6890711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989"/>
            <a:ext cx="10515600" cy="1325563"/>
          </a:xfrm>
        </p:spPr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Медиаресурсы и социальные сети</a:t>
            </a:r>
          </a:p>
        </p:txBody>
      </p:sp>
      <p:sp>
        <p:nvSpPr>
          <p:cNvPr id="46" name="Номер слайда 45">
            <a:extLst>
              <a:ext uri="{FF2B5EF4-FFF2-40B4-BE49-F238E27FC236}">
                <a16:creationId xmlns:a16="http://schemas.microsoft.com/office/drawing/2014/main" id="{B4CFC0B8-F0B4-4F69-A16B-80A0C51E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18</a:t>
            </a:fld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0A3567A5-1FC7-4896-966D-F8FE41B06453}"/>
              </a:ext>
            </a:extLst>
          </p:cNvPr>
          <p:cNvGrpSpPr/>
          <p:nvPr/>
        </p:nvGrpSpPr>
        <p:grpSpPr>
          <a:xfrm>
            <a:off x="2710689" y="4360133"/>
            <a:ext cx="2150741" cy="1260000"/>
            <a:chOff x="2957975" y="4390715"/>
            <a:chExt cx="2150741" cy="1260000"/>
          </a:xfrm>
        </p:grpSpPr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279AE3AB-640B-4775-9206-4DBE2F8B6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975" y="4540133"/>
              <a:ext cx="1080000" cy="1080000"/>
            </a:xfrm>
            <a:prstGeom prst="rect">
              <a:avLst/>
            </a:prstGeom>
          </p:spPr>
        </p:pic>
        <p:pic>
          <p:nvPicPr>
            <p:cNvPr id="3" name="Рисунок 2" descr="Ежедневник со сплошной заливкой">
              <a:extLst>
                <a:ext uri="{FF2B5EF4-FFF2-40B4-BE49-F238E27FC236}">
                  <a16:creationId xmlns:a16="http://schemas.microsoft.com/office/drawing/2014/main" id="{27C40BFA-3EFE-4FE9-B1DF-19FBD05C9D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848716" y="4390715"/>
              <a:ext cx="1260000" cy="1260000"/>
            </a:xfrm>
            <a:prstGeom prst="rect">
              <a:avLst/>
            </a:prstGeom>
          </p:spPr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771047E9-9F2C-4005-B5D8-2E6B6C28A8BB}"/>
              </a:ext>
            </a:extLst>
          </p:cNvPr>
          <p:cNvGrpSpPr/>
          <p:nvPr/>
        </p:nvGrpSpPr>
        <p:grpSpPr>
          <a:xfrm>
            <a:off x="5206862" y="4419551"/>
            <a:ext cx="2100560" cy="1260000"/>
            <a:chOff x="5206862" y="4419551"/>
            <a:chExt cx="2100560" cy="1260000"/>
          </a:xfrm>
        </p:grpSpPr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id="{B4904AD3-74A3-42B5-9700-7F1012533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06862" y="4540133"/>
              <a:ext cx="900000" cy="900000"/>
            </a:xfrm>
            <a:prstGeom prst="rect">
              <a:avLst/>
            </a:prstGeom>
          </p:spPr>
        </p:pic>
        <p:pic>
          <p:nvPicPr>
            <p:cNvPr id="5" name="Рисунок 4" descr="Младенец контур">
              <a:extLst>
                <a:ext uri="{FF2B5EF4-FFF2-40B4-BE49-F238E27FC236}">
                  <a16:creationId xmlns:a16="http://schemas.microsoft.com/office/drawing/2014/main" id="{72933D59-F69E-4EAF-AEA0-C80AF84BC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047422" y="4419551"/>
              <a:ext cx="1260000" cy="1260000"/>
            </a:xfrm>
            <a:prstGeom prst="rect">
              <a:avLst/>
            </a:prstGeom>
          </p:spPr>
        </p:pic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A20E7EB-D236-47A1-93BD-0B8B3B41BFF0}"/>
              </a:ext>
            </a:extLst>
          </p:cNvPr>
          <p:cNvGrpSpPr/>
          <p:nvPr/>
        </p:nvGrpSpPr>
        <p:grpSpPr>
          <a:xfrm>
            <a:off x="455557" y="4252215"/>
            <a:ext cx="1997067" cy="1260000"/>
            <a:chOff x="620741" y="4252215"/>
            <a:chExt cx="1997067" cy="1260000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8F2498F9-B813-4EC1-BDC8-289F6EDE64A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741" y="4540133"/>
              <a:ext cx="900000" cy="900000"/>
            </a:xfrm>
            <a:prstGeom prst="rect">
              <a:avLst/>
            </a:prstGeom>
          </p:spPr>
        </p:pic>
        <p:pic>
          <p:nvPicPr>
            <p:cNvPr id="7" name="Рисунок 6" descr="Торт со сплошной заливкой">
              <a:extLst>
                <a:ext uri="{FF2B5EF4-FFF2-40B4-BE49-F238E27FC236}">
                  <a16:creationId xmlns:a16="http://schemas.microsoft.com/office/drawing/2014/main" id="{174C2176-F99C-4D75-8A87-9598C95B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357808" y="4252215"/>
              <a:ext cx="1260000" cy="1260000"/>
            </a:xfrm>
            <a:prstGeom prst="rect">
              <a:avLst/>
            </a:prstGeom>
          </p:spPr>
        </p:pic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2EF7A05-0C74-4725-90B2-235ADBAA6E99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060" y="2004117"/>
            <a:ext cx="1800000" cy="18000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6AD6C9B-68C6-4015-9998-D122F5578593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1" y="2004117"/>
            <a:ext cx="1800000" cy="180000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5E3F5D6B-2260-423B-A6D2-24DB4CF2477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862" y="2004117"/>
            <a:ext cx="1800000" cy="1800000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5092892-48C2-4493-9FAD-B6C41694639F}"/>
              </a:ext>
            </a:extLst>
          </p:cNvPr>
          <p:cNvSpPr/>
          <p:nvPr/>
        </p:nvSpPr>
        <p:spPr>
          <a:xfrm>
            <a:off x="5518496" y="3809066"/>
            <a:ext cx="1176732" cy="369332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r>
              <a:rPr lang="en-US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</a:t>
            </a:r>
            <a:r>
              <a:rPr lang="en-US" sz="24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kif_ras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02AB67CB-89A6-431D-90B4-F1E37475C67D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840584" y="1997996"/>
            <a:ext cx="1800000" cy="180000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A01381FF-E55E-402E-BD59-DB35270F1836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27664" y="2004611"/>
            <a:ext cx="1800000" cy="1800000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0D54517B-91AB-4857-8C99-A042D847B88C}"/>
              </a:ext>
            </a:extLst>
          </p:cNvPr>
          <p:cNvGrpSpPr/>
          <p:nvPr/>
        </p:nvGrpSpPr>
        <p:grpSpPr>
          <a:xfrm>
            <a:off x="7593692" y="4500206"/>
            <a:ext cx="1923714" cy="1080000"/>
            <a:chOff x="7593692" y="4500206"/>
            <a:chExt cx="1923714" cy="1080000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74858732-DB60-441C-9D4D-0BE6D2F447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3692" y="4544091"/>
              <a:ext cx="899722" cy="900000"/>
            </a:xfrm>
            <a:prstGeom prst="rect">
              <a:avLst/>
            </a:prstGeom>
          </p:spPr>
        </p:pic>
        <p:pic>
          <p:nvPicPr>
            <p:cNvPr id="12" name="Рисунок 11" descr="Мегафон1 со сплошной заливкой">
              <a:extLst>
                <a:ext uri="{FF2B5EF4-FFF2-40B4-BE49-F238E27FC236}">
                  <a16:creationId xmlns:a16="http://schemas.microsoft.com/office/drawing/2014/main" id="{2FD98F0D-C4CA-41AB-9CDD-7462BA237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8437406" y="4500206"/>
              <a:ext cx="1080000" cy="1080000"/>
            </a:xfrm>
            <a:prstGeom prst="rect">
              <a:avLst/>
            </a:prstGeom>
          </p:spPr>
        </p:pic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93DF17E5-DC1C-4CB8-9FA6-2DC61E00BC34}"/>
              </a:ext>
            </a:extLst>
          </p:cNvPr>
          <p:cNvGrpSpPr/>
          <p:nvPr/>
        </p:nvGrpSpPr>
        <p:grpSpPr>
          <a:xfrm>
            <a:off x="9891183" y="4509551"/>
            <a:ext cx="1922402" cy="1080000"/>
            <a:chOff x="9891183" y="4509551"/>
            <a:chExt cx="1922402" cy="1080000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BBAD1C6B-96A6-4606-91AD-90CF29510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91183" y="4543745"/>
              <a:ext cx="900000" cy="900000"/>
            </a:xfrm>
            <a:prstGeom prst="rect">
              <a:avLst/>
            </a:prstGeom>
          </p:spPr>
        </p:pic>
        <p:pic>
          <p:nvPicPr>
            <p:cNvPr id="37" name="Рисунок 36" descr="Мегафон1 со сплошной заливкой">
              <a:extLst>
                <a:ext uri="{FF2B5EF4-FFF2-40B4-BE49-F238E27FC236}">
                  <a16:creationId xmlns:a16="http://schemas.microsoft.com/office/drawing/2014/main" id="{E7358FC6-AFC6-48F1-A42A-72BD75F89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10733585" y="4509551"/>
              <a:ext cx="1080000" cy="1080000"/>
            </a:xfrm>
            <a:prstGeom prst="rect">
              <a:avLst/>
            </a:prstGeom>
          </p:spPr>
        </p:pic>
      </p:grp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E620FF19-C034-4968-92B6-E519D8A9348C}"/>
              </a:ext>
            </a:extLst>
          </p:cNvPr>
          <p:cNvSpPr/>
          <p:nvPr/>
        </p:nvSpPr>
        <p:spPr>
          <a:xfrm>
            <a:off x="8559438" y="3802300"/>
            <a:ext cx="2125582" cy="369332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r>
              <a:rPr lang="en-US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</a:t>
            </a:r>
            <a:r>
              <a:rPr lang="en-US" sz="24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crysphotonics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AE5BF5F9-0D45-4E6C-BAA8-87C2C908C8A0}"/>
              </a:ext>
            </a:extLst>
          </p:cNvPr>
          <p:cNvSpPr/>
          <p:nvPr/>
        </p:nvSpPr>
        <p:spPr>
          <a:xfrm>
            <a:off x="-1026" y="3739167"/>
            <a:ext cx="2621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t.me/</a:t>
            </a:r>
            <a:r>
              <a:rPr lang="ru-RU" sz="24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fsrc_channel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Заголовок 1">
            <a:extLst>
              <a:ext uri="{FF2B5EF4-FFF2-40B4-BE49-F238E27FC236}">
                <a16:creationId xmlns:a16="http://schemas.microsoft.com/office/drawing/2014/main" id="{0C5958B3-400F-496A-B642-7DF93C2CE34F}"/>
              </a:ext>
            </a:extLst>
          </p:cNvPr>
          <p:cNvSpPr txBox="1">
            <a:spLocks/>
          </p:cNvSpPr>
          <p:nvPr/>
        </p:nvSpPr>
        <p:spPr>
          <a:xfrm>
            <a:off x="2840020" y="3656785"/>
            <a:ext cx="1907418" cy="6678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kif.ras.ru</a:t>
            </a:r>
            <a:endParaRPr lang="ru-RU" sz="24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1" name="Соединитель: уступ 20">
            <a:extLst>
              <a:ext uri="{FF2B5EF4-FFF2-40B4-BE49-F238E27FC236}">
                <a16:creationId xmlns:a16="http://schemas.microsoft.com/office/drawing/2014/main" id="{B8D78367-3E57-4444-A42E-E4C4796DC1BE}"/>
              </a:ext>
            </a:extLst>
          </p:cNvPr>
          <p:cNvCxnSpPr>
            <a:cxnSpLocks/>
            <a:stCxn id="30" idx="2"/>
            <a:endCxn id="27" idx="2"/>
          </p:cNvCxnSpPr>
          <p:nvPr/>
        </p:nvCxnSpPr>
        <p:spPr>
          <a:xfrm rot="16200000" flipH="1">
            <a:off x="2003414" y="4342276"/>
            <a:ext cx="149418" cy="2345132"/>
          </a:xfrm>
          <a:prstGeom prst="bentConnector3">
            <a:avLst>
              <a:gd name="adj1" fmla="val 5957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Соединитель: уступ 43">
            <a:extLst>
              <a:ext uri="{FF2B5EF4-FFF2-40B4-BE49-F238E27FC236}">
                <a16:creationId xmlns:a16="http://schemas.microsoft.com/office/drawing/2014/main" id="{9EEFE8FB-4832-4100-9FBE-B0414F351801}"/>
              </a:ext>
            </a:extLst>
          </p:cNvPr>
          <p:cNvCxnSpPr>
            <a:cxnSpLocks/>
            <a:stCxn id="30" idx="2"/>
            <a:endCxn id="29" idx="2"/>
          </p:cNvCxnSpPr>
          <p:nvPr/>
        </p:nvCxnSpPr>
        <p:spPr>
          <a:xfrm rot="16200000" flipH="1">
            <a:off x="3281209" y="3064480"/>
            <a:ext cx="12700" cy="4751305"/>
          </a:xfrm>
          <a:prstGeom prst="bentConnector3">
            <a:avLst>
              <a:gd name="adj1" fmla="val 69840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Соединитель: уступ 47">
            <a:extLst>
              <a:ext uri="{FF2B5EF4-FFF2-40B4-BE49-F238E27FC236}">
                <a16:creationId xmlns:a16="http://schemas.microsoft.com/office/drawing/2014/main" id="{47D584CA-BAE3-4337-B21B-908F0F0AAE8B}"/>
              </a:ext>
            </a:extLst>
          </p:cNvPr>
          <p:cNvCxnSpPr>
            <a:cxnSpLocks/>
            <a:stCxn id="30" idx="2"/>
            <a:endCxn id="32" idx="2"/>
          </p:cNvCxnSpPr>
          <p:nvPr/>
        </p:nvCxnSpPr>
        <p:spPr>
          <a:xfrm rot="16200000" flipH="1">
            <a:off x="4472576" y="1873114"/>
            <a:ext cx="3958" cy="7137996"/>
          </a:xfrm>
          <a:prstGeom prst="bentConnector3">
            <a:avLst>
              <a:gd name="adj1" fmla="val 22047448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Соединитель: уступ 51">
            <a:extLst>
              <a:ext uri="{FF2B5EF4-FFF2-40B4-BE49-F238E27FC236}">
                <a16:creationId xmlns:a16="http://schemas.microsoft.com/office/drawing/2014/main" id="{6F4D7233-B177-4812-B4EC-D5E375A76C7C}"/>
              </a:ext>
            </a:extLst>
          </p:cNvPr>
          <p:cNvCxnSpPr>
            <a:cxnSpLocks/>
            <a:stCxn id="30" idx="2"/>
            <a:endCxn id="31" idx="2"/>
          </p:cNvCxnSpPr>
          <p:nvPr/>
        </p:nvCxnSpPr>
        <p:spPr>
          <a:xfrm rot="16200000" flipH="1">
            <a:off x="5621564" y="724126"/>
            <a:ext cx="3612" cy="9435626"/>
          </a:xfrm>
          <a:prstGeom prst="bentConnector3">
            <a:avLst>
              <a:gd name="adj1" fmla="val 2440299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3275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6F830663-4718-4055-B81C-7D6890711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989"/>
            <a:ext cx="10515600" cy="1325563"/>
          </a:xfrm>
        </p:spPr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Сайт центра и календарь мероприятий</a:t>
            </a:r>
          </a:p>
        </p:txBody>
      </p:sp>
      <p:sp>
        <p:nvSpPr>
          <p:cNvPr id="46" name="Номер слайда 45">
            <a:extLst>
              <a:ext uri="{FF2B5EF4-FFF2-40B4-BE49-F238E27FC236}">
                <a16:creationId xmlns:a16="http://schemas.microsoft.com/office/drawing/2014/main" id="{B4CFC0B8-F0B4-4F69-A16B-80A0C51E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19</a:t>
            </a:fld>
            <a:endParaRPr lang="ru-RU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2EF6389-4A24-4EAC-8C31-45D4F55A2F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" t="10892" r="1675" b="8545"/>
          <a:stretch/>
        </p:blipFill>
        <p:spPr>
          <a:xfrm>
            <a:off x="-4292" y="1774242"/>
            <a:ext cx="6356475" cy="41760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DA2FF98-DF62-4539-8335-B628C52796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" t="10517" r="1975" b="3473"/>
          <a:stretch/>
        </p:blipFill>
        <p:spPr>
          <a:xfrm>
            <a:off x="6265356" y="1774242"/>
            <a:ext cx="5926644" cy="4176000"/>
          </a:xfrm>
          <a:prstGeom prst="rect">
            <a:avLst/>
          </a:prstGeom>
        </p:spPr>
      </p:pic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AD975DCB-C9D2-404D-94BC-10BCFA159144}"/>
              </a:ext>
            </a:extLst>
          </p:cNvPr>
          <p:cNvSpPr txBox="1">
            <a:spLocks/>
          </p:cNvSpPr>
          <p:nvPr/>
        </p:nvSpPr>
        <p:spPr>
          <a:xfrm>
            <a:off x="1660677" y="6015967"/>
            <a:ext cx="3026535" cy="6678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kif.ras.ru</a:t>
            </a:r>
            <a:endParaRPr lang="ru-RU" sz="24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465FB1D-2CF9-49AC-8C5C-8E46653CED0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568" y="4509042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87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Номер слайда 45">
            <a:extLst>
              <a:ext uri="{FF2B5EF4-FFF2-40B4-BE49-F238E27FC236}">
                <a16:creationId xmlns:a16="http://schemas.microsoft.com/office/drawing/2014/main" id="{B4CFC0B8-F0B4-4F69-A16B-80A0C51E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20</a:t>
            </a:fld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150D561-3648-4826-8A15-0A4B13793A1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199906" y="1501274"/>
            <a:ext cx="8277143" cy="525576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DA2DA94-F02E-4E2B-981E-423B2BDAE0C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822" y="4502617"/>
            <a:ext cx="1800000" cy="1800000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43C8CD6F-66F4-4780-A56F-AFE095DBB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447" y="2105142"/>
            <a:ext cx="1958340" cy="3251584"/>
          </a:xfrm>
          <a:prstGeom prst="rect">
            <a:avLst/>
          </a:prstGeom>
          <a:ln w="12700">
            <a:solidFill>
              <a:srgbClr val="134195"/>
            </a:solidFill>
          </a:ln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9EA660A1-6468-43F2-8DF3-0AF830A8D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1365" y="2113462"/>
            <a:ext cx="2078238" cy="2389155"/>
          </a:xfrm>
          <a:prstGeom prst="rect">
            <a:avLst/>
          </a:prstGeom>
          <a:ln w="12700">
            <a:solidFill>
              <a:srgbClr val="134195"/>
            </a:solidFill>
          </a:ln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CCECC2DF-8916-46D3-A22E-6E64C31AAF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829159">
            <a:off x="6949620" y="3498416"/>
            <a:ext cx="1876425" cy="3149399"/>
          </a:xfrm>
          <a:prstGeom prst="rect">
            <a:avLst/>
          </a:prstGeom>
          <a:ln w="12700">
            <a:solidFill>
              <a:srgbClr val="134195"/>
            </a:solidFill>
          </a:ln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63AFA76C-0EC0-498C-84BE-AFE2FCFFE0D9}"/>
              </a:ext>
            </a:extLst>
          </p:cNvPr>
          <p:cNvSpPr/>
          <p:nvPr/>
        </p:nvSpPr>
        <p:spPr>
          <a:xfrm>
            <a:off x="359982" y="1386263"/>
            <a:ext cx="75440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13419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Вся актуальная информация о научной жизни нашего Центра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09CA8314-2849-48D1-BE0F-951FEA4867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5370" y="-1136"/>
            <a:ext cx="5011990" cy="1316926"/>
          </a:xfrm>
          <a:prstGeom prst="rect">
            <a:avLst/>
          </a:prstGeom>
          <a:ln w="25400">
            <a:noFill/>
          </a:ln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F3933CF7-9C8B-4122-9016-38AEB771B584}"/>
              </a:ext>
            </a:extLst>
          </p:cNvPr>
          <p:cNvSpPr/>
          <p:nvPr/>
        </p:nvSpPr>
        <p:spPr>
          <a:xfrm>
            <a:off x="9193763" y="868880"/>
            <a:ext cx="3027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t.me/</a:t>
            </a:r>
            <a:r>
              <a:rPr lang="ru-RU" sz="2800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fsrc_channel</a:t>
            </a:r>
            <a:endParaRPr lang="ru-RU" sz="2800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6F830663-4718-4055-B81C-7D6890711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989"/>
            <a:ext cx="10515600" cy="1325563"/>
          </a:xfrm>
        </p:spPr>
        <p:txBody>
          <a:bodyPr/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Telegram-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канал Центра</a:t>
            </a:r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AFE752E9-97C9-4ADB-B858-C821FECF43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03056" y="4356590"/>
            <a:ext cx="2661365" cy="246974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070E4D4-4BD2-4C45-8443-BAB7FAB74D60}"/>
              </a:ext>
            </a:extLst>
          </p:cNvPr>
          <p:cNvSpPr txBox="1"/>
          <p:nvPr/>
        </p:nvSpPr>
        <p:spPr>
          <a:xfrm>
            <a:off x="424398" y="2225358"/>
            <a:ext cx="7776672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Новости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Достижения и высокорейтинговые статьи сотрудников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Российские и международные конференции и школы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Информация о конкурсах,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лекциях, семинарах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Мероприятия и досуг</a:t>
            </a:r>
          </a:p>
        </p:txBody>
      </p:sp>
    </p:spTree>
    <p:extLst>
      <p:ext uri="{BB962C8B-B14F-4D97-AF65-F5344CB8AC3E}">
        <p14:creationId xmlns:p14="http://schemas.microsoft.com/office/powerpoint/2010/main" val="802504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6F830663-4718-4055-B81C-7D6890711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989"/>
            <a:ext cx="10515600" cy="1325563"/>
          </a:xfrm>
        </p:spPr>
        <p:txBody>
          <a:bodyPr/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Instagram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Центра</a:t>
            </a:r>
          </a:p>
        </p:txBody>
      </p:sp>
      <p:sp>
        <p:nvSpPr>
          <p:cNvPr id="21" name="Подзаголовок 2">
            <a:extLst>
              <a:ext uri="{FF2B5EF4-FFF2-40B4-BE49-F238E27FC236}">
                <a16:creationId xmlns:a16="http://schemas.microsoft.com/office/drawing/2014/main" id="{93026056-102B-4FAF-BB83-5B8B34C31ECA}"/>
              </a:ext>
            </a:extLst>
          </p:cNvPr>
          <p:cNvSpPr>
            <a:spLocks noGrp="1"/>
          </p:cNvSpPr>
          <p:nvPr/>
        </p:nvSpPr>
        <p:spPr>
          <a:xfrm>
            <a:off x="357372" y="1327365"/>
            <a:ext cx="10566400" cy="534988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Охват молодой и международной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аудитории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Быстрый охват людей с помощью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визуальной информации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(изображения и видео)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Публикация наиболее интересного,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визуальной точки зрения,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научного контента</a:t>
            </a: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Навигация с помощью </a:t>
            </a:r>
            <a:r>
              <a:rPr lang="ru-RU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хэштегов</a:t>
            </a: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l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Информация под постами в</a:t>
            </a:r>
            <a:b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научно-популярном виде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8D9EDE0-809B-4DC9-B54C-5DBADEC666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27" b="35159"/>
          <a:stretch/>
        </p:blipFill>
        <p:spPr>
          <a:xfrm>
            <a:off x="8205969" y="1411969"/>
            <a:ext cx="3520704" cy="3572540"/>
          </a:xfrm>
          <a:prstGeom prst="rect">
            <a:avLst/>
          </a:prstGeom>
          <a:ln w="12700">
            <a:solidFill>
              <a:srgbClr val="134195"/>
            </a:solidFill>
          </a:ln>
        </p:spPr>
      </p:pic>
      <p:sp>
        <p:nvSpPr>
          <p:cNvPr id="25" name="Объект 2">
            <a:extLst>
              <a:ext uri="{FF2B5EF4-FFF2-40B4-BE49-F238E27FC236}">
                <a16:creationId xmlns:a16="http://schemas.microsoft.com/office/drawing/2014/main" id="{263F3D5A-2477-43E2-8232-1EDAD64D5D5A}"/>
              </a:ext>
            </a:extLst>
          </p:cNvPr>
          <p:cNvSpPr>
            <a:spLocks noGrp="1"/>
          </p:cNvSpPr>
          <p:nvPr/>
        </p:nvSpPr>
        <p:spPr>
          <a:xfrm>
            <a:off x="7777875" y="5039826"/>
            <a:ext cx="437689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68 публикаций, 51 история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 подписчиков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 лабораторий</a:t>
            </a:r>
          </a:p>
        </p:txBody>
      </p:sp>
      <p:sp>
        <p:nvSpPr>
          <p:cNvPr id="31" name="TextBox 4">
            <a:extLst>
              <a:ext uri="{FF2B5EF4-FFF2-40B4-BE49-F238E27FC236}">
                <a16:creationId xmlns:a16="http://schemas.microsoft.com/office/drawing/2014/main" id="{BA024565-FA42-4473-A584-42160E1EFB14}"/>
              </a:ext>
            </a:extLst>
          </p:cNvPr>
          <p:cNvSpPr txBox="1"/>
          <p:nvPr/>
        </p:nvSpPr>
        <p:spPr>
          <a:xfrm>
            <a:off x="8882889" y="571776"/>
            <a:ext cx="3492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Охват – 1484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Закладки – 5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5000EC4-E116-42E4-B1D6-1260C8465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6753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6F830663-4718-4055-B81C-7D6890711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989"/>
            <a:ext cx="10515600" cy="1325563"/>
          </a:xfrm>
        </p:spPr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VK и Facebook страницы Центра</a:t>
            </a:r>
          </a:p>
        </p:txBody>
      </p:sp>
      <p:sp>
        <p:nvSpPr>
          <p:cNvPr id="46" name="Номер слайда 45">
            <a:extLst>
              <a:ext uri="{FF2B5EF4-FFF2-40B4-BE49-F238E27FC236}">
                <a16:creationId xmlns:a16="http://schemas.microsoft.com/office/drawing/2014/main" id="{B4CFC0B8-F0B4-4F69-A16B-80A0C51E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F1CEA-7FF7-4A54-98BB-C12472941526}" type="slidenum">
              <a:rPr lang="ru-RU" smtClean="0"/>
              <a:t>22</a:t>
            </a:fld>
            <a:endParaRPr lang="ru-RU"/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465FB1D-2CF9-49AC-8C5C-8E46653CED0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568" y="4509042"/>
            <a:ext cx="1800000" cy="180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B6C8E20-F1A6-4AE2-87E2-1024A538AE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62" y="1233939"/>
            <a:ext cx="3542766" cy="548999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0B91DD3-D990-4B0B-BA26-15F166D71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88348">
            <a:off x="3890380" y="3829245"/>
            <a:ext cx="2331218" cy="389043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01F2B819-CDA4-4D10-AF21-0F3C043367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4165" y="3780694"/>
            <a:ext cx="2271517" cy="327425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21B3E7A2-3444-4C76-AD75-9850B8FE64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35139">
            <a:off x="8058939" y="3467847"/>
            <a:ext cx="2285890" cy="330614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7E1CB9A-1C8B-42A9-B083-3822BBDC61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66668">
            <a:off x="10264451" y="3661929"/>
            <a:ext cx="2121366" cy="34678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EBC4F44-53E1-4BAF-964D-084061554A85}"/>
              </a:ext>
            </a:extLst>
          </p:cNvPr>
          <p:cNvSpPr txBox="1"/>
          <p:nvPr/>
        </p:nvSpPr>
        <p:spPr>
          <a:xfrm>
            <a:off x="3921290" y="1477142"/>
            <a:ext cx="756099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Новости Центра</a:t>
            </a:r>
          </a:p>
          <a:p>
            <a:pPr marL="2880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Научные достижения сотрудников</a:t>
            </a:r>
          </a:p>
          <a:p>
            <a:pPr marL="2880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Освещение событий, мероприятий и памятных дат</a:t>
            </a:r>
          </a:p>
          <a:p>
            <a:pPr marL="2880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Общение, комментарии, взаимодействие с подписчиками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A6050257-CF3B-4638-B683-37FFFAAB8D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489" y="47746"/>
            <a:ext cx="1080000" cy="108000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A4278E4-824A-424B-AE5B-381AA671039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435" y="1115051"/>
            <a:ext cx="1079666" cy="1080000"/>
          </a:xfrm>
          <a:prstGeom prst="rect">
            <a:avLst/>
          </a:prstGeom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57CD89D5-3F83-4637-B64F-12BF8A36EB75}"/>
              </a:ext>
            </a:extLst>
          </p:cNvPr>
          <p:cNvSpPr/>
          <p:nvPr/>
        </p:nvSpPr>
        <p:spPr>
          <a:xfrm>
            <a:off x="10562250" y="2146822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@</a:t>
            </a:r>
            <a:r>
              <a:rPr lang="en-US" i="1" dirty="0" err="1">
                <a:solidFill>
                  <a:srgbClr val="FF0000"/>
                </a:solidFill>
              </a:rPr>
              <a:t>crysphotonics</a:t>
            </a:r>
            <a:endParaRPr lang="ru-RU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799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</TotalTime>
  <Words>1243</Words>
  <Application>Microsoft Office PowerPoint</Application>
  <PresentationFormat>Широкоэкранный</PresentationFormat>
  <Paragraphs>167</Paragraphs>
  <Slides>22</Slides>
  <Notes>16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Tahoma</vt:lpstr>
      <vt:lpstr>Verdana</vt:lpstr>
      <vt:lpstr>Wingdings</vt:lpstr>
      <vt:lpstr>Тема Office</vt:lpstr>
      <vt:lpstr>Презентация PowerPoint</vt:lpstr>
      <vt:lpstr>ФНИЦ «Кристаллография и фотоника» РАН – 2016</vt:lpstr>
      <vt:lpstr>Инициативы СМУ ФНИЦ «КиФ»</vt:lpstr>
      <vt:lpstr>Научно-образовательные</vt:lpstr>
      <vt:lpstr>Научно-образовательные</vt:lpstr>
      <vt:lpstr>Научно-образовательные</vt:lpstr>
      <vt:lpstr>Информационные</vt:lpstr>
      <vt:lpstr>Медиаресурсы и социальные сети</vt:lpstr>
      <vt:lpstr>Teambuilding</vt:lpstr>
      <vt:lpstr>Teambuilding</vt:lpstr>
      <vt:lpstr>Рабочая встреча с профсоюзом</vt:lpstr>
      <vt:lpstr>Курсы английского языка</vt:lpstr>
      <vt:lpstr>Что еще?</vt:lpstr>
      <vt:lpstr>ФНИЦ «Кристаллография и фотоника» РАН – 2022</vt:lpstr>
      <vt:lpstr>Презентация PowerPoint</vt:lpstr>
      <vt:lpstr>Презентация PowerPoint</vt:lpstr>
      <vt:lpstr>Медиаресурсы и социальные сети</vt:lpstr>
      <vt:lpstr>Медиаресурсы и социальные сети</vt:lpstr>
      <vt:lpstr>Сайт центра и календарь мероприятий</vt:lpstr>
      <vt:lpstr>Telegram-канал Центра</vt:lpstr>
      <vt:lpstr>Instagram Центра</vt:lpstr>
      <vt:lpstr>VK и Facebook страницы Центра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ЭНЕРГИЯ ГОРОДА</dc:title>
  <dc:creator>СМУ</dc:creator>
  <cp:lastModifiedBy>Margarita Marchenkova</cp:lastModifiedBy>
  <cp:revision>39</cp:revision>
  <dcterms:created xsi:type="dcterms:W3CDTF">2021-03-18T10:36:32Z</dcterms:created>
  <dcterms:modified xsi:type="dcterms:W3CDTF">2022-02-01T12:28:38Z</dcterms:modified>
</cp:coreProperties>
</file>