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73" r:id="rId3"/>
    <p:sldId id="290" r:id="rId4"/>
    <p:sldId id="289" r:id="rId5"/>
    <p:sldId id="292" r:id="rId6"/>
    <p:sldId id="293" r:id="rId7"/>
    <p:sldId id="291" r:id="rId8"/>
    <p:sldId id="302" r:id="rId9"/>
    <p:sldId id="307" r:id="rId10"/>
    <p:sldId id="295" r:id="rId11"/>
    <p:sldId id="303" r:id="rId12"/>
    <p:sldId id="306" r:id="rId13"/>
    <p:sldId id="305" r:id="rId14"/>
    <p:sldId id="308" r:id="rId15"/>
    <p:sldId id="313" r:id="rId16"/>
    <p:sldId id="314" r:id="rId17"/>
    <p:sldId id="304" r:id="rId18"/>
    <p:sldId id="260" r:id="rId19"/>
    <p:sldId id="310" r:id="rId20"/>
    <p:sldId id="315" r:id="rId21"/>
    <p:sldId id="312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06A6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284" y="-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&#1048;&#1052;&#1069;&#1052;&#1054;\TANASOV\&#1050;&#1053;&#1048;&#1043;&#1040;%202020\&#1057;&#1090;&#1072;&#1090;&#1080;&#1089;&#1090;&#1080;&#1082;&#1072;\&#1044;&#1045;&#1052;&#1054;&#1043;&#1056;&#1040;&#1060;&#1048;&#1071;\&#1055;&#1056;&#1045;&#1047;&#1045;&#1053;&#1058;&#1040;&#1062;&#1048;&#1071;%20&#1055;&#1056;&#1054;&#1043;&#1053;&#1054;&#1047;&#1040;\&#1058;&#1040;&#1041;&#1051;&#1048;&#1062;&#1067;%20&#1080;%20&#1043;&#1056;&#1040;&#1060;&#1048;&#1050;&#1048;.xls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&#1048;&#1052;&#1069;&#1052;&#1054;\TANASOV\&#1050;&#1053;&#1048;&#1043;&#1040;%202020\&#1057;&#1090;&#1072;&#1090;&#1080;&#1089;&#1090;&#1080;&#1082;&#1072;\&#1044;&#1045;&#1052;&#1054;&#1043;&#1056;&#1040;&#1060;&#1048;&#1071;\&#1055;&#1056;&#1045;&#1047;&#1045;&#1053;&#1058;&#1040;&#1062;&#1048;&#1071;%20&#1055;&#1056;&#1054;&#1043;&#1053;&#1054;&#1047;&#1040;\&#1058;&#1040;&#1041;&#1051;&#1048;&#1062;&#1067;%20&#1080;%20&#1043;&#1056;&#1040;&#1060;&#1048;&#1050;&#1048;.xls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&#1048;&#1052;&#1069;&#1052;&#1054;\TANASOV\&#1050;&#1053;&#1048;&#1043;&#1040;%202020\&#1057;&#1090;&#1072;&#1090;&#1080;&#1089;&#1090;&#1080;&#1082;&#1072;\&#1044;&#1045;&#1052;&#1054;&#1043;&#1056;&#1040;&#1060;&#1048;&#1071;\&#1055;&#1056;&#1045;&#1047;&#1045;&#1053;&#1058;&#1040;&#1062;&#1048;&#1071;%20&#1055;&#1056;&#1054;&#1043;&#1053;&#1054;&#1047;&#1040;\&#1058;&#1040;&#1041;&#1051;&#1048;&#1062;&#1067;%20&#1080;%20&#1043;&#1056;&#1040;&#1060;&#1048;&#1050;&#1048;.xls" TargetMode="External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&#1050;&#1085;&#1080;&#1075;&#1072;1" TargetMode="External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&#1057;&#1083;&#1072;&#1074;&#1072;\Desktop\Costs.xls" TargetMode="External"/><Relationship Id="rId1" Type="http://schemas.openxmlformats.org/officeDocument/2006/relationships/themeOverride" Target="../theme/themeOverrid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ВВП1!$A$27</c:f>
              <c:strCache>
                <c:ptCount val="1"/>
                <c:pt idx="0">
                  <c:v>Развитые страны </c:v>
                </c:pt>
              </c:strCache>
            </c:strRef>
          </c:tx>
          <c:spPr>
            <a:solidFill>
              <a:srgbClr val="0070C0"/>
            </a:solidFill>
            <a:ln>
              <a:solidFill>
                <a:srgbClr val="0070C0"/>
              </a:solidFill>
            </a:ln>
          </c:spPr>
          <c:invertIfNegative val="0"/>
          <c:cat>
            <c:numRef>
              <c:f>ВВП1!$B$26:$E$26</c:f>
              <c:numCache>
                <c:formatCode>0</c:formatCode>
                <c:ptCount val="4"/>
                <c:pt idx="0">
                  <c:v>2000</c:v>
                </c:pt>
                <c:pt idx="1">
                  <c:v>2010</c:v>
                </c:pt>
                <c:pt idx="2">
                  <c:v>2020</c:v>
                </c:pt>
                <c:pt idx="3">
                  <c:v>2030</c:v>
                </c:pt>
              </c:numCache>
            </c:numRef>
          </c:cat>
          <c:val>
            <c:numRef>
              <c:f>ВВП1!$B$27:$E$27</c:f>
              <c:numCache>
                <c:formatCode>0</c:formatCode>
                <c:ptCount val="4"/>
                <c:pt idx="0">
                  <c:v>33181.022510061157</c:v>
                </c:pt>
                <c:pt idx="1">
                  <c:v>38827.103867999998</c:v>
                </c:pt>
                <c:pt idx="2">
                  <c:v>50948.504736135204</c:v>
                </c:pt>
                <c:pt idx="3">
                  <c:v>66172.55052193244</c:v>
                </c:pt>
              </c:numCache>
            </c:numRef>
          </c:val>
        </c:ser>
        <c:ser>
          <c:idx val="1"/>
          <c:order val="1"/>
          <c:tx>
            <c:strRef>
              <c:f>ВВП1!$A$28</c:f>
              <c:strCache>
                <c:ptCount val="1"/>
                <c:pt idx="0">
                  <c:v>Развивающиеся страны </c:v>
                </c:pt>
              </c:strCache>
            </c:strRef>
          </c:tx>
          <c:spPr>
            <a:solidFill>
              <a:srgbClr val="FFC000"/>
            </a:solidFill>
            <a:ln>
              <a:solidFill>
                <a:srgbClr val="FFC000"/>
              </a:solidFill>
            </a:ln>
          </c:spPr>
          <c:invertIfNegative val="0"/>
          <c:cat>
            <c:numRef>
              <c:f>ВВП1!$B$26:$E$26</c:f>
              <c:numCache>
                <c:formatCode>0</c:formatCode>
                <c:ptCount val="4"/>
                <c:pt idx="0">
                  <c:v>2000</c:v>
                </c:pt>
                <c:pt idx="1">
                  <c:v>2010</c:v>
                </c:pt>
                <c:pt idx="2">
                  <c:v>2020</c:v>
                </c:pt>
                <c:pt idx="3">
                  <c:v>2030</c:v>
                </c:pt>
              </c:numCache>
            </c:numRef>
          </c:cat>
          <c:val>
            <c:numRef>
              <c:f>ВВП1!$B$28:$E$28</c:f>
              <c:numCache>
                <c:formatCode>0</c:formatCode>
                <c:ptCount val="4"/>
                <c:pt idx="0">
                  <c:v>20244.357859916956</c:v>
                </c:pt>
                <c:pt idx="1">
                  <c:v>36255.781989999996</c:v>
                </c:pt>
                <c:pt idx="2">
                  <c:v>64000.267615790188</c:v>
                </c:pt>
                <c:pt idx="3">
                  <c:v>109420.76063364187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17539200"/>
        <c:axId val="117540736"/>
        <c:axId val="0"/>
      </c:bar3DChart>
      <c:catAx>
        <c:axId val="117539200"/>
        <c:scaling>
          <c:orientation val="minMax"/>
        </c:scaling>
        <c:delete val="0"/>
        <c:axPos val="b"/>
        <c:numFmt formatCode="0" sourceLinked="1"/>
        <c:majorTickMark val="out"/>
        <c:minorTickMark val="none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7540736"/>
        <c:crosses val="autoZero"/>
        <c:auto val="1"/>
        <c:lblAlgn val="ctr"/>
        <c:lblOffset val="100"/>
        <c:noMultiLvlLbl val="0"/>
      </c:catAx>
      <c:valAx>
        <c:axId val="117540736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753920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3488679239678947"/>
          <c:y val="4.4101036703982792E-2"/>
          <c:w val="0.83053560873899923"/>
          <c:h val="0.8565559709051936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нас.!$A$7</c:f>
              <c:strCache>
                <c:ptCount val="1"/>
                <c:pt idx="0">
                  <c:v>Развитые страны</c:v>
                </c:pt>
              </c:strCache>
            </c:strRef>
          </c:tx>
          <c:spPr>
            <a:solidFill>
              <a:srgbClr val="0070C0"/>
            </a:solidFill>
            <a:ln>
              <a:solidFill>
                <a:srgbClr val="0070C0"/>
              </a:solidFill>
            </a:ln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нас.!$B$6:$E$6</c:f>
              <c:numCache>
                <c:formatCode>General</c:formatCode>
                <c:ptCount val="4"/>
                <c:pt idx="0">
                  <c:v>2000</c:v>
                </c:pt>
                <c:pt idx="1">
                  <c:v>2010</c:v>
                </c:pt>
                <c:pt idx="2">
                  <c:v>2020</c:v>
                </c:pt>
                <c:pt idx="3">
                  <c:v>2030</c:v>
                </c:pt>
              </c:numCache>
            </c:numRef>
          </c:cat>
          <c:val>
            <c:numRef>
              <c:f>нас.!$B$7:$E$7</c:f>
              <c:numCache>
                <c:formatCode>General</c:formatCode>
                <c:ptCount val="4"/>
                <c:pt idx="0" formatCode="0.0">
                  <c:v>15.5</c:v>
                </c:pt>
                <c:pt idx="1">
                  <c:v>14.7</c:v>
                </c:pt>
                <c:pt idx="2" formatCode="0.0">
                  <c:v>14</c:v>
                </c:pt>
                <c:pt idx="3">
                  <c:v>13.6</c:v>
                </c:pt>
              </c:numCache>
            </c:numRef>
          </c:val>
        </c:ser>
        <c:ser>
          <c:idx val="1"/>
          <c:order val="1"/>
          <c:tx>
            <c:strRef>
              <c:f>нас.!$A$8</c:f>
              <c:strCache>
                <c:ptCount val="1"/>
                <c:pt idx="0">
                  <c:v>Развивающиеся страны</c:v>
                </c:pt>
              </c:strCache>
            </c:strRef>
          </c:tx>
          <c:spPr>
            <a:solidFill>
              <a:srgbClr val="FFC000"/>
            </a:solidFill>
            <a:ln>
              <a:solidFill>
                <a:srgbClr val="FFC000"/>
              </a:solidFill>
            </a:ln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нас.!$B$6:$E$6</c:f>
              <c:numCache>
                <c:formatCode>General</c:formatCode>
                <c:ptCount val="4"/>
                <c:pt idx="0">
                  <c:v>2000</c:v>
                </c:pt>
                <c:pt idx="1">
                  <c:v>2010</c:v>
                </c:pt>
                <c:pt idx="2">
                  <c:v>2020</c:v>
                </c:pt>
                <c:pt idx="3">
                  <c:v>2030</c:v>
                </c:pt>
              </c:numCache>
            </c:numRef>
          </c:cat>
          <c:val>
            <c:numRef>
              <c:f>нас.!$B$8:$E$8</c:f>
              <c:numCache>
                <c:formatCode>General</c:formatCode>
                <c:ptCount val="4"/>
                <c:pt idx="0" formatCode="0.0">
                  <c:v>84.5</c:v>
                </c:pt>
                <c:pt idx="1">
                  <c:v>85.3</c:v>
                </c:pt>
                <c:pt idx="2" formatCode="0.0">
                  <c:v>86</c:v>
                </c:pt>
                <c:pt idx="3">
                  <c:v>86.4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7190400"/>
        <c:axId val="137192192"/>
        <c:axId val="0"/>
      </c:bar3DChart>
      <c:catAx>
        <c:axId val="1371904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7192192"/>
        <c:crosses val="autoZero"/>
        <c:auto val="1"/>
        <c:lblAlgn val="ctr"/>
        <c:lblOffset val="100"/>
        <c:noMultiLvlLbl val="0"/>
      </c:catAx>
      <c:valAx>
        <c:axId val="137192192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719040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наука!$A$29</c:f>
              <c:strCache>
                <c:ptCount val="1"/>
                <c:pt idx="0">
                  <c:v>2000</c:v>
                </c:pt>
              </c:strCache>
            </c:strRef>
          </c:tx>
          <c:spPr>
            <a:solidFill>
              <a:srgbClr val="0070C0"/>
            </a:solidFill>
            <a:ln>
              <a:solidFill>
                <a:srgbClr val="0070C0"/>
              </a:solidFill>
            </a:ln>
          </c:spPr>
          <c:invertIfNegative val="0"/>
          <c:cat>
            <c:strRef>
              <c:f>наука!$B$28:$G$28</c:f>
              <c:strCache>
                <c:ptCount val="6"/>
                <c:pt idx="0">
                  <c:v>США</c:v>
                </c:pt>
                <c:pt idx="1">
                  <c:v>Япония</c:v>
                </c:pt>
                <c:pt idx="2">
                  <c:v>ЕС</c:v>
                </c:pt>
                <c:pt idx="3">
                  <c:v>Россия</c:v>
                </c:pt>
                <c:pt idx="4">
                  <c:v>Индия</c:v>
                </c:pt>
                <c:pt idx="5">
                  <c:v>Китай</c:v>
                </c:pt>
              </c:strCache>
            </c:strRef>
          </c:cat>
          <c:val>
            <c:numRef>
              <c:f>наука!$B$29:$G$29</c:f>
              <c:numCache>
                <c:formatCode>0.0</c:formatCode>
                <c:ptCount val="6"/>
                <c:pt idx="0">
                  <c:v>36.137561643135271</c:v>
                </c:pt>
                <c:pt idx="1">
                  <c:v>15.197823185489318</c:v>
                </c:pt>
                <c:pt idx="2">
                  <c:v>29.783903101291493</c:v>
                </c:pt>
                <c:pt idx="3">
                  <c:v>0.91433269024888364</c:v>
                </c:pt>
                <c:pt idx="4">
                  <c:v>0.7123570872859023</c:v>
                </c:pt>
                <c:pt idx="5">
                  <c:v>2.2540222925491542</c:v>
                </c:pt>
              </c:numCache>
            </c:numRef>
          </c:val>
        </c:ser>
        <c:ser>
          <c:idx val="1"/>
          <c:order val="1"/>
          <c:tx>
            <c:strRef>
              <c:f>наука!$A$30</c:f>
              <c:strCache>
                <c:ptCount val="1"/>
                <c:pt idx="0">
                  <c:v>2010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c:spPr>
          <c:invertIfNegative val="0"/>
          <c:cat>
            <c:strRef>
              <c:f>наука!$B$28:$G$28</c:f>
              <c:strCache>
                <c:ptCount val="6"/>
                <c:pt idx="0">
                  <c:v>США</c:v>
                </c:pt>
                <c:pt idx="1">
                  <c:v>Япония</c:v>
                </c:pt>
                <c:pt idx="2">
                  <c:v>ЕС</c:v>
                </c:pt>
                <c:pt idx="3">
                  <c:v>Россия</c:v>
                </c:pt>
                <c:pt idx="4">
                  <c:v>Индия</c:v>
                </c:pt>
                <c:pt idx="5">
                  <c:v>Китай</c:v>
                </c:pt>
              </c:strCache>
            </c:strRef>
          </c:cat>
          <c:val>
            <c:numRef>
              <c:f>наука!$B$30:$G$30</c:f>
              <c:numCache>
                <c:formatCode>0.0</c:formatCode>
                <c:ptCount val="6"/>
                <c:pt idx="0">
                  <c:v>35.226915651398372</c:v>
                </c:pt>
                <c:pt idx="1">
                  <c:v>14.764988745854419</c:v>
                </c:pt>
                <c:pt idx="2">
                  <c:v>24.958984281021429</c:v>
                </c:pt>
                <c:pt idx="3">
                  <c:v>1.1472579514061461</c:v>
                </c:pt>
                <c:pt idx="4">
                  <c:v>1.1780013997975625</c:v>
                </c:pt>
                <c:pt idx="5">
                  <c:v>6.7238519705218742</c:v>
                </c:pt>
              </c:numCache>
            </c:numRef>
          </c:val>
        </c:ser>
        <c:ser>
          <c:idx val="2"/>
          <c:order val="2"/>
          <c:tx>
            <c:strRef>
              <c:f>наука!$A$31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rgbClr val="FFC000"/>
            </a:solidFill>
            <a:ln>
              <a:solidFill>
                <a:srgbClr val="FFC000"/>
              </a:solidFill>
            </a:ln>
          </c:spPr>
          <c:invertIfNegative val="0"/>
          <c:cat>
            <c:strRef>
              <c:f>наука!$B$28:$G$28</c:f>
              <c:strCache>
                <c:ptCount val="6"/>
                <c:pt idx="0">
                  <c:v>США</c:v>
                </c:pt>
                <c:pt idx="1">
                  <c:v>Япония</c:v>
                </c:pt>
                <c:pt idx="2">
                  <c:v>ЕС</c:v>
                </c:pt>
                <c:pt idx="3">
                  <c:v>Россия</c:v>
                </c:pt>
                <c:pt idx="4">
                  <c:v>Индия</c:v>
                </c:pt>
                <c:pt idx="5">
                  <c:v>Китай</c:v>
                </c:pt>
              </c:strCache>
            </c:strRef>
          </c:cat>
          <c:val>
            <c:numRef>
              <c:f>наука!$B$31:$G$31</c:f>
              <c:numCache>
                <c:formatCode>0.0</c:formatCode>
                <c:ptCount val="6"/>
                <c:pt idx="0">
                  <c:v>32.190773293202525</c:v>
                </c:pt>
                <c:pt idx="1">
                  <c:v>11.871134739963857</c:v>
                </c:pt>
                <c:pt idx="2">
                  <c:v>22.301719776757686</c:v>
                </c:pt>
                <c:pt idx="3">
                  <c:v>1.5082918110178156</c:v>
                </c:pt>
                <c:pt idx="4">
                  <c:v>2.2859319704206844</c:v>
                </c:pt>
                <c:pt idx="5">
                  <c:v>12.842148408637593</c:v>
                </c:pt>
              </c:numCache>
            </c:numRef>
          </c:val>
        </c:ser>
        <c:ser>
          <c:idx val="3"/>
          <c:order val="3"/>
          <c:tx>
            <c:strRef>
              <c:f>наука!$A$32</c:f>
              <c:strCache>
                <c:ptCount val="1"/>
                <c:pt idx="0">
                  <c:v>2030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C00000"/>
              </a:solidFill>
            </a:ln>
          </c:spPr>
          <c:invertIfNegative val="0"/>
          <c:cat>
            <c:strRef>
              <c:f>наука!$B$28:$G$28</c:f>
              <c:strCache>
                <c:ptCount val="6"/>
                <c:pt idx="0">
                  <c:v>США</c:v>
                </c:pt>
                <c:pt idx="1">
                  <c:v>Япония</c:v>
                </c:pt>
                <c:pt idx="2">
                  <c:v>ЕС</c:v>
                </c:pt>
                <c:pt idx="3">
                  <c:v>Россия</c:v>
                </c:pt>
                <c:pt idx="4">
                  <c:v>Индия</c:v>
                </c:pt>
                <c:pt idx="5">
                  <c:v>Китай</c:v>
                </c:pt>
              </c:strCache>
            </c:strRef>
          </c:cat>
          <c:val>
            <c:numRef>
              <c:f>наука!$B$32:$G$32</c:f>
              <c:numCache>
                <c:formatCode>0.0</c:formatCode>
                <c:ptCount val="6"/>
                <c:pt idx="0">
                  <c:v>29.001791220619431</c:v>
                </c:pt>
                <c:pt idx="1">
                  <c:v>9.5951974412755519</c:v>
                </c:pt>
                <c:pt idx="2">
                  <c:v>19.025386510146689</c:v>
                </c:pt>
                <c:pt idx="3">
                  <c:v>1.9136486855131096</c:v>
                </c:pt>
                <c:pt idx="4">
                  <c:v>3.8132817515327044</c:v>
                </c:pt>
                <c:pt idx="5">
                  <c:v>18.65069439091253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0481792"/>
        <c:axId val="70483328"/>
      </c:barChart>
      <c:catAx>
        <c:axId val="704817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0483328"/>
        <c:crosses val="autoZero"/>
        <c:auto val="1"/>
        <c:lblAlgn val="ctr"/>
        <c:lblOffset val="100"/>
        <c:noMultiLvlLbl val="0"/>
      </c:catAx>
      <c:valAx>
        <c:axId val="70483328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0481792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16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003399">
        <a:lumMod val="20000"/>
        <a:lumOff val="80000"/>
      </a:srgbClr>
    </a:solidFill>
  </c:sp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9.5774428347231919E-2"/>
          <c:y val="2.1681754425972245E-2"/>
          <c:w val="0.8697423382863666"/>
          <c:h val="0.88367037065159881"/>
        </c:manualLayout>
      </c:layout>
      <c:scatterChart>
        <c:scatterStyle val="lineMarker"/>
        <c:varyColors val="0"/>
        <c:ser>
          <c:idx val="0"/>
          <c:order val="0"/>
          <c:spPr>
            <a:ln w="28575">
              <a:noFill/>
            </a:ln>
          </c:spPr>
          <c:marker>
            <c:symbol val="circle"/>
            <c:size val="11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</c:spPr>
          </c:marker>
          <c:dLbls>
            <c:dLbl>
              <c:idx val="0"/>
              <c:layout>
                <c:manualLayout>
                  <c:x val="-7.0020947143212301E-3"/>
                  <c:y val="3.3013263627244896E-2"/>
                </c:manualLayout>
              </c:layout>
              <c:tx>
                <c:rich>
                  <a:bodyPr/>
                  <a:lstStyle/>
                  <a:p>
                    <a:r>
                      <a:rPr lang="en-US" sz="1200"/>
                      <a:t>S&amp;P 500</a:t>
                    </a:r>
                    <a:endParaRPr lang="en-US" sz="160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12668909313128371"/>
                  <c:y val="-6.9151770960260511E-2"/>
                </c:manualLayout>
              </c:layout>
              <c:tx>
                <c:rich>
                  <a:bodyPr/>
                  <a:lstStyle/>
                  <a:p>
                    <a:r>
                      <a:rPr lang="en-US" sz="1200"/>
                      <a:t>S&amp;P500 Global Clean Energy</a:t>
                    </a:r>
                    <a:endParaRPr lang="en-US" sz="160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3652456521538733E-2"/>
                  <c:y val="4.6300800572760065E-2"/>
                </c:manualLayout>
              </c:layout>
              <c:tx>
                <c:rich>
                  <a:bodyPr/>
                  <a:lstStyle/>
                  <a:p>
                    <a:r>
                      <a:rPr lang="en-US" sz="1200"/>
                      <a:t>ExxonMobil</a:t>
                    </a:r>
                    <a:endParaRPr lang="en-US" sz="160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2.2496060962567756E-2"/>
                  <c:y val="-3.674273005433757E-2"/>
                </c:manualLayout>
              </c:layout>
              <c:tx>
                <c:rich>
                  <a:bodyPr/>
                  <a:lstStyle/>
                  <a:p>
                    <a:r>
                      <a:rPr lang="en-US" sz="1200"/>
                      <a:t>Royal Dutch Shell</a:t>
                    </a:r>
                    <a:endParaRPr lang="en-US" sz="160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1.2163398012840766E-2"/>
                  <c:y val="-3.4054564618871554E-2"/>
                </c:manualLayout>
              </c:layout>
              <c:tx>
                <c:rich>
                  <a:bodyPr/>
                  <a:lstStyle/>
                  <a:p>
                    <a:r>
                      <a:rPr lang="en-US" sz="1200"/>
                      <a:t>Chevron</a:t>
                    </a:r>
                    <a:endParaRPr lang="en-US" sz="160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0.1254476124482802"/>
                  <c:y val="3.6293361750869821E-2"/>
                </c:manualLayout>
              </c:layout>
              <c:tx>
                <c:rich>
                  <a:bodyPr/>
                  <a:lstStyle/>
                  <a:p>
                    <a:r>
                      <a:rPr lang="en-US" sz="1200"/>
                      <a:t>British</a:t>
                    </a:r>
                    <a:r>
                      <a:rPr lang="en-US" sz="1200" baseline="0"/>
                      <a:t> Petroleum</a:t>
                    </a:r>
                    <a:endParaRPr lang="en-US" sz="160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3.5838087454113883E-2"/>
                  <c:y val="-5.1677131443692292E-2"/>
                </c:manualLayout>
              </c:layout>
              <c:tx>
                <c:rich>
                  <a:bodyPr/>
                  <a:lstStyle/>
                  <a:p>
                    <a:r>
                      <a:rPr lang="en-US" sz="1200"/>
                      <a:t>Total</a:t>
                    </a:r>
                    <a:endParaRPr lang="en-US" sz="160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tx>
                <c:rich>
                  <a:bodyPr/>
                  <a:lstStyle/>
                  <a:p>
                    <a:r>
                      <a:rPr lang="en-US" sz="1200"/>
                      <a:t>Brent</a:t>
                    </a:r>
                    <a:endParaRPr lang="en-US" sz="160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xVal>
            <c:numRef>
              <c:f>'[Риск и доходносмть 4 февраля 2011.xlsx]Лист6'!$AA$6:$AA$13</c:f>
              <c:numCache>
                <c:formatCode>General</c:formatCode>
                <c:ptCount val="8"/>
                <c:pt idx="0">
                  <c:v>7.71035567599957E-3</c:v>
                </c:pt>
                <c:pt idx="1">
                  <c:v>-2.6691871545793527E-2</c:v>
                </c:pt>
                <c:pt idx="2">
                  <c:v>7.6698779491248481E-2</c:v>
                </c:pt>
                <c:pt idx="3">
                  <c:v>2.1788400839833709E-2</c:v>
                </c:pt>
                <c:pt idx="4">
                  <c:v>0.13224257694227848</c:v>
                </c:pt>
                <c:pt idx="5">
                  <c:v>-3.7820486969925085E-2</c:v>
                </c:pt>
                <c:pt idx="6">
                  <c:v>2.3608627737188178E-3</c:v>
                </c:pt>
                <c:pt idx="7">
                  <c:v>0.22294889866883624</c:v>
                </c:pt>
              </c:numCache>
            </c:numRef>
          </c:xVal>
          <c:yVal>
            <c:numRef>
              <c:f>'[Риск и доходносмть 4 февраля 2011.xlsx]Лист6'!$AB$6:$AB$13</c:f>
              <c:numCache>
                <c:formatCode>General</c:formatCode>
                <c:ptCount val="8"/>
                <c:pt idx="0">
                  <c:v>0.23323653499703567</c:v>
                </c:pt>
                <c:pt idx="1">
                  <c:v>0.38095471029340827</c:v>
                </c:pt>
                <c:pt idx="2">
                  <c:v>0.29362412324888154</c:v>
                </c:pt>
                <c:pt idx="3">
                  <c:v>0.32111467395337356</c:v>
                </c:pt>
                <c:pt idx="4">
                  <c:v>0.31261391522325593</c:v>
                </c:pt>
                <c:pt idx="5">
                  <c:v>0.34134714757542362</c:v>
                </c:pt>
                <c:pt idx="6">
                  <c:v>0.33008376441446541</c:v>
                </c:pt>
                <c:pt idx="7">
                  <c:v>0.37276896804688447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37523200"/>
        <c:axId val="137525120"/>
      </c:scatterChart>
      <c:valAx>
        <c:axId val="13752320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Доходность</a:t>
                </a:r>
                <a:endParaRPr lang="en-US"/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137525120"/>
        <c:crosses val="autoZero"/>
        <c:crossBetween val="midCat"/>
      </c:valAx>
      <c:valAx>
        <c:axId val="13752512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/>
                  <a:t>Риск</a:t>
                </a:r>
                <a:r>
                  <a:rPr lang="en-US"/>
                  <a:t> (</a:t>
                </a:r>
                <a:r>
                  <a:rPr lang="ru-RU"/>
                  <a:t>стандартное</a:t>
                </a:r>
                <a:r>
                  <a:rPr lang="ru-RU" baseline="0"/>
                  <a:t> отклонение доходности)</a:t>
                </a:r>
                <a:endParaRPr lang="ru-RU"/>
              </a:p>
            </c:rich>
          </c:tx>
          <c:overlay val="0"/>
        </c:title>
        <c:numFmt formatCode="General" sourceLinked="1"/>
        <c:majorTickMark val="out"/>
        <c:minorTickMark val="none"/>
        <c:tickLblPos val="low"/>
        <c:crossAx val="137523200"/>
        <c:crosses val="autoZero"/>
        <c:crossBetween val="midCat"/>
      </c:valAx>
    </c:plotArea>
    <c:plotVisOnly val="1"/>
    <c:dispBlanksAs val="gap"/>
    <c:showDLblsOverMax val="0"/>
  </c:chart>
  <c:spPr>
    <a:solidFill>
      <a:srgbClr val="000514">
        <a:lumMod val="10000"/>
        <a:lumOff val="90000"/>
      </a:srgbClr>
    </a:solidFill>
    <a:ln>
      <a:noFill/>
    </a:ln>
  </c:spPr>
  <c:txPr>
    <a:bodyPr/>
    <a:lstStyle/>
    <a:p>
      <a:pPr>
        <a:defRPr sz="1200" b="1">
          <a:latin typeface="Arial" pitchFamily="34" charset="0"/>
          <a:cs typeface="Arial" pitchFamily="34" charset="0"/>
        </a:defRPr>
      </a:pPr>
      <a:endParaRPr lang="ru-RU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Лист1!$B$4</c:f>
              <c:strCache>
                <c:ptCount val="1"/>
                <c:pt idx="0">
                  <c:v>2003</c:v>
                </c:pt>
              </c:strCache>
            </c:strRef>
          </c:tx>
          <c:invertIfNegative val="0"/>
          <c:cat>
            <c:strRef>
              <c:f>Лист1!$A$5:$A$17</c:f>
              <c:strCache>
                <c:ptCount val="13"/>
                <c:pt idx="0">
                  <c:v>RDS</c:v>
                </c:pt>
                <c:pt idx="1">
                  <c:v>ExxonMobil</c:v>
                </c:pt>
                <c:pt idx="2">
                  <c:v>BP</c:v>
                </c:pt>
                <c:pt idx="3">
                  <c:v>Chevron</c:v>
                </c:pt>
                <c:pt idx="4">
                  <c:v>Total</c:v>
                </c:pt>
                <c:pt idx="6">
                  <c:v>Petrochina</c:v>
                </c:pt>
                <c:pt idx="7">
                  <c:v>Petrobras</c:v>
                </c:pt>
                <c:pt idx="8">
                  <c:v>Statoil</c:v>
                </c:pt>
                <c:pt idx="10">
                  <c:v>Schlumberger</c:v>
                </c:pt>
                <c:pt idx="11">
                  <c:v>Baker Hughes</c:v>
                </c:pt>
                <c:pt idx="12">
                  <c:v>Halliburton</c:v>
                </c:pt>
              </c:strCache>
            </c:strRef>
          </c:cat>
          <c:val>
            <c:numRef>
              <c:f>Лист1!$B$5:$B$17</c:f>
              <c:numCache>
                <c:formatCode>General</c:formatCode>
                <c:ptCount val="13"/>
                <c:pt idx="0">
                  <c:v>580</c:v>
                </c:pt>
                <c:pt idx="1">
                  <c:v>606</c:v>
                </c:pt>
                <c:pt idx="2">
                  <c:v>225</c:v>
                </c:pt>
                <c:pt idx="3">
                  <c:v>217</c:v>
                </c:pt>
                <c:pt idx="4">
                  <c:v>745</c:v>
                </c:pt>
                <c:pt idx="6">
                  <c:v>277</c:v>
                </c:pt>
                <c:pt idx="7">
                  <c:v>190</c:v>
                </c:pt>
                <c:pt idx="8">
                  <c:v>165</c:v>
                </c:pt>
                <c:pt idx="10">
                  <c:v>418</c:v>
                </c:pt>
                <c:pt idx="11">
                  <c:v>243</c:v>
                </c:pt>
                <c:pt idx="12">
                  <c:v>208</c:v>
                </c:pt>
              </c:numCache>
            </c:numRef>
          </c:val>
        </c:ser>
        <c:ser>
          <c:idx val="1"/>
          <c:order val="1"/>
          <c:tx>
            <c:strRef>
              <c:f>Лист1!$C$4</c:f>
              <c:strCache>
                <c:ptCount val="1"/>
                <c:pt idx="0">
                  <c:v>2004</c:v>
                </c:pt>
              </c:strCache>
            </c:strRef>
          </c:tx>
          <c:invertIfNegative val="0"/>
          <c:cat>
            <c:strRef>
              <c:f>Лист1!$A$5:$A$17</c:f>
              <c:strCache>
                <c:ptCount val="13"/>
                <c:pt idx="0">
                  <c:v>RDS</c:v>
                </c:pt>
                <c:pt idx="1">
                  <c:v>ExxonMobil</c:v>
                </c:pt>
                <c:pt idx="2">
                  <c:v>BP</c:v>
                </c:pt>
                <c:pt idx="3">
                  <c:v>Chevron</c:v>
                </c:pt>
                <c:pt idx="4">
                  <c:v>Total</c:v>
                </c:pt>
                <c:pt idx="6">
                  <c:v>Petrochina</c:v>
                </c:pt>
                <c:pt idx="7">
                  <c:v>Petrobras</c:v>
                </c:pt>
                <c:pt idx="8">
                  <c:v>Statoil</c:v>
                </c:pt>
                <c:pt idx="10">
                  <c:v>Schlumberger</c:v>
                </c:pt>
                <c:pt idx="11">
                  <c:v>Baker Hughes</c:v>
                </c:pt>
                <c:pt idx="12">
                  <c:v>Halliburton</c:v>
                </c:pt>
              </c:strCache>
            </c:strRef>
          </c:cat>
          <c:val>
            <c:numRef>
              <c:f>Лист1!$C$5:$C$17</c:f>
              <c:numCache>
                <c:formatCode>General</c:formatCode>
                <c:ptCount val="13"/>
                <c:pt idx="0">
                  <c:v>541</c:v>
                </c:pt>
                <c:pt idx="1">
                  <c:v>641</c:v>
                </c:pt>
                <c:pt idx="2">
                  <c:v>286</c:v>
                </c:pt>
                <c:pt idx="3">
                  <c:v>234</c:v>
                </c:pt>
                <c:pt idx="4">
                  <c:v>783</c:v>
                </c:pt>
                <c:pt idx="6">
                  <c:v>340</c:v>
                </c:pt>
                <c:pt idx="7">
                  <c:v>234</c:v>
                </c:pt>
                <c:pt idx="8">
                  <c:v>201</c:v>
                </c:pt>
                <c:pt idx="10">
                  <c:v>457</c:v>
                </c:pt>
                <c:pt idx="11">
                  <c:v>260</c:v>
                </c:pt>
                <c:pt idx="12">
                  <c:v>225</c:v>
                </c:pt>
              </c:numCache>
            </c:numRef>
          </c:val>
        </c:ser>
        <c:ser>
          <c:idx val="2"/>
          <c:order val="2"/>
          <c:tx>
            <c:strRef>
              <c:f>Лист1!$D$4</c:f>
              <c:strCache>
                <c:ptCount val="1"/>
                <c:pt idx="0">
                  <c:v>2005</c:v>
                </c:pt>
              </c:strCache>
            </c:strRef>
          </c:tx>
          <c:invertIfNegative val="0"/>
          <c:cat>
            <c:strRef>
              <c:f>Лист1!$A$5:$A$17</c:f>
              <c:strCache>
                <c:ptCount val="13"/>
                <c:pt idx="0">
                  <c:v>RDS</c:v>
                </c:pt>
                <c:pt idx="1">
                  <c:v>ExxonMobil</c:v>
                </c:pt>
                <c:pt idx="2">
                  <c:v>BP</c:v>
                </c:pt>
                <c:pt idx="3">
                  <c:v>Chevron</c:v>
                </c:pt>
                <c:pt idx="4">
                  <c:v>Total</c:v>
                </c:pt>
                <c:pt idx="6">
                  <c:v>Petrochina</c:v>
                </c:pt>
                <c:pt idx="7">
                  <c:v>Petrobras</c:v>
                </c:pt>
                <c:pt idx="8">
                  <c:v>Statoil</c:v>
                </c:pt>
                <c:pt idx="10">
                  <c:v>Schlumberger</c:v>
                </c:pt>
                <c:pt idx="11">
                  <c:v>Baker Hughes</c:v>
                </c:pt>
                <c:pt idx="12">
                  <c:v>Halliburton</c:v>
                </c:pt>
              </c:strCache>
            </c:strRef>
          </c:cat>
          <c:val>
            <c:numRef>
              <c:f>Лист1!$D$5:$D$17</c:f>
              <c:numCache>
                <c:formatCode>General</c:formatCode>
                <c:ptCount val="13"/>
                <c:pt idx="0">
                  <c:v>517</c:v>
                </c:pt>
                <c:pt idx="1">
                  <c:v>712</c:v>
                </c:pt>
                <c:pt idx="2">
                  <c:v>316</c:v>
                </c:pt>
                <c:pt idx="3">
                  <c:v>374</c:v>
                </c:pt>
                <c:pt idx="4">
                  <c:v>836</c:v>
                </c:pt>
                <c:pt idx="6">
                  <c:v>375</c:v>
                </c:pt>
                <c:pt idx="7">
                  <c:v>388</c:v>
                </c:pt>
                <c:pt idx="8">
                  <c:v>182</c:v>
                </c:pt>
                <c:pt idx="10">
                  <c:v>498</c:v>
                </c:pt>
                <c:pt idx="11">
                  <c:v>290</c:v>
                </c:pt>
                <c:pt idx="12">
                  <c:v>210</c:v>
                </c:pt>
              </c:numCache>
            </c:numRef>
          </c:val>
        </c:ser>
        <c:ser>
          <c:idx val="3"/>
          <c:order val="3"/>
          <c:tx>
            <c:strRef>
              <c:f>Лист1!$E$4</c:f>
              <c:strCache>
                <c:ptCount val="1"/>
                <c:pt idx="0">
                  <c:v>2006</c:v>
                </c:pt>
              </c:strCache>
            </c:strRef>
          </c:tx>
          <c:invertIfNegative val="0"/>
          <c:cat>
            <c:strRef>
              <c:f>Лист1!$A$5:$A$17</c:f>
              <c:strCache>
                <c:ptCount val="13"/>
                <c:pt idx="0">
                  <c:v>RDS</c:v>
                </c:pt>
                <c:pt idx="1">
                  <c:v>ExxonMobil</c:v>
                </c:pt>
                <c:pt idx="2">
                  <c:v>BP</c:v>
                </c:pt>
                <c:pt idx="3">
                  <c:v>Chevron</c:v>
                </c:pt>
                <c:pt idx="4">
                  <c:v>Total</c:v>
                </c:pt>
                <c:pt idx="6">
                  <c:v>Petrochina</c:v>
                </c:pt>
                <c:pt idx="7">
                  <c:v>Petrobras</c:v>
                </c:pt>
                <c:pt idx="8">
                  <c:v>Statoil</c:v>
                </c:pt>
                <c:pt idx="10">
                  <c:v>Schlumberger</c:v>
                </c:pt>
                <c:pt idx="11">
                  <c:v>Baker Hughes</c:v>
                </c:pt>
                <c:pt idx="12">
                  <c:v>Halliburton</c:v>
                </c:pt>
              </c:strCache>
            </c:strRef>
          </c:cat>
          <c:val>
            <c:numRef>
              <c:f>Лист1!$E$5:$E$17</c:f>
              <c:numCache>
                <c:formatCode>General</c:formatCode>
                <c:ptCount val="13"/>
                <c:pt idx="0">
                  <c:v>812</c:v>
                </c:pt>
                <c:pt idx="1">
                  <c:v>733</c:v>
                </c:pt>
                <c:pt idx="2">
                  <c:v>395</c:v>
                </c:pt>
                <c:pt idx="3">
                  <c:v>468</c:v>
                </c:pt>
                <c:pt idx="4">
                  <c:v>712</c:v>
                </c:pt>
                <c:pt idx="6">
                  <c:v>528</c:v>
                </c:pt>
                <c:pt idx="7">
                  <c:v>723</c:v>
                </c:pt>
                <c:pt idx="8">
                  <c:v>227</c:v>
                </c:pt>
                <c:pt idx="10">
                  <c:v>615</c:v>
                </c:pt>
                <c:pt idx="11">
                  <c:v>333</c:v>
                </c:pt>
                <c:pt idx="12">
                  <c:v>245</c:v>
                </c:pt>
              </c:numCache>
            </c:numRef>
          </c:val>
        </c:ser>
        <c:ser>
          <c:idx val="4"/>
          <c:order val="4"/>
          <c:tx>
            <c:strRef>
              <c:f>Лист1!$F$4</c:f>
              <c:strCache>
                <c:ptCount val="1"/>
                <c:pt idx="0">
                  <c:v>2007</c:v>
                </c:pt>
              </c:strCache>
            </c:strRef>
          </c:tx>
          <c:invertIfNegative val="0"/>
          <c:cat>
            <c:strRef>
              <c:f>Лист1!$A$5:$A$17</c:f>
              <c:strCache>
                <c:ptCount val="13"/>
                <c:pt idx="0">
                  <c:v>RDS</c:v>
                </c:pt>
                <c:pt idx="1">
                  <c:v>ExxonMobil</c:v>
                </c:pt>
                <c:pt idx="2">
                  <c:v>BP</c:v>
                </c:pt>
                <c:pt idx="3">
                  <c:v>Chevron</c:v>
                </c:pt>
                <c:pt idx="4">
                  <c:v>Total</c:v>
                </c:pt>
                <c:pt idx="6">
                  <c:v>Petrochina</c:v>
                </c:pt>
                <c:pt idx="7">
                  <c:v>Petrobras</c:v>
                </c:pt>
                <c:pt idx="8">
                  <c:v>Statoil</c:v>
                </c:pt>
                <c:pt idx="10">
                  <c:v>Schlumberger</c:v>
                </c:pt>
                <c:pt idx="11">
                  <c:v>Baker Hughes</c:v>
                </c:pt>
                <c:pt idx="12">
                  <c:v>Halliburton</c:v>
                </c:pt>
              </c:strCache>
            </c:strRef>
          </c:cat>
          <c:val>
            <c:numRef>
              <c:f>Лист1!$F$5:$F$17</c:f>
              <c:numCache>
                <c:formatCode>General</c:formatCode>
                <c:ptCount val="13"/>
                <c:pt idx="0">
                  <c:v>1167</c:v>
                </c:pt>
                <c:pt idx="1">
                  <c:v>814</c:v>
                </c:pt>
                <c:pt idx="2">
                  <c:v>566</c:v>
                </c:pt>
                <c:pt idx="3">
                  <c:v>562</c:v>
                </c:pt>
                <c:pt idx="4">
                  <c:v>810</c:v>
                </c:pt>
                <c:pt idx="6">
                  <c:v>697</c:v>
                </c:pt>
                <c:pt idx="7">
                  <c:v>874</c:v>
                </c:pt>
                <c:pt idx="8">
                  <c:v>361</c:v>
                </c:pt>
                <c:pt idx="10">
                  <c:v>723</c:v>
                </c:pt>
                <c:pt idx="11">
                  <c:v>359</c:v>
                </c:pt>
                <c:pt idx="12">
                  <c:v>286</c:v>
                </c:pt>
              </c:numCache>
            </c:numRef>
          </c:val>
        </c:ser>
        <c:ser>
          <c:idx val="5"/>
          <c:order val="5"/>
          <c:tx>
            <c:strRef>
              <c:f>Лист1!$G$4</c:f>
              <c:strCache>
                <c:ptCount val="1"/>
                <c:pt idx="0">
                  <c:v>2008</c:v>
                </c:pt>
              </c:strCache>
            </c:strRef>
          </c:tx>
          <c:invertIfNegative val="0"/>
          <c:cat>
            <c:strRef>
              <c:f>Лист1!$A$5:$A$17</c:f>
              <c:strCache>
                <c:ptCount val="13"/>
                <c:pt idx="0">
                  <c:v>RDS</c:v>
                </c:pt>
                <c:pt idx="1">
                  <c:v>ExxonMobil</c:v>
                </c:pt>
                <c:pt idx="2">
                  <c:v>BP</c:v>
                </c:pt>
                <c:pt idx="3">
                  <c:v>Chevron</c:v>
                </c:pt>
                <c:pt idx="4">
                  <c:v>Total</c:v>
                </c:pt>
                <c:pt idx="6">
                  <c:v>Petrochina</c:v>
                </c:pt>
                <c:pt idx="7">
                  <c:v>Petrobras</c:v>
                </c:pt>
                <c:pt idx="8">
                  <c:v>Statoil</c:v>
                </c:pt>
                <c:pt idx="10">
                  <c:v>Schlumberger</c:v>
                </c:pt>
                <c:pt idx="11">
                  <c:v>Baker Hughes</c:v>
                </c:pt>
                <c:pt idx="12">
                  <c:v>Halliburton</c:v>
                </c:pt>
              </c:strCache>
            </c:strRef>
          </c:cat>
          <c:val>
            <c:numRef>
              <c:f>Лист1!$G$5:$G$17</c:f>
              <c:numCache>
                <c:formatCode>General</c:formatCode>
                <c:ptCount val="13"/>
                <c:pt idx="0">
                  <c:v>1230</c:v>
                </c:pt>
                <c:pt idx="1">
                  <c:v>847</c:v>
                </c:pt>
                <c:pt idx="2">
                  <c:v>595</c:v>
                </c:pt>
                <c:pt idx="3">
                  <c:v>702</c:v>
                </c:pt>
                <c:pt idx="4">
                  <c:v>896</c:v>
                </c:pt>
                <c:pt idx="6">
                  <c:v>1121</c:v>
                </c:pt>
                <c:pt idx="7">
                  <c:v>963</c:v>
                </c:pt>
                <c:pt idx="8">
                  <c:v>396</c:v>
                </c:pt>
                <c:pt idx="10">
                  <c:v>814</c:v>
                </c:pt>
                <c:pt idx="11">
                  <c:v>422</c:v>
                </c:pt>
                <c:pt idx="12">
                  <c:v>316</c:v>
                </c:pt>
              </c:numCache>
            </c:numRef>
          </c:val>
        </c:ser>
        <c:ser>
          <c:idx val="6"/>
          <c:order val="6"/>
          <c:tx>
            <c:strRef>
              <c:f>Лист1!$H$4</c:f>
              <c:strCache>
                <c:ptCount val="1"/>
                <c:pt idx="0">
                  <c:v>2009</c:v>
                </c:pt>
              </c:strCache>
            </c:strRef>
          </c:tx>
          <c:spPr>
            <a:ln>
              <a:solidFill>
                <a:srgbClr val="0099CC"/>
              </a:solidFill>
            </a:ln>
          </c:spPr>
          <c:invertIfNegative val="0"/>
          <c:cat>
            <c:strRef>
              <c:f>Лист1!$A$5:$A$17</c:f>
              <c:strCache>
                <c:ptCount val="13"/>
                <c:pt idx="0">
                  <c:v>RDS</c:v>
                </c:pt>
                <c:pt idx="1">
                  <c:v>ExxonMobil</c:v>
                </c:pt>
                <c:pt idx="2">
                  <c:v>BP</c:v>
                </c:pt>
                <c:pt idx="3">
                  <c:v>Chevron</c:v>
                </c:pt>
                <c:pt idx="4">
                  <c:v>Total</c:v>
                </c:pt>
                <c:pt idx="6">
                  <c:v>Petrochina</c:v>
                </c:pt>
                <c:pt idx="7">
                  <c:v>Petrobras</c:v>
                </c:pt>
                <c:pt idx="8">
                  <c:v>Statoil</c:v>
                </c:pt>
                <c:pt idx="10">
                  <c:v>Schlumberger</c:v>
                </c:pt>
                <c:pt idx="11">
                  <c:v>Baker Hughes</c:v>
                </c:pt>
                <c:pt idx="12">
                  <c:v>Halliburton</c:v>
                </c:pt>
              </c:strCache>
            </c:strRef>
          </c:cat>
          <c:val>
            <c:numRef>
              <c:f>Лист1!$H$5:$H$17</c:f>
              <c:numCache>
                <c:formatCode>General</c:formatCode>
                <c:ptCount val="13"/>
                <c:pt idx="0">
                  <c:v>1125</c:v>
                </c:pt>
                <c:pt idx="1">
                  <c:v>1050</c:v>
                </c:pt>
                <c:pt idx="2">
                  <c:v>587</c:v>
                </c:pt>
                <c:pt idx="3">
                  <c:v>603</c:v>
                </c:pt>
                <c:pt idx="4">
                  <c:v>950</c:v>
                </c:pt>
                <c:pt idx="6">
                  <c:v>1446</c:v>
                </c:pt>
                <c:pt idx="7">
                  <c:v>680</c:v>
                </c:pt>
                <c:pt idx="8">
                  <c:v>323</c:v>
                </c:pt>
                <c:pt idx="10">
                  <c:v>794</c:v>
                </c:pt>
                <c:pt idx="11">
                  <c:v>388</c:v>
                </c:pt>
                <c:pt idx="12">
                  <c:v>316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0474368"/>
        <c:axId val="137544064"/>
      </c:barChart>
      <c:catAx>
        <c:axId val="70474368"/>
        <c:scaling>
          <c:orientation val="minMax"/>
        </c:scaling>
        <c:delete val="0"/>
        <c:axPos val="b"/>
        <c:majorTickMark val="out"/>
        <c:minorTickMark val="none"/>
        <c:tickLblPos val="nextTo"/>
        <c:crossAx val="137544064"/>
        <c:crosses val="autoZero"/>
        <c:auto val="1"/>
        <c:lblAlgn val="ctr"/>
        <c:lblOffset val="100"/>
        <c:noMultiLvlLbl val="0"/>
      </c:catAx>
      <c:valAx>
        <c:axId val="1375440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70474368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spPr>
    <a:solidFill>
      <a:srgbClr val="000514">
        <a:lumMod val="10000"/>
        <a:lumOff val="90000"/>
      </a:srgbClr>
    </a:solidFill>
  </c:spPr>
  <c:txPr>
    <a:bodyPr/>
    <a:lstStyle/>
    <a:p>
      <a:pPr>
        <a:defRPr sz="1400" b="1"/>
      </a:pPr>
      <a:endParaRPr lang="ru-RU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55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8BA7581-4EC1-445E-A0E5-4801D78C38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99573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FF90B3-8CC0-4320-A3BD-50D42CEACA05}" type="datetime1">
              <a:rPr lang="ru-RU"/>
              <a:pPr>
                <a:defRPr/>
              </a:pPr>
              <a:t>14.02.2012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EC3CC6-B5CA-4335-83AD-D943B8B80F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1814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1AF06-DCF6-4A37-BFAD-1B460B8089F5}" type="datetime1">
              <a:rPr lang="ru-RU"/>
              <a:pPr>
                <a:defRPr/>
              </a:pPr>
              <a:t>14.02.2012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BA67D1-C1E6-4749-B334-582F92252D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760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50661-11CB-40A3-9BD6-F817DFA9AB44}" type="datetime1">
              <a:rPr lang="ru-RU"/>
              <a:pPr>
                <a:defRPr/>
              </a:pPr>
              <a:t>14.02.2012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E2BE91-D144-40E3-9E65-F14A1D98EB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7670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4FD57C-7559-4DC8-B62E-E3789D9CE5C6}" type="datetime1">
              <a:rPr lang="ru-RU"/>
              <a:pPr>
                <a:defRPr/>
              </a:pPr>
              <a:t>14.02.2012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425819-7BAD-4253-ADB9-811E84FEEA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925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9FB1FE-363D-48B5-90C5-8861C287CCBA}" type="datetime1">
              <a:rPr lang="ru-RU"/>
              <a:pPr>
                <a:defRPr/>
              </a:pPr>
              <a:t>14.02.2012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EAF793-840F-4C37-B327-88257D2B93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3555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10CF3-0BBE-4F32-88DF-E2AA4FCF5775}" type="datetime1">
              <a:rPr lang="ru-RU"/>
              <a:pPr>
                <a:defRPr/>
              </a:pPr>
              <a:t>14.02.2012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AA0172-E4EF-4423-BA6A-FC407E1FA3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153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77D01A-22A0-44F6-B2DA-73358AEDE8F0}" type="datetime1">
              <a:rPr lang="ru-RU"/>
              <a:pPr>
                <a:defRPr/>
              </a:pPr>
              <a:t>14.02.2012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0E997B-CBB1-4713-B998-EB252ADA53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3596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22F3D7-1EB3-4782-934C-728260046A2F}" type="datetime1">
              <a:rPr lang="ru-RU"/>
              <a:pPr>
                <a:defRPr/>
              </a:pPr>
              <a:t>14.02.2012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2220AC-06A3-4E7E-8E65-E395BAD2F0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1853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45D28-F409-49D5-A770-DE55AC83377E}" type="datetime1">
              <a:rPr lang="ru-RU"/>
              <a:pPr>
                <a:defRPr/>
              </a:pPr>
              <a:t>14.02.2012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4F6B18-DDD2-4DD3-8C43-86A3FFA16C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6845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C0CD53-7DC8-4A80-BB4C-BFB6CACA6989}" type="datetime1">
              <a:rPr lang="ru-RU"/>
              <a:pPr>
                <a:defRPr/>
              </a:pPr>
              <a:t>14.02.2012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2FE8E4-5D87-43B6-A435-D61D25D172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9250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5D1CF7-B85E-4527-91EF-67E628583AF6}" type="datetime1">
              <a:rPr lang="ru-RU"/>
              <a:pPr>
                <a:defRPr/>
              </a:pPr>
              <a:t>14.02.2012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B32F03-B601-47EA-97FB-00423FAC22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188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B6EE4AA2-2D57-45B8-B4B2-8792DBE57733}" type="datetime1">
              <a:rPr lang="ru-RU"/>
              <a:pPr>
                <a:defRPr/>
              </a:pPr>
              <a:t>14.02.2012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53D03F5D-D243-4991-A7F6-57AECD0783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852738"/>
            <a:ext cx="7772400" cy="1470025"/>
          </a:xfrm>
        </p:spPr>
        <p:txBody>
          <a:bodyPr/>
          <a:lstStyle/>
          <a:p>
            <a:pPr eaLnBrk="1" hangingPunct="1"/>
            <a:r>
              <a:rPr lang="ru-RU" sz="4000" b="1" smtClean="0"/>
              <a:t/>
            </a:r>
            <a:br>
              <a:rPr lang="ru-RU" sz="4000" b="1" smtClean="0"/>
            </a:br>
            <a:r>
              <a:rPr lang="ru-RU" sz="4000" b="1" smtClean="0"/>
              <a:t/>
            </a:r>
            <a:br>
              <a:rPr lang="ru-RU" sz="4000" b="1" smtClean="0"/>
            </a:br>
            <a:r>
              <a:rPr lang="ru-RU" sz="2400" b="1" smtClean="0"/>
              <a:t>Наталья Ивановна Иванова</a:t>
            </a:r>
            <a:br>
              <a:rPr lang="ru-RU" sz="2400" b="1" smtClean="0"/>
            </a:br>
            <a:r>
              <a:rPr lang="ru-RU" sz="2400" smtClean="0"/>
              <a:t>первый заместитель директора Института мировой экономики и международных отношений РАН</a:t>
            </a:r>
            <a:br>
              <a:rPr lang="ru-RU" sz="2400" smtClean="0"/>
            </a:br>
            <a:r>
              <a:rPr lang="ru-RU" sz="2800" smtClean="0"/>
              <a:t>академик РАН</a:t>
            </a:r>
            <a:br>
              <a:rPr lang="ru-RU" sz="2800" smtClean="0"/>
            </a:br>
            <a:r>
              <a:rPr lang="ru-RU" sz="2800" smtClean="0"/>
              <a:t/>
            </a:r>
            <a:br>
              <a:rPr lang="ru-RU" sz="2800" smtClean="0"/>
            </a:br>
            <a:r>
              <a:rPr lang="ru-RU" sz="2800" smtClean="0"/>
              <a:t>Президиум РАН</a:t>
            </a:r>
            <a:br>
              <a:rPr lang="ru-RU" sz="2800" smtClean="0"/>
            </a:br>
            <a:r>
              <a:rPr lang="ru-RU" sz="1800" u="sng" smtClean="0"/>
              <a:t>14 февраля 201</a:t>
            </a:r>
            <a:r>
              <a:rPr lang="en-US" sz="1800" u="sng" smtClean="0"/>
              <a:t>2</a:t>
            </a:r>
            <a:r>
              <a:rPr lang="ru-RU" sz="1800" u="sng" smtClean="0"/>
              <a:t> года</a:t>
            </a:r>
            <a:r>
              <a:rPr lang="ru-RU" sz="4000" smtClean="0"/>
              <a:t> 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908050"/>
            <a:ext cx="7016750" cy="1368425"/>
          </a:xfrm>
        </p:spPr>
        <p:txBody>
          <a:bodyPr/>
          <a:lstStyle/>
          <a:p>
            <a:pPr eaLnBrk="1" hangingPunct="1"/>
            <a:r>
              <a:rPr lang="ru-RU" sz="3600" b="1" smtClean="0">
                <a:solidFill>
                  <a:srgbClr val="FF0000"/>
                </a:solidFill>
              </a:rPr>
              <a:t>«НАУКА И ИННОВАЦИИ: ГЛОБАЛЬНЫЕ ВЫЗОВЫ»</a:t>
            </a:r>
          </a:p>
        </p:txBody>
      </p:sp>
      <p:pic>
        <p:nvPicPr>
          <p:cNvPr id="2052" name="Рисунок 3" descr="Mlogo_v4fgb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00063"/>
            <a:ext cx="12144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solidFill>
                  <a:srgbClr val="FF0000"/>
                </a:solidFill>
              </a:rPr>
              <a:t>Основные вопросы</a:t>
            </a:r>
          </a:p>
        </p:txBody>
      </p:sp>
      <p:sp>
        <p:nvSpPr>
          <p:cNvPr id="307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 Новый этап глобализации – полицентричный мир</a:t>
            </a:r>
          </a:p>
          <a:p>
            <a:pPr eaLnBrk="1" hangingPunct="1"/>
            <a:r>
              <a:rPr lang="ru-RU" smtClean="0"/>
              <a:t>Глобализация достижений и проблем науки и инновационной экономики</a:t>
            </a:r>
          </a:p>
          <a:p>
            <a:pPr eaLnBrk="1" hangingPunct="1"/>
            <a:r>
              <a:rPr lang="ru-RU" smtClean="0"/>
              <a:t>Противоречия и возможности российской научной  и инновационной политики</a:t>
            </a:r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</p:txBody>
      </p:sp>
      <p:pic>
        <p:nvPicPr>
          <p:cNvPr id="3076" name="Рисунок 3" descr="Mlogo_v4fgb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00063"/>
            <a:ext cx="121443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FF0000"/>
                </a:solidFill>
              </a:rPr>
              <a:t>О глобальном развитии </a:t>
            </a:r>
          </a:p>
        </p:txBody>
      </p:sp>
      <p:pic>
        <p:nvPicPr>
          <p:cNvPr id="4099" name="Содержимое 7" descr="rossia v poli mire4a.jp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1412875"/>
            <a:ext cx="4316413" cy="5184775"/>
          </a:xfrm>
        </p:spPr>
      </p:pic>
      <p:pic>
        <p:nvPicPr>
          <p:cNvPr id="4100" name="Picture 1" descr="Prognoz_Oblozjka_220211_01_RUS_03_simple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1500" y="1412875"/>
            <a:ext cx="3929063" cy="5230813"/>
          </a:xfr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FF0000"/>
                </a:solidFill>
              </a:rPr>
              <a:t>Характеристики и вызовы полицентричного мира</a:t>
            </a: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Tx/>
              <a:buAutoNum type="arabicPeriod"/>
            </a:pPr>
            <a:r>
              <a:rPr lang="ru-RU" sz="2800" smtClean="0">
                <a:cs typeface="Arial" pitchFamily="34" charset="0"/>
              </a:rPr>
              <a:t>Мультицивилизационная основа</a:t>
            </a:r>
          </a:p>
          <a:p>
            <a:pPr marL="514350" indent="-514350">
              <a:buFontTx/>
              <a:buAutoNum type="arabicPeriod"/>
            </a:pPr>
            <a:r>
              <a:rPr lang="ru-RU" sz="2800" smtClean="0">
                <a:cs typeface="Arial" pitchFamily="34" charset="0"/>
              </a:rPr>
              <a:t>Новые векторы глобального управления</a:t>
            </a:r>
          </a:p>
          <a:p>
            <a:pPr marL="514350" indent="-514350">
              <a:buFontTx/>
              <a:buAutoNum type="arabicPeriod"/>
            </a:pPr>
            <a:r>
              <a:rPr lang="ru-RU" sz="2800" smtClean="0">
                <a:cs typeface="Arial" pitchFamily="34" charset="0"/>
              </a:rPr>
              <a:t>Глобальные «фабрики»</a:t>
            </a:r>
          </a:p>
          <a:p>
            <a:pPr marL="514350" indent="-514350">
              <a:buFontTx/>
              <a:buAutoNum type="arabicPeriod"/>
            </a:pPr>
            <a:r>
              <a:rPr lang="ru-RU" sz="2800" smtClean="0">
                <a:cs typeface="Arial" pitchFamily="34" charset="0"/>
              </a:rPr>
              <a:t> Рост науки и наукоемкости ВВП стран - новых глобальных лидеров</a:t>
            </a:r>
          </a:p>
          <a:p>
            <a:pPr marL="514350" indent="-514350">
              <a:buFontTx/>
              <a:buNone/>
            </a:pPr>
            <a:r>
              <a:rPr lang="ru-RU" sz="2800" smtClean="0">
                <a:cs typeface="Arial" pitchFamily="34" charset="0"/>
              </a:rPr>
              <a:t>5. Бурный рост финансовых инноваций, усиление дисбалансов в финансовой сфере, бюджетные ограничения на перспективу</a:t>
            </a:r>
          </a:p>
          <a:p>
            <a:pPr marL="514350" indent="-514350">
              <a:buFontTx/>
              <a:buAutoNum type="arabicPeriod"/>
            </a:pPr>
            <a:endParaRPr lang="ru-RU" sz="2800" smtClean="0">
              <a:cs typeface="Arial" pitchFamily="34" charset="0"/>
            </a:endParaRPr>
          </a:p>
          <a:p>
            <a:pPr marL="514350" indent="-514350"/>
            <a:endParaRPr lang="ru-RU" sz="240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Текст 2"/>
          <p:cNvSpPr>
            <a:spLocks noGrp="1"/>
          </p:cNvSpPr>
          <p:nvPr>
            <p:ph type="body" idx="1"/>
          </p:nvPr>
        </p:nvSpPr>
        <p:spPr>
          <a:xfrm>
            <a:off x="611188" y="836613"/>
            <a:ext cx="4040187" cy="1128712"/>
          </a:xfrm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ru-RU" sz="1600" smtClean="0"/>
              <a:t>Соотношение численности населения развитых и развивающихся стран принципиально не изменится</a:t>
            </a:r>
          </a:p>
        </p:txBody>
      </p:sp>
      <p:sp>
        <p:nvSpPr>
          <p:cNvPr id="6147" name="Текст 4"/>
          <p:cNvSpPr>
            <a:spLocks noGrp="1"/>
          </p:cNvSpPr>
          <p:nvPr>
            <p:ph type="body" sz="quarter" idx="3"/>
          </p:nvPr>
        </p:nvSpPr>
        <p:spPr>
          <a:xfrm>
            <a:off x="4994275" y="917575"/>
            <a:ext cx="4041775" cy="1071563"/>
          </a:xfrm>
        </p:spPr>
        <p:txBody>
          <a:bodyPr/>
          <a:lstStyle/>
          <a:p>
            <a:pPr algn="ctr"/>
            <a:r>
              <a:rPr lang="ru-RU" sz="1800" smtClean="0"/>
              <a:t>Соотношение развитых и развивающихся стран по ВВП изменится драматически</a:t>
            </a:r>
            <a:r>
              <a:rPr lang="ru-RU" sz="1600" b="0" smtClean="0"/>
              <a:t> </a:t>
            </a: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sz="quarter" idx="4"/>
          </p:nvPr>
        </p:nvGraphicFramePr>
        <p:xfrm>
          <a:off x="4786314" y="2060847"/>
          <a:ext cx="4041775" cy="36943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Содержимое 9"/>
          <p:cNvGraphicFramePr>
            <a:graphicFrameLocks noGrp="1"/>
          </p:cNvGraphicFramePr>
          <p:nvPr>
            <p:ph sz="half" idx="2"/>
          </p:nvPr>
        </p:nvGraphicFramePr>
        <p:xfrm>
          <a:off x="428596" y="1988840"/>
          <a:ext cx="4040188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2286000" y="5807075"/>
            <a:ext cx="214313" cy="214313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857750" y="5807075"/>
            <a:ext cx="214313" cy="214313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152" name="TextBox 13"/>
          <p:cNvSpPr txBox="1">
            <a:spLocks noChangeArrowheads="1"/>
          </p:cNvSpPr>
          <p:nvPr/>
        </p:nvSpPr>
        <p:spPr bwMode="auto">
          <a:xfrm>
            <a:off x="2500313" y="5805488"/>
            <a:ext cx="235743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 sz="1600">
                <a:latin typeface="Times New Roman" pitchFamily="18" charset="0"/>
                <a:cs typeface="Times New Roman" pitchFamily="18" charset="0"/>
              </a:rPr>
              <a:t>Развитые страны</a:t>
            </a:r>
          </a:p>
        </p:txBody>
      </p:sp>
      <p:sp>
        <p:nvSpPr>
          <p:cNvPr id="6153" name="TextBox 14"/>
          <p:cNvSpPr txBox="1">
            <a:spLocks noChangeArrowheads="1"/>
          </p:cNvSpPr>
          <p:nvPr/>
        </p:nvSpPr>
        <p:spPr bwMode="auto">
          <a:xfrm>
            <a:off x="5072063" y="5754688"/>
            <a:ext cx="3429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 sz="1600">
                <a:latin typeface="Times New Roman" pitchFamily="18" charset="0"/>
                <a:cs typeface="Times New Roman" pitchFamily="18" charset="0"/>
              </a:rPr>
              <a:t>Развивающиеся страны</a:t>
            </a:r>
          </a:p>
        </p:txBody>
      </p:sp>
      <p:sp>
        <p:nvSpPr>
          <p:cNvPr id="13" name="Текст 4"/>
          <p:cNvSpPr txBox="1">
            <a:spLocks/>
          </p:cNvSpPr>
          <p:nvPr/>
        </p:nvSpPr>
        <p:spPr bwMode="auto">
          <a:xfrm>
            <a:off x="4787900" y="6138863"/>
            <a:ext cx="4113213" cy="67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ВВП,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млрд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долл., в ценах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 по ППС 2009 года</a:t>
            </a:r>
            <a:endParaRPr lang="ru-RU" sz="2000" b="1" dirty="0">
              <a:latin typeface="+mn-lt"/>
            </a:endParaRPr>
          </a:p>
        </p:txBody>
      </p:sp>
      <p:sp>
        <p:nvSpPr>
          <p:cNvPr id="6155" name="TextBox 13"/>
          <p:cNvSpPr txBox="1">
            <a:spLocks noChangeArrowheads="1"/>
          </p:cNvSpPr>
          <p:nvPr/>
        </p:nvSpPr>
        <p:spPr bwMode="auto">
          <a:xfrm>
            <a:off x="322263" y="6340475"/>
            <a:ext cx="4178300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ru-RU" sz="2000" b="1">
                <a:latin typeface="Times New Roman" pitchFamily="18" charset="0"/>
                <a:cs typeface="Times New Roman" pitchFamily="18" charset="0"/>
              </a:rPr>
              <a:t>Структура населения мира, %</a:t>
            </a:r>
          </a:p>
        </p:txBody>
      </p:sp>
      <p:pic>
        <p:nvPicPr>
          <p:cNvPr id="14" name="Picture 6" descr="C:\Documents and Settings\admin\Мои документы\Мои рисунки\Mlogo_v4fgb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1127125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3124200" y="6248400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fld id="{0F97E2D7-7472-444F-9599-83B0329AC2F3}" type="slidenum">
              <a:rPr lang="ru-RU" smtClean="0"/>
              <a:pPr algn="ctr" eaLnBrk="1" hangingPunct="1"/>
              <a:t>5</a:t>
            </a:fld>
            <a:endParaRPr lang="ru-RU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-323850" y="6170613"/>
            <a:ext cx="8229600" cy="714375"/>
          </a:xfrm>
        </p:spPr>
        <p:txBody>
          <a:bodyPr/>
          <a:lstStyle/>
          <a:p>
            <a:pPr eaLnBrk="1" hangingPunct="1"/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Глобальная структура расходов на ИР, %, расчеты ИМЭМО</a:t>
            </a: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4820" name="TextBox 3"/>
          <p:cNvSpPr txBox="1">
            <a:spLocks noChangeArrowheads="1"/>
          </p:cNvSpPr>
          <p:nvPr/>
        </p:nvSpPr>
        <p:spPr bwMode="auto">
          <a:xfrm>
            <a:off x="1317625" y="357188"/>
            <a:ext cx="7358063" cy="95408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Доля Китая в глобальных ИР расходах сравняется с ЕС к 2030 г.</a:t>
            </a:r>
          </a:p>
        </p:txBody>
      </p:sp>
      <p:pic>
        <p:nvPicPr>
          <p:cNvPr id="6" name="Picture 6" descr="C:\Documents and Settings\admin\Мои документы\Мои рисунки\Mlogo_v4fgb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1127125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Номер слайда 4"/>
          <p:cNvSpPr txBox="1">
            <a:spLocks/>
          </p:cNvSpPr>
          <p:nvPr/>
        </p:nvSpPr>
        <p:spPr bwMode="auto">
          <a:xfrm>
            <a:off x="8174038" y="109538"/>
            <a:ext cx="7620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fld id="{BFE95C04-052E-4C93-AB62-816BD30B9A6A}" type="slidenum">
              <a:rPr lang="ru-RU">
                <a:solidFill>
                  <a:srgbClr val="FFFFFF"/>
                </a:solidFill>
              </a:rPr>
              <a:pPr algn="ctr" eaLnBrk="1" hangingPunct="1"/>
              <a:t>6</a:t>
            </a:fld>
            <a:endParaRPr lang="ru-RU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smtClean="0">
                <a:solidFill>
                  <a:srgbClr val="FF0000"/>
                </a:solidFill>
              </a:rPr>
              <a:t>Наука. Уплотнение глобальных научных связей (международное соавторство</a:t>
            </a:r>
            <a:r>
              <a:rPr lang="ru-RU" smtClean="0">
                <a:solidFill>
                  <a:srgbClr val="FF0000"/>
                </a:solidFill>
              </a:rPr>
              <a:t>)</a:t>
            </a:r>
          </a:p>
        </p:txBody>
      </p:sp>
      <p:pic>
        <p:nvPicPr>
          <p:cNvPr id="819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71625" y="1600200"/>
            <a:ext cx="5643563" cy="4972050"/>
          </a:xfrm>
          <a:noFill/>
        </p:spPr>
      </p:pic>
      <p:sp>
        <p:nvSpPr>
          <p:cNvPr id="8196" name="Text Box 5"/>
          <p:cNvSpPr txBox="1">
            <a:spLocks noChangeArrowheads="1"/>
          </p:cNvSpPr>
          <p:nvPr/>
        </p:nvSpPr>
        <p:spPr bwMode="auto">
          <a:xfrm>
            <a:off x="7793038" y="2151063"/>
            <a:ext cx="86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 sz="2400"/>
              <a:t>1998</a:t>
            </a:r>
          </a:p>
        </p:txBody>
      </p:sp>
      <p:sp>
        <p:nvSpPr>
          <p:cNvPr id="8197" name="Text Box 6"/>
          <p:cNvSpPr txBox="1">
            <a:spLocks noChangeArrowheads="1"/>
          </p:cNvSpPr>
          <p:nvPr/>
        </p:nvSpPr>
        <p:spPr bwMode="auto">
          <a:xfrm>
            <a:off x="7864475" y="4672013"/>
            <a:ext cx="86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 sz="2400"/>
              <a:t>2009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smtClean="0">
                <a:solidFill>
                  <a:srgbClr val="FF0000"/>
                </a:solidFill>
              </a:rPr>
              <a:t>Наука. Глобальный тренд – национальное и международное соавторство</a:t>
            </a:r>
          </a:p>
        </p:txBody>
      </p:sp>
      <p:pic>
        <p:nvPicPr>
          <p:cNvPr id="921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5750" y="1571625"/>
            <a:ext cx="8858250" cy="5072063"/>
          </a:xfr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 sz="2400" smtClean="0">
                <a:solidFill>
                  <a:srgbClr val="FF0000"/>
                </a:solidFill>
              </a:rPr>
              <a:t>Наука. Конвергенция приоритетов: медицина, материаловедение, окружающая среда, физика элементарных частиц</a:t>
            </a:r>
          </a:p>
        </p:txBody>
      </p:sp>
      <p:pic>
        <p:nvPicPr>
          <p:cNvPr id="10243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85875" y="1428750"/>
            <a:ext cx="6429375" cy="5072063"/>
          </a:xfr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404813"/>
            <a:ext cx="8229600" cy="1584325"/>
          </a:xfrm>
        </p:spPr>
        <p:txBody>
          <a:bodyPr/>
          <a:lstStyle/>
          <a:p>
            <a:r>
              <a:rPr lang="ru-RU" sz="2800" b="1" smtClean="0">
                <a:solidFill>
                  <a:srgbClr val="FF0000"/>
                </a:solidFill>
                <a:latin typeface="Georgia" pitchFamily="18" charset="0"/>
              </a:rPr>
              <a:t>Инновации. </a:t>
            </a:r>
            <a:br>
              <a:rPr lang="ru-RU" sz="2800" b="1" smtClean="0">
                <a:solidFill>
                  <a:srgbClr val="FF0000"/>
                </a:solidFill>
                <a:latin typeface="Georgia" pitchFamily="18" charset="0"/>
              </a:rPr>
            </a:br>
            <a:r>
              <a:rPr lang="ru-RU" sz="2800" b="1" smtClean="0">
                <a:solidFill>
                  <a:srgbClr val="FF0000"/>
                </a:solidFill>
                <a:latin typeface="Georgia" pitchFamily="18" charset="0"/>
              </a:rPr>
              <a:t>Наукоемкая компания – основной 	институт инновационной экономики</a:t>
            </a:r>
            <a:endParaRPr lang="ru-RU" sz="2800" b="1" smtClean="0">
              <a:solidFill>
                <a:srgbClr val="FF0000"/>
              </a:solidFill>
            </a:endParaRPr>
          </a:p>
        </p:txBody>
      </p:sp>
      <p:sp>
        <p:nvSpPr>
          <p:cNvPr id="11267" name="Содержимое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endParaRPr lang="en-US" smtClean="0"/>
          </a:p>
          <a:p>
            <a:pPr>
              <a:buFont typeface="Wingdings" pitchFamily="2" charset="2"/>
              <a:buNone/>
            </a:pPr>
            <a:endParaRPr lang="en-US" sz="3600" b="1" smtClean="0"/>
          </a:p>
          <a:p>
            <a:pPr algn="ctr">
              <a:buFont typeface="Wingdings" pitchFamily="2" charset="2"/>
              <a:buNone/>
            </a:pPr>
            <a:r>
              <a:rPr lang="ru-RU" sz="3600" b="1" smtClean="0"/>
              <a:t> Фондовый рынок – важный механизм оценки экономических перспектив компании на глобальных рынках</a:t>
            </a:r>
            <a:endParaRPr lang="ru-RU" sz="3600" b="1" smtClean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57213" y="346075"/>
            <a:ext cx="8229600" cy="1066800"/>
          </a:xfrm>
        </p:spPr>
        <p:txBody>
          <a:bodyPr/>
          <a:lstStyle/>
          <a:p>
            <a:pPr eaLnBrk="1" hangingPunct="1"/>
            <a:r>
              <a:rPr lang="ru-RU" sz="2800" smtClean="0">
                <a:solidFill>
                  <a:srgbClr val="FF0000"/>
                </a:solidFill>
                <a:latin typeface="Georgia" pitchFamily="18" charset="0"/>
              </a:rPr>
              <a:t>Структура рыночной капитализации</a:t>
            </a:r>
            <a:br>
              <a:rPr lang="ru-RU" sz="2800" smtClean="0">
                <a:solidFill>
                  <a:srgbClr val="FF0000"/>
                </a:solidFill>
                <a:latin typeface="Georgia" pitchFamily="18" charset="0"/>
              </a:rPr>
            </a:br>
            <a:r>
              <a:rPr lang="ru-RU" sz="2800" smtClean="0">
                <a:solidFill>
                  <a:srgbClr val="FF0000"/>
                </a:solidFill>
                <a:latin typeface="Georgia" pitchFamily="18" charset="0"/>
              </a:rPr>
              <a:t> компаний – индекс </a:t>
            </a:r>
            <a:r>
              <a:rPr lang="en-US" sz="2800" smtClean="0">
                <a:solidFill>
                  <a:srgbClr val="FF0000"/>
                </a:solidFill>
                <a:latin typeface="Georgia" pitchFamily="18" charset="0"/>
              </a:rPr>
              <a:t>S</a:t>
            </a:r>
            <a:r>
              <a:rPr lang="ru-RU" sz="2800" smtClean="0">
                <a:solidFill>
                  <a:srgbClr val="FF0000"/>
                </a:solidFill>
                <a:latin typeface="Georgia" pitchFamily="18" charset="0"/>
              </a:rPr>
              <a:t>&amp;</a:t>
            </a:r>
            <a:r>
              <a:rPr lang="en-US" sz="2800" smtClean="0">
                <a:solidFill>
                  <a:srgbClr val="FF0000"/>
                </a:solidFill>
                <a:latin typeface="Georgia" pitchFamily="18" charset="0"/>
              </a:rPr>
              <a:t>P</a:t>
            </a:r>
            <a:r>
              <a:rPr lang="ru-RU" sz="2800" smtClean="0">
                <a:solidFill>
                  <a:srgbClr val="FF0000"/>
                </a:solidFill>
                <a:latin typeface="Georgia" pitchFamily="18" charset="0"/>
              </a:rPr>
              <a:t> 500</a:t>
            </a:r>
          </a:p>
        </p:txBody>
      </p:sp>
      <p:sp>
        <p:nvSpPr>
          <p:cNvPr id="12291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418513" y="182563"/>
            <a:ext cx="762000" cy="366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fld id="{B23488F6-1BF2-4629-8CCA-9A6A114F14CD}" type="slidenum">
              <a:rPr lang="ru-RU" sz="1800" smtClean="0">
                <a:solidFill>
                  <a:srgbClr val="FFFFFF"/>
                </a:solidFill>
              </a:rPr>
              <a:pPr algn="ctr" eaLnBrk="1" hangingPunct="1"/>
              <a:t>11</a:t>
            </a:fld>
            <a:endParaRPr lang="ru-RU" sz="1800" smtClean="0">
              <a:solidFill>
                <a:srgbClr val="FFFFFF"/>
              </a:solidFill>
            </a:endParaRPr>
          </a:p>
        </p:txBody>
      </p:sp>
      <p:pic>
        <p:nvPicPr>
          <p:cNvPr id="12292" name="Picture 7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600" y="1571625"/>
            <a:ext cx="8105775" cy="4873625"/>
          </a:xfrm>
        </p:spPr>
      </p:pic>
      <p:pic>
        <p:nvPicPr>
          <p:cNvPr id="6" name="Picture 6" descr="C:\Documents and Settings\admin\Мои документы\Мои рисунки\Mlogo_v4fgb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3" y="142875"/>
            <a:ext cx="781050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00063" y="285750"/>
            <a:ext cx="8229600" cy="1143000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rgbClr val="FF0000"/>
                </a:solidFill>
              </a:rPr>
              <a:t>Динамика рыночной капитализации компании </a:t>
            </a:r>
            <a:r>
              <a:rPr lang="en-US" sz="2400" b="1" smtClean="0">
                <a:solidFill>
                  <a:srgbClr val="FF0000"/>
                </a:solidFill>
              </a:rPr>
              <a:t>Cisco</a:t>
            </a:r>
            <a:r>
              <a:rPr lang="ru-RU" sz="2400" b="1" smtClean="0">
                <a:solidFill>
                  <a:srgbClr val="FF0000"/>
                </a:solidFill>
              </a:rPr>
              <a:t>, 1995-2009 гг., млрд. долл. </a:t>
            </a:r>
            <a:r>
              <a:rPr lang="ru-RU" sz="2400" smtClean="0"/>
              <a:t/>
            </a:r>
            <a:br>
              <a:rPr lang="ru-RU" sz="2400" smtClean="0"/>
            </a:br>
            <a:endParaRPr lang="ru-RU" sz="2400" smtClean="0"/>
          </a:p>
        </p:txBody>
      </p:sp>
      <p:pic>
        <p:nvPicPr>
          <p:cNvPr id="13315" name="Picture 4" descr="p1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57313" y="2143125"/>
            <a:ext cx="6072187" cy="3929063"/>
          </a:xfrm>
          <a:noFill/>
        </p:spPr>
      </p:pic>
      <p:sp>
        <p:nvSpPr>
          <p:cNvPr id="13316" name="TextBox 3"/>
          <p:cNvSpPr txBox="1">
            <a:spLocks noChangeArrowheads="1"/>
          </p:cNvSpPr>
          <p:nvPr/>
        </p:nvSpPr>
        <p:spPr bwMode="auto">
          <a:xfrm>
            <a:off x="1000125" y="6429375"/>
            <a:ext cx="4060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/>
              <a:t>Источник: </a:t>
            </a:r>
            <a:r>
              <a:rPr lang="en-US"/>
              <a:t>The Economist, 2009, Nov.</a:t>
            </a:r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>
                <a:solidFill>
                  <a:srgbClr val="FF0000"/>
                </a:solidFill>
              </a:rPr>
              <a:t>Facebook – </a:t>
            </a:r>
            <a:r>
              <a:rPr lang="ru-RU" sz="3600" smtClean="0">
                <a:solidFill>
                  <a:srgbClr val="FF0000"/>
                </a:solidFill>
              </a:rPr>
              <a:t>бизнес на гуманизме?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>
              <a:buFontTx/>
              <a:buNone/>
            </a:pPr>
            <a:r>
              <a:rPr lang="en-US" sz="2400" smtClean="0"/>
              <a:t>IPO  1 </a:t>
            </a:r>
            <a:r>
              <a:rPr lang="ru-RU" sz="2400" smtClean="0"/>
              <a:t>февраля</a:t>
            </a:r>
          </a:p>
          <a:p>
            <a:pPr algn="r">
              <a:buFontTx/>
              <a:buNone/>
            </a:pPr>
            <a:r>
              <a:rPr lang="ru-RU" sz="2400" smtClean="0"/>
              <a:t>2012 г.</a:t>
            </a:r>
          </a:p>
          <a:p>
            <a:pPr algn="r">
              <a:buFontTx/>
              <a:buNone/>
            </a:pPr>
            <a:r>
              <a:rPr lang="ru-RU" sz="2400" smtClean="0"/>
              <a:t>более 75 </a:t>
            </a:r>
            <a:r>
              <a:rPr lang="en-US" sz="2400" smtClean="0"/>
              <a:t>$</a:t>
            </a:r>
            <a:r>
              <a:rPr lang="ru-RU" sz="2400" smtClean="0"/>
              <a:t>млрд </a:t>
            </a:r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484313"/>
            <a:ext cx="5473700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447675" y="6184900"/>
            <a:ext cx="45593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/>
              <a:t>Источник: </a:t>
            </a:r>
            <a:r>
              <a:rPr lang="en-US"/>
              <a:t>The Economist, 2012, Feb.4-10.</a:t>
            </a:r>
            <a:endParaRPr lang="ru-RU"/>
          </a:p>
          <a:p>
            <a:pPr eaLnBrk="1" hangingPunct="1"/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 sz="2400" b="1" smtClean="0">
                <a:solidFill>
                  <a:srgbClr val="FF0000"/>
                </a:solidFill>
              </a:rPr>
              <a:t>Инновации и Интернет ( доля новых пользователей в социальных и медицинских сетях)</a:t>
            </a:r>
          </a:p>
        </p:txBody>
      </p:sp>
      <p:pic>
        <p:nvPicPr>
          <p:cNvPr id="15363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4375" y="1643063"/>
            <a:ext cx="8143875" cy="4214812"/>
          </a:xfr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 sz="2400" smtClean="0">
                <a:solidFill>
                  <a:srgbClr val="FF0000"/>
                </a:solidFill>
              </a:rPr>
              <a:t>Политическое влияние на научно-технологические приоритеты: альтернативная энергетика после Киото</a:t>
            </a:r>
          </a:p>
        </p:txBody>
      </p:sp>
      <p:pic>
        <p:nvPicPr>
          <p:cNvPr id="16387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5750" y="1571625"/>
            <a:ext cx="8858250" cy="5000625"/>
          </a:xfr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250950" y="404813"/>
            <a:ext cx="7713663" cy="952500"/>
          </a:xfrm>
        </p:spPr>
        <p:txBody>
          <a:bodyPr/>
          <a:lstStyle/>
          <a:p>
            <a:pPr algn="l"/>
            <a:r>
              <a:rPr lang="ru-RU" sz="2800" smtClean="0">
                <a:solidFill>
                  <a:srgbClr val="FF0000"/>
                </a:solidFill>
                <a:latin typeface="Georgia" pitchFamily="18" charset="0"/>
              </a:rPr>
              <a:t>Оценка «чистых технологий» фондовым рынком: высокий риск и малая доходность</a:t>
            </a:r>
          </a:p>
        </p:txBody>
      </p:sp>
      <p:sp>
        <p:nvSpPr>
          <p:cNvPr id="17411" name="Текст 4"/>
          <p:cNvSpPr>
            <a:spLocks noGrp="1"/>
          </p:cNvSpPr>
          <p:nvPr>
            <p:ph type="body" sz="quarter" idx="4294967295"/>
          </p:nvPr>
        </p:nvSpPr>
        <p:spPr>
          <a:xfrm>
            <a:off x="323850" y="1198563"/>
            <a:ext cx="8640763" cy="935037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ru-RU" sz="2000" b="1" smtClean="0">
                <a:solidFill>
                  <a:srgbClr val="0206A6"/>
                </a:solidFill>
              </a:rPr>
              <a:t>Соотношение риск-доходности по индексам </a:t>
            </a:r>
            <a:r>
              <a:rPr lang="en-US" sz="2000" b="1" smtClean="0">
                <a:solidFill>
                  <a:srgbClr val="0206A6"/>
                </a:solidFill>
              </a:rPr>
              <a:t>S&amp;P500, S&amp;P Global Clean Energy, </a:t>
            </a:r>
            <a:r>
              <a:rPr lang="ru-RU" sz="2000" b="1" smtClean="0">
                <a:solidFill>
                  <a:srgbClr val="0206A6"/>
                </a:solidFill>
              </a:rPr>
              <a:t>акциям компаний и котировкам нефти сорта </a:t>
            </a:r>
            <a:r>
              <a:rPr lang="en-US" sz="2000" b="1" smtClean="0">
                <a:solidFill>
                  <a:srgbClr val="0206A6"/>
                </a:solidFill>
              </a:rPr>
              <a:t>Brent</a:t>
            </a:r>
            <a:r>
              <a:rPr lang="ru-RU" sz="2000" b="1" smtClean="0">
                <a:solidFill>
                  <a:srgbClr val="0206A6"/>
                </a:solidFill>
              </a:rPr>
              <a:t>, 2005 - 2010 гг.</a:t>
            </a:r>
          </a:p>
          <a:p>
            <a:pPr marL="0" indent="0" algn="ctr">
              <a:buFontTx/>
              <a:buNone/>
            </a:pPr>
            <a:endParaRPr lang="ru-RU" sz="2000" b="1" smtClean="0">
              <a:solidFill>
                <a:srgbClr val="0206A6"/>
              </a:solidFill>
            </a:endParaRPr>
          </a:p>
        </p:txBody>
      </p:sp>
      <p:sp>
        <p:nvSpPr>
          <p:cNvPr id="1741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7" name="Диаграмма 6"/>
          <p:cNvGraphicFramePr>
            <a:graphicFrameLocks noGrp="1"/>
          </p:cNvGraphicFramePr>
          <p:nvPr/>
        </p:nvGraphicFramePr>
        <p:xfrm>
          <a:off x="539552" y="2204864"/>
          <a:ext cx="8352929" cy="40431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7414" name="TextBox 7"/>
          <p:cNvSpPr txBox="1">
            <a:spLocks noChangeArrowheads="1"/>
          </p:cNvSpPr>
          <p:nvPr/>
        </p:nvSpPr>
        <p:spPr bwMode="auto">
          <a:xfrm>
            <a:off x="971550" y="6350000"/>
            <a:ext cx="66246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 sz="1600"/>
              <a:t>Источник: расчеты ИМЭМО по данным </a:t>
            </a:r>
            <a:r>
              <a:rPr lang="en-US" sz="1600"/>
              <a:t>Bloomberg.</a:t>
            </a:r>
            <a:endParaRPr lang="ru-RU" sz="1600"/>
          </a:p>
        </p:txBody>
      </p:sp>
      <p:pic>
        <p:nvPicPr>
          <p:cNvPr id="8" name="Picture 6" descr="C:\Documents and Settings\admin\Мои документы\Мои рисунки\Mlogo_v4fgb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3" y="142875"/>
            <a:ext cx="917575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6" name="Номер слайда 4"/>
          <p:cNvSpPr txBox="1">
            <a:spLocks noGrp="1"/>
          </p:cNvSpPr>
          <p:nvPr/>
        </p:nvSpPr>
        <p:spPr bwMode="auto">
          <a:xfrm>
            <a:off x="8174038" y="1588"/>
            <a:ext cx="7620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fld id="{0DE0D809-265B-458E-9FD1-290D036AFA5B}" type="slidenum">
              <a:rPr lang="ru-RU">
                <a:solidFill>
                  <a:srgbClr val="FFFFFF"/>
                </a:solidFill>
              </a:rPr>
              <a:pPr algn="ctr" eaLnBrk="1" hangingPunct="1"/>
              <a:t>16</a:t>
            </a:fld>
            <a:endParaRPr lang="ru-RU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4294967295"/>
          </p:nvPr>
        </p:nvGraphicFramePr>
        <p:xfrm>
          <a:off x="323528" y="1700808"/>
          <a:ext cx="8568952" cy="45310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8435" name="TextBox 6"/>
          <p:cNvSpPr txBox="1">
            <a:spLocks noChangeArrowheads="1"/>
          </p:cNvSpPr>
          <p:nvPr/>
        </p:nvSpPr>
        <p:spPr bwMode="auto">
          <a:xfrm>
            <a:off x="1143000" y="6381750"/>
            <a:ext cx="56927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/>
              <a:t>Источник</a:t>
            </a:r>
            <a:r>
              <a:rPr lang="en-US"/>
              <a:t>: </a:t>
            </a:r>
            <a:r>
              <a:rPr lang="ru-RU"/>
              <a:t>по данным корпораций (интернет-сайты)</a:t>
            </a:r>
          </a:p>
        </p:txBody>
      </p:sp>
      <p:pic>
        <p:nvPicPr>
          <p:cNvPr id="7" name="Picture 6" descr="C:\Documents and Settings\admin\Мои документы\Мои рисунки\Mlogo_v4fgb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3" y="142875"/>
            <a:ext cx="917575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76375" y="620713"/>
            <a:ext cx="6696075" cy="954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Нефтегазовый бизнес: рост расходов на ИР, млн. </a:t>
            </a:r>
            <a:r>
              <a:rPr lang="ru-RU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долл</a:t>
            </a:r>
            <a:endParaRPr lang="ru-RU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18438" name="Номер слайда 6"/>
          <p:cNvSpPr txBox="1">
            <a:spLocks/>
          </p:cNvSpPr>
          <p:nvPr/>
        </p:nvSpPr>
        <p:spPr bwMode="auto">
          <a:xfrm>
            <a:off x="7694613" y="-26988"/>
            <a:ext cx="2133600" cy="47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fld id="{4B69EA4E-314B-45EE-B164-688B04E36757}" type="slidenum">
              <a:rPr lang="ru-RU"/>
              <a:pPr algn="ctr" eaLnBrk="1" hangingPunct="1"/>
              <a:t>17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2400" smtClean="0">
                <a:solidFill>
                  <a:srgbClr val="C00000"/>
                </a:solidFill>
              </a:rPr>
              <a:t/>
            </a:r>
            <a:br>
              <a:rPr lang="ru-RU" sz="2400" smtClean="0">
                <a:solidFill>
                  <a:srgbClr val="C00000"/>
                </a:solidFill>
              </a:rPr>
            </a:br>
            <a:r>
              <a:rPr lang="ru-RU" sz="2400" smtClean="0">
                <a:solidFill>
                  <a:srgbClr val="C00000"/>
                </a:solidFill>
              </a:rPr>
              <a:t/>
            </a:r>
            <a:br>
              <a:rPr lang="ru-RU" sz="2400" smtClean="0">
                <a:solidFill>
                  <a:srgbClr val="C00000"/>
                </a:solidFill>
              </a:rPr>
            </a:br>
            <a:r>
              <a:rPr lang="ru-RU" sz="2400" smtClean="0">
                <a:solidFill>
                  <a:srgbClr val="C00000"/>
                </a:solidFill>
              </a:rPr>
              <a:t/>
            </a:r>
            <a:br>
              <a:rPr lang="ru-RU" sz="2400" smtClean="0">
                <a:solidFill>
                  <a:srgbClr val="C00000"/>
                </a:solidFill>
              </a:rPr>
            </a:br>
            <a:r>
              <a:rPr lang="ru-RU" sz="3200" smtClean="0">
                <a:solidFill>
                  <a:srgbClr val="FF0000"/>
                </a:solidFill>
              </a:rPr>
              <a:t>Россия. Сокращение численности научных кадров  в 1990-2008 гг. </a:t>
            </a:r>
          </a:p>
        </p:txBody>
      </p:sp>
      <p:grpSp>
        <p:nvGrpSpPr>
          <p:cNvPr id="19459" name="Group 1"/>
          <p:cNvGrpSpPr>
            <a:grpSpLocks noGrp="1" noChangeAspect="1"/>
          </p:cNvGrpSpPr>
          <p:nvPr>
            <p:ph idx="4294967295"/>
          </p:nvPr>
        </p:nvGrpSpPr>
        <p:grpSpPr bwMode="auto">
          <a:xfrm>
            <a:off x="457200" y="1600200"/>
            <a:ext cx="8229600" cy="4525963"/>
            <a:chOff x="0" y="0"/>
            <a:chExt cx="9345" cy="4482"/>
          </a:xfrm>
        </p:grpSpPr>
        <p:sp>
          <p:nvSpPr>
            <p:cNvPr id="19461" name="AutoShape 146"/>
            <p:cNvSpPr>
              <a:spLocks noChangeAspect="1" noChangeArrowheads="1" noTextEdit="1"/>
            </p:cNvSpPr>
            <p:nvPr/>
          </p:nvSpPr>
          <p:spPr bwMode="auto">
            <a:xfrm>
              <a:off x="0" y="0"/>
              <a:ext cx="9345" cy="4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62" name="Line 145"/>
            <p:cNvSpPr>
              <a:spLocks noChangeShapeType="1"/>
            </p:cNvSpPr>
            <p:nvPr/>
          </p:nvSpPr>
          <p:spPr bwMode="auto">
            <a:xfrm>
              <a:off x="525" y="540"/>
              <a:ext cx="0" cy="29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63" name="Line 144"/>
            <p:cNvSpPr>
              <a:spLocks noChangeShapeType="1"/>
            </p:cNvSpPr>
            <p:nvPr/>
          </p:nvSpPr>
          <p:spPr bwMode="auto">
            <a:xfrm>
              <a:off x="480" y="3480"/>
              <a:ext cx="4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64" name="Line 143"/>
            <p:cNvSpPr>
              <a:spLocks noChangeShapeType="1"/>
            </p:cNvSpPr>
            <p:nvPr/>
          </p:nvSpPr>
          <p:spPr bwMode="auto">
            <a:xfrm>
              <a:off x="480" y="2895"/>
              <a:ext cx="4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65" name="Line 142"/>
            <p:cNvSpPr>
              <a:spLocks noChangeShapeType="1"/>
            </p:cNvSpPr>
            <p:nvPr/>
          </p:nvSpPr>
          <p:spPr bwMode="auto">
            <a:xfrm>
              <a:off x="480" y="2310"/>
              <a:ext cx="4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66" name="Line 141"/>
            <p:cNvSpPr>
              <a:spLocks noChangeShapeType="1"/>
            </p:cNvSpPr>
            <p:nvPr/>
          </p:nvSpPr>
          <p:spPr bwMode="auto">
            <a:xfrm>
              <a:off x="480" y="1710"/>
              <a:ext cx="4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67" name="Line 140"/>
            <p:cNvSpPr>
              <a:spLocks noChangeShapeType="1"/>
            </p:cNvSpPr>
            <p:nvPr/>
          </p:nvSpPr>
          <p:spPr bwMode="auto">
            <a:xfrm>
              <a:off x="480" y="1125"/>
              <a:ext cx="4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68" name="Line 139"/>
            <p:cNvSpPr>
              <a:spLocks noChangeShapeType="1"/>
            </p:cNvSpPr>
            <p:nvPr/>
          </p:nvSpPr>
          <p:spPr bwMode="auto">
            <a:xfrm>
              <a:off x="480" y="540"/>
              <a:ext cx="4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69" name="Line 138"/>
            <p:cNvSpPr>
              <a:spLocks noChangeShapeType="1"/>
            </p:cNvSpPr>
            <p:nvPr/>
          </p:nvSpPr>
          <p:spPr bwMode="auto">
            <a:xfrm>
              <a:off x="525" y="3480"/>
              <a:ext cx="868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70" name="Line 137"/>
            <p:cNvSpPr>
              <a:spLocks noChangeShapeType="1"/>
            </p:cNvSpPr>
            <p:nvPr/>
          </p:nvSpPr>
          <p:spPr bwMode="auto">
            <a:xfrm flipV="1">
              <a:off x="525" y="3480"/>
              <a:ext cx="0" cy="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71" name="Line 136"/>
            <p:cNvSpPr>
              <a:spLocks noChangeShapeType="1"/>
            </p:cNvSpPr>
            <p:nvPr/>
          </p:nvSpPr>
          <p:spPr bwMode="auto">
            <a:xfrm flipV="1">
              <a:off x="960" y="3480"/>
              <a:ext cx="0" cy="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72" name="Line 135"/>
            <p:cNvSpPr>
              <a:spLocks noChangeShapeType="1"/>
            </p:cNvSpPr>
            <p:nvPr/>
          </p:nvSpPr>
          <p:spPr bwMode="auto">
            <a:xfrm flipV="1">
              <a:off x="1395" y="3480"/>
              <a:ext cx="0" cy="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73" name="Line 134"/>
            <p:cNvSpPr>
              <a:spLocks noChangeShapeType="1"/>
            </p:cNvSpPr>
            <p:nvPr/>
          </p:nvSpPr>
          <p:spPr bwMode="auto">
            <a:xfrm flipV="1">
              <a:off x="1830" y="3480"/>
              <a:ext cx="0" cy="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74" name="Line 133"/>
            <p:cNvSpPr>
              <a:spLocks noChangeShapeType="1"/>
            </p:cNvSpPr>
            <p:nvPr/>
          </p:nvSpPr>
          <p:spPr bwMode="auto">
            <a:xfrm flipV="1">
              <a:off x="2265" y="3480"/>
              <a:ext cx="0" cy="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75" name="Line 132"/>
            <p:cNvSpPr>
              <a:spLocks noChangeShapeType="1"/>
            </p:cNvSpPr>
            <p:nvPr/>
          </p:nvSpPr>
          <p:spPr bwMode="auto">
            <a:xfrm flipV="1">
              <a:off x="2700" y="3480"/>
              <a:ext cx="0" cy="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76" name="Line 131"/>
            <p:cNvSpPr>
              <a:spLocks noChangeShapeType="1"/>
            </p:cNvSpPr>
            <p:nvPr/>
          </p:nvSpPr>
          <p:spPr bwMode="auto">
            <a:xfrm flipV="1">
              <a:off x="3135" y="3480"/>
              <a:ext cx="0" cy="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77" name="Line 130"/>
            <p:cNvSpPr>
              <a:spLocks noChangeShapeType="1"/>
            </p:cNvSpPr>
            <p:nvPr/>
          </p:nvSpPr>
          <p:spPr bwMode="auto">
            <a:xfrm flipV="1">
              <a:off x="3570" y="3480"/>
              <a:ext cx="0" cy="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78" name="Line 129"/>
            <p:cNvSpPr>
              <a:spLocks noChangeShapeType="1"/>
            </p:cNvSpPr>
            <p:nvPr/>
          </p:nvSpPr>
          <p:spPr bwMode="auto">
            <a:xfrm flipV="1">
              <a:off x="4005" y="3480"/>
              <a:ext cx="0" cy="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79" name="Line 128"/>
            <p:cNvSpPr>
              <a:spLocks noChangeShapeType="1"/>
            </p:cNvSpPr>
            <p:nvPr/>
          </p:nvSpPr>
          <p:spPr bwMode="auto">
            <a:xfrm flipV="1">
              <a:off x="4440" y="3480"/>
              <a:ext cx="0" cy="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80" name="Line 127"/>
            <p:cNvSpPr>
              <a:spLocks noChangeShapeType="1"/>
            </p:cNvSpPr>
            <p:nvPr/>
          </p:nvSpPr>
          <p:spPr bwMode="auto">
            <a:xfrm flipV="1">
              <a:off x="4875" y="3480"/>
              <a:ext cx="0" cy="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81" name="Line 126"/>
            <p:cNvSpPr>
              <a:spLocks noChangeShapeType="1"/>
            </p:cNvSpPr>
            <p:nvPr/>
          </p:nvSpPr>
          <p:spPr bwMode="auto">
            <a:xfrm flipV="1">
              <a:off x="5295" y="3480"/>
              <a:ext cx="0" cy="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82" name="Line 125"/>
            <p:cNvSpPr>
              <a:spLocks noChangeShapeType="1"/>
            </p:cNvSpPr>
            <p:nvPr/>
          </p:nvSpPr>
          <p:spPr bwMode="auto">
            <a:xfrm flipV="1">
              <a:off x="5730" y="3480"/>
              <a:ext cx="0" cy="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83" name="Line 124"/>
            <p:cNvSpPr>
              <a:spLocks noChangeShapeType="1"/>
            </p:cNvSpPr>
            <p:nvPr/>
          </p:nvSpPr>
          <p:spPr bwMode="auto">
            <a:xfrm flipV="1">
              <a:off x="6165" y="3480"/>
              <a:ext cx="0" cy="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84" name="Line 123"/>
            <p:cNvSpPr>
              <a:spLocks noChangeShapeType="1"/>
            </p:cNvSpPr>
            <p:nvPr/>
          </p:nvSpPr>
          <p:spPr bwMode="auto">
            <a:xfrm flipV="1">
              <a:off x="6600" y="3480"/>
              <a:ext cx="0" cy="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85" name="Line 122"/>
            <p:cNvSpPr>
              <a:spLocks noChangeShapeType="1"/>
            </p:cNvSpPr>
            <p:nvPr/>
          </p:nvSpPr>
          <p:spPr bwMode="auto">
            <a:xfrm flipV="1">
              <a:off x="7035" y="3480"/>
              <a:ext cx="0" cy="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86" name="Line 121"/>
            <p:cNvSpPr>
              <a:spLocks noChangeShapeType="1"/>
            </p:cNvSpPr>
            <p:nvPr/>
          </p:nvSpPr>
          <p:spPr bwMode="auto">
            <a:xfrm flipV="1">
              <a:off x="7470" y="3480"/>
              <a:ext cx="0" cy="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87" name="Line 120"/>
            <p:cNvSpPr>
              <a:spLocks noChangeShapeType="1"/>
            </p:cNvSpPr>
            <p:nvPr/>
          </p:nvSpPr>
          <p:spPr bwMode="auto">
            <a:xfrm flipV="1">
              <a:off x="7905" y="3480"/>
              <a:ext cx="0" cy="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88" name="Line 119"/>
            <p:cNvSpPr>
              <a:spLocks noChangeShapeType="1"/>
            </p:cNvSpPr>
            <p:nvPr/>
          </p:nvSpPr>
          <p:spPr bwMode="auto">
            <a:xfrm flipV="1">
              <a:off x="8340" y="3480"/>
              <a:ext cx="0" cy="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89" name="Line 118"/>
            <p:cNvSpPr>
              <a:spLocks noChangeShapeType="1"/>
            </p:cNvSpPr>
            <p:nvPr/>
          </p:nvSpPr>
          <p:spPr bwMode="auto">
            <a:xfrm flipV="1">
              <a:off x="8775" y="3480"/>
              <a:ext cx="0" cy="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90" name="Line 117"/>
            <p:cNvSpPr>
              <a:spLocks noChangeShapeType="1"/>
            </p:cNvSpPr>
            <p:nvPr/>
          </p:nvSpPr>
          <p:spPr bwMode="auto">
            <a:xfrm flipV="1">
              <a:off x="9210" y="3480"/>
              <a:ext cx="0" cy="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91" name="Freeform 116"/>
            <p:cNvSpPr>
              <a:spLocks/>
            </p:cNvSpPr>
            <p:nvPr/>
          </p:nvSpPr>
          <p:spPr bwMode="auto">
            <a:xfrm>
              <a:off x="735" y="1200"/>
              <a:ext cx="7839" cy="1350"/>
            </a:xfrm>
            <a:custGeom>
              <a:avLst/>
              <a:gdLst>
                <a:gd name="T0" fmla="*/ 0 w 7839"/>
                <a:gd name="T1" fmla="*/ 0 h 1350"/>
                <a:gd name="T2" fmla="*/ 435 w 7839"/>
                <a:gd name="T3" fmla="*/ 300 h 1350"/>
                <a:gd name="T4" fmla="*/ 870 w 7839"/>
                <a:gd name="T5" fmla="*/ 480 h 1350"/>
                <a:gd name="T6" fmla="*/ 1305 w 7839"/>
                <a:gd name="T7" fmla="*/ 735 h 1350"/>
                <a:gd name="T8" fmla="*/ 1740 w 7839"/>
                <a:gd name="T9" fmla="*/ 975 h 1350"/>
                <a:gd name="T10" fmla="*/ 2175 w 7839"/>
                <a:gd name="T11" fmla="*/ 1035 h 1350"/>
                <a:gd name="T12" fmla="*/ 2610 w 7839"/>
                <a:gd name="T13" fmla="*/ 1110 h 1350"/>
                <a:gd name="T14" fmla="*/ 3045 w 7839"/>
                <a:gd name="T15" fmla="*/ 1185 h 1350"/>
                <a:gd name="T16" fmla="*/ 3480 w 7839"/>
                <a:gd name="T17" fmla="*/ 1275 h 1350"/>
                <a:gd name="T18" fmla="*/ 3915 w 7839"/>
                <a:gd name="T19" fmla="*/ 1260 h 1350"/>
                <a:gd name="T20" fmla="*/ 4350 w 7839"/>
                <a:gd name="T21" fmla="*/ 1230 h 1350"/>
                <a:gd name="T22" fmla="*/ 4785 w 7839"/>
                <a:gd name="T23" fmla="*/ 1245 h 1350"/>
                <a:gd name="T24" fmla="*/ 5220 w 7839"/>
                <a:gd name="T25" fmla="*/ 1260 h 1350"/>
                <a:gd name="T26" fmla="*/ 5655 w 7839"/>
                <a:gd name="T27" fmla="*/ 1275 h 1350"/>
                <a:gd name="T28" fmla="*/ 6090 w 7839"/>
                <a:gd name="T29" fmla="*/ 1290 h 1350"/>
                <a:gd name="T30" fmla="*/ 6525 w 7839"/>
                <a:gd name="T31" fmla="*/ 1320 h 1350"/>
                <a:gd name="T32" fmla="*/ 6960 w 7839"/>
                <a:gd name="T33" fmla="*/ 1335 h 1350"/>
                <a:gd name="T34" fmla="*/ 7395 w 7839"/>
                <a:gd name="T35" fmla="*/ 1335 h 1350"/>
                <a:gd name="T36" fmla="*/ 7830 w 7839"/>
                <a:gd name="T37" fmla="*/ 1350 h 1350"/>
                <a:gd name="T38" fmla="*/ 7839 w 7839"/>
                <a:gd name="T39" fmla="*/ 1350 h 135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839"/>
                <a:gd name="T61" fmla="*/ 0 h 1350"/>
                <a:gd name="T62" fmla="*/ 7839 w 7839"/>
                <a:gd name="T63" fmla="*/ 1350 h 135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839" h="1350">
                  <a:moveTo>
                    <a:pt x="0" y="0"/>
                  </a:moveTo>
                  <a:lnTo>
                    <a:pt x="435" y="300"/>
                  </a:lnTo>
                  <a:lnTo>
                    <a:pt x="870" y="480"/>
                  </a:lnTo>
                  <a:lnTo>
                    <a:pt x="1305" y="735"/>
                  </a:lnTo>
                  <a:lnTo>
                    <a:pt x="1740" y="975"/>
                  </a:lnTo>
                  <a:lnTo>
                    <a:pt x="2175" y="1035"/>
                  </a:lnTo>
                  <a:lnTo>
                    <a:pt x="2610" y="1110"/>
                  </a:lnTo>
                  <a:lnTo>
                    <a:pt x="3045" y="1185"/>
                  </a:lnTo>
                  <a:lnTo>
                    <a:pt x="3480" y="1275"/>
                  </a:lnTo>
                  <a:lnTo>
                    <a:pt x="3915" y="1260"/>
                  </a:lnTo>
                  <a:lnTo>
                    <a:pt x="4350" y="1230"/>
                  </a:lnTo>
                  <a:lnTo>
                    <a:pt x="4785" y="1245"/>
                  </a:lnTo>
                  <a:lnTo>
                    <a:pt x="5220" y="1260"/>
                  </a:lnTo>
                  <a:lnTo>
                    <a:pt x="5655" y="1275"/>
                  </a:lnTo>
                  <a:lnTo>
                    <a:pt x="6090" y="1290"/>
                  </a:lnTo>
                  <a:lnTo>
                    <a:pt x="6525" y="1320"/>
                  </a:lnTo>
                  <a:lnTo>
                    <a:pt x="6960" y="1335"/>
                  </a:lnTo>
                  <a:lnTo>
                    <a:pt x="7395" y="1335"/>
                  </a:lnTo>
                  <a:lnTo>
                    <a:pt x="7830" y="1350"/>
                  </a:lnTo>
                  <a:lnTo>
                    <a:pt x="7839" y="135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92" name="Freeform 115"/>
            <p:cNvSpPr>
              <a:spLocks/>
            </p:cNvSpPr>
            <p:nvPr/>
          </p:nvSpPr>
          <p:spPr bwMode="auto">
            <a:xfrm>
              <a:off x="735" y="2310"/>
              <a:ext cx="7854" cy="720"/>
            </a:xfrm>
            <a:custGeom>
              <a:avLst/>
              <a:gdLst>
                <a:gd name="T0" fmla="*/ 0 w 7854"/>
                <a:gd name="T1" fmla="*/ 0 h 720"/>
                <a:gd name="T2" fmla="*/ 435 w 7854"/>
                <a:gd name="T3" fmla="*/ 135 h 720"/>
                <a:gd name="T4" fmla="*/ 870 w 7854"/>
                <a:gd name="T5" fmla="*/ 225 h 720"/>
                <a:gd name="T6" fmla="*/ 1305 w 7854"/>
                <a:gd name="T7" fmla="*/ 405 h 720"/>
                <a:gd name="T8" fmla="*/ 1740 w 7854"/>
                <a:gd name="T9" fmla="*/ 555 h 720"/>
                <a:gd name="T10" fmla="*/ 2175 w 7854"/>
                <a:gd name="T11" fmla="*/ 555 h 720"/>
                <a:gd name="T12" fmla="*/ 2610 w 7854"/>
                <a:gd name="T13" fmla="*/ 600 h 720"/>
                <a:gd name="T14" fmla="*/ 3045 w 7854"/>
                <a:gd name="T15" fmla="*/ 630 h 720"/>
                <a:gd name="T16" fmla="*/ 3480 w 7854"/>
                <a:gd name="T17" fmla="*/ 675 h 720"/>
                <a:gd name="T18" fmla="*/ 3915 w 7854"/>
                <a:gd name="T19" fmla="*/ 675 h 720"/>
                <a:gd name="T20" fmla="*/ 4350 w 7854"/>
                <a:gd name="T21" fmla="*/ 675 h 720"/>
                <a:gd name="T22" fmla="*/ 4785 w 7854"/>
                <a:gd name="T23" fmla="*/ 675 h 720"/>
                <a:gd name="T24" fmla="*/ 5220 w 7854"/>
                <a:gd name="T25" fmla="*/ 675 h 720"/>
                <a:gd name="T26" fmla="*/ 5655 w 7854"/>
                <a:gd name="T27" fmla="*/ 690 h 720"/>
                <a:gd name="T28" fmla="*/ 6090 w 7854"/>
                <a:gd name="T29" fmla="*/ 705 h 720"/>
                <a:gd name="T30" fmla="*/ 6525 w 7854"/>
                <a:gd name="T31" fmla="*/ 705 h 720"/>
                <a:gd name="T32" fmla="*/ 6960 w 7854"/>
                <a:gd name="T33" fmla="*/ 720 h 720"/>
                <a:gd name="T34" fmla="*/ 7395 w 7854"/>
                <a:gd name="T35" fmla="*/ 705 h 720"/>
                <a:gd name="T36" fmla="*/ 7830 w 7854"/>
                <a:gd name="T37" fmla="*/ 720 h 720"/>
                <a:gd name="T38" fmla="*/ 7854 w 7854"/>
                <a:gd name="T39" fmla="*/ 705 h 72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854"/>
                <a:gd name="T61" fmla="*/ 0 h 720"/>
                <a:gd name="T62" fmla="*/ 7854 w 7854"/>
                <a:gd name="T63" fmla="*/ 720 h 72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854" h="720">
                  <a:moveTo>
                    <a:pt x="0" y="0"/>
                  </a:moveTo>
                  <a:lnTo>
                    <a:pt x="435" y="135"/>
                  </a:lnTo>
                  <a:lnTo>
                    <a:pt x="870" y="225"/>
                  </a:lnTo>
                  <a:lnTo>
                    <a:pt x="1305" y="405"/>
                  </a:lnTo>
                  <a:lnTo>
                    <a:pt x="1740" y="555"/>
                  </a:lnTo>
                  <a:lnTo>
                    <a:pt x="2175" y="555"/>
                  </a:lnTo>
                  <a:lnTo>
                    <a:pt x="2610" y="600"/>
                  </a:lnTo>
                  <a:lnTo>
                    <a:pt x="3045" y="630"/>
                  </a:lnTo>
                  <a:lnTo>
                    <a:pt x="3480" y="675"/>
                  </a:lnTo>
                  <a:lnTo>
                    <a:pt x="3915" y="675"/>
                  </a:lnTo>
                  <a:lnTo>
                    <a:pt x="4350" y="675"/>
                  </a:lnTo>
                  <a:lnTo>
                    <a:pt x="4785" y="675"/>
                  </a:lnTo>
                  <a:lnTo>
                    <a:pt x="5220" y="675"/>
                  </a:lnTo>
                  <a:lnTo>
                    <a:pt x="5655" y="690"/>
                  </a:lnTo>
                  <a:lnTo>
                    <a:pt x="6090" y="705"/>
                  </a:lnTo>
                  <a:lnTo>
                    <a:pt x="6525" y="705"/>
                  </a:lnTo>
                  <a:lnTo>
                    <a:pt x="6960" y="720"/>
                  </a:lnTo>
                  <a:lnTo>
                    <a:pt x="7395" y="705"/>
                  </a:lnTo>
                  <a:lnTo>
                    <a:pt x="7830" y="720"/>
                  </a:lnTo>
                  <a:lnTo>
                    <a:pt x="7854" y="705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93" name="Freeform 114"/>
            <p:cNvSpPr>
              <a:spLocks/>
            </p:cNvSpPr>
            <p:nvPr/>
          </p:nvSpPr>
          <p:spPr bwMode="auto">
            <a:xfrm>
              <a:off x="690" y="1155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90 w 90"/>
                <a:gd name="T3" fmla="*/ 45 h 90"/>
                <a:gd name="T4" fmla="*/ 45 w 90"/>
                <a:gd name="T5" fmla="*/ 90 h 90"/>
                <a:gd name="T6" fmla="*/ 0 w 90"/>
                <a:gd name="T7" fmla="*/ 45 h 90"/>
                <a:gd name="T8" fmla="*/ 45 w 90"/>
                <a:gd name="T9" fmla="*/ 0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"/>
                <a:gd name="T16" fmla="*/ 0 h 90"/>
                <a:gd name="T17" fmla="*/ 90 w 90"/>
                <a:gd name="T18" fmla="*/ 90 h 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" h="90">
                  <a:moveTo>
                    <a:pt x="45" y="0"/>
                  </a:moveTo>
                  <a:lnTo>
                    <a:pt x="90" y="45"/>
                  </a:lnTo>
                  <a:lnTo>
                    <a:pt x="45" y="90"/>
                  </a:lnTo>
                  <a:lnTo>
                    <a:pt x="0" y="4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94" name="Freeform 113"/>
            <p:cNvSpPr>
              <a:spLocks/>
            </p:cNvSpPr>
            <p:nvPr/>
          </p:nvSpPr>
          <p:spPr bwMode="auto">
            <a:xfrm>
              <a:off x="1125" y="1455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90 w 90"/>
                <a:gd name="T3" fmla="*/ 45 h 90"/>
                <a:gd name="T4" fmla="*/ 45 w 90"/>
                <a:gd name="T5" fmla="*/ 90 h 90"/>
                <a:gd name="T6" fmla="*/ 0 w 90"/>
                <a:gd name="T7" fmla="*/ 45 h 90"/>
                <a:gd name="T8" fmla="*/ 45 w 90"/>
                <a:gd name="T9" fmla="*/ 0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"/>
                <a:gd name="T16" fmla="*/ 0 h 90"/>
                <a:gd name="T17" fmla="*/ 90 w 90"/>
                <a:gd name="T18" fmla="*/ 90 h 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" h="90">
                  <a:moveTo>
                    <a:pt x="45" y="0"/>
                  </a:moveTo>
                  <a:lnTo>
                    <a:pt x="90" y="45"/>
                  </a:lnTo>
                  <a:lnTo>
                    <a:pt x="45" y="90"/>
                  </a:lnTo>
                  <a:lnTo>
                    <a:pt x="0" y="4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95" name="Freeform 112"/>
            <p:cNvSpPr>
              <a:spLocks/>
            </p:cNvSpPr>
            <p:nvPr/>
          </p:nvSpPr>
          <p:spPr bwMode="auto">
            <a:xfrm>
              <a:off x="1560" y="1635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90 w 90"/>
                <a:gd name="T3" fmla="*/ 45 h 90"/>
                <a:gd name="T4" fmla="*/ 45 w 90"/>
                <a:gd name="T5" fmla="*/ 90 h 90"/>
                <a:gd name="T6" fmla="*/ 0 w 90"/>
                <a:gd name="T7" fmla="*/ 45 h 90"/>
                <a:gd name="T8" fmla="*/ 45 w 90"/>
                <a:gd name="T9" fmla="*/ 0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"/>
                <a:gd name="T16" fmla="*/ 0 h 90"/>
                <a:gd name="T17" fmla="*/ 90 w 90"/>
                <a:gd name="T18" fmla="*/ 90 h 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" h="90">
                  <a:moveTo>
                    <a:pt x="45" y="0"/>
                  </a:moveTo>
                  <a:lnTo>
                    <a:pt x="90" y="45"/>
                  </a:lnTo>
                  <a:lnTo>
                    <a:pt x="45" y="90"/>
                  </a:lnTo>
                  <a:lnTo>
                    <a:pt x="0" y="4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96" name="Freeform 111"/>
            <p:cNvSpPr>
              <a:spLocks/>
            </p:cNvSpPr>
            <p:nvPr/>
          </p:nvSpPr>
          <p:spPr bwMode="auto">
            <a:xfrm>
              <a:off x="1995" y="1890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90 w 90"/>
                <a:gd name="T3" fmla="*/ 45 h 90"/>
                <a:gd name="T4" fmla="*/ 45 w 90"/>
                <a:gd name="T5" fmla="*/ 90 h 90"/>
                <a:gd name="T6" fmla="*/ 0 w 90"/>
                <a:gd name="T7" fmla="*/ 45 h 90"/>
                <a:gd name="T8" fmla="*/ 45 w 90"/>
                <a:gd name="T9" fmla="*/ 0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"/>
                <a:gd name="T16" fmla="*/ 0 h 90"/>
                <a:gd name="T17" fmla="*/ 90 w 90"/>
                <a:gd name="T18" fmla="*/ 90 h 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" h="90">
                  <a:moveTo>
                    <a:pt x="45" y="0"/>
                  </a:moveTo>
                  <a:lnTo>
                    <a:pt x="90" y="45"/>
                  </a:lnTo>
                  <a:lnTo>
                    <a:pt x="45" y="90"/>
                  </a:lnTo>
                  <a:lnTo>
                    <a:pt x="0" y="4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97" name="Freeform 110"/>
            <p:cNvSpPr>
              <a:spLocks/>
            </p:cNvSpPr>
            <p:nvPr/>
          </p:nvSpPr>
          <p:spPr bwMode="auto">
            <a:xfrm>
              <a:off x="2430" y="2130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90 w 90"/>
                <a:gd name="T3" fmla="*/ 45 h 90"/>
                <a:gd name="T4" fmla="*/ 45 w 90"/>
                <a:gd name="T5" fmla="*/ 90 h 90"/>
                <a:gd name="T6" fmla="*/ 0 w 90"/>
                <a:gd name="T7" fmla="*/ 45 h 90"/>
                <a:gd name="T8" fmla="*/ 45 w 90"/>
                <a:gd name="T9" fmla="*/ 0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"/>
                <a:gd name="T16" fmla="*/ 0 h 90"/>
                <a:gd name="T17" fmla="*/ 90 w 90"/>
                <a:gd name="T18" fmla="*/ 90 h 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" h="90">
                  <a:moveTo>
                    <a:pt x="45" y="0"/>
                  </a:moveTo>
                  <a:lnTo>
                    <a:pt x="90" y="45"/>
                  </a:lnTo>
                  <a:lnTo>
                    <a:pt x="45" y="90"/>
                  </a:lnTo>
                  <a:lnTo>
                    <a:pt x="0" y="4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98" name="Freeform 109"/>
            <p:cNvSpPr>
              <a:spLocks/>
            </p:cNvSpPr>
            <p:nvPr/>
          </p:nvSpPr>
          <p:spPr bwMode="auto">
            <a:xfrm>
              <a:off x="2865" y="2190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90 w 90"/>
                <a:gd name="T3" fmla="*/ 45 h 90"/>
                <a:gd name="T4" fmla="*/ 45 w 90"/>
                <a:gd name="T5" fmla="*/ 90 h 90"/>
                <a:gd name="T6" fmla="*/ 0 w 90"/>
                <a:gd name="T7" fmla="*/ 45 h 90"/>
                <a:gd name="T8" fmla="*/ 45 w 90"/>
                <a:gd name="T9" fmla="*/ 0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"/>
                <a:gd name="T16" fmla="*/ 0 h 90"/>
                <a:gd name="T17" fmla="*/ 90 w 90"/>
                <a:gd name="T18" fmla="*/ 90 h 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" h="90">
                  <a:moveTo>
                    <a:pt x="45" y="0"/>
                  </a:moveTo>
                  <a:lnTo>
                    <a:pt x="90" y="45"/>
                  </a:lnTo>
                  <a:lnTo>
                    <a:pt x="45" y="90"/>
                  </a:lnTo>
                  <a:lnTo>
                    <a:pt x="0" y="4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99" name="Freeform 108"/>
            <p:cNvSpPr>
              <a:spLocks/>
            </p:cNvSpPr>
            <p:nvPr/>
          </p:nvSpPr>
          <p:spPr bwMode="auto">
            <a:xfrm>
              <a:off x="3300" y="2265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90 w 90"/>
                <a:gd name="T3" fmla="*/ 45 h 90"/>
                <a:gd name="T4" fmla="*/ 45 w 90"/>
                <a:gd name="T5" fmla="*/ 90 h 90"/>
                <a:gd name="T6" fmla="*/ 0 w 90"/>
                <a:gd name="T7" fmla="*/ 45 h 90"/>
                <a:gd name="T8" fmla="*/ 45 w 90"/>
                <a:gd name="T9" fmla="*/ 0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"/>
                <a:gd name="T16" fmla="*/ 0 h 90"/>
                <a:gd name="T17" fmla="*/ 90 w 90"/>
                <a:gd name="T18" fmla="*/ 90 h 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" h="90">
                  <a:moveTo>
                    <a:pt x="45" y="0"/>
                  </a:moveTo>
                  <a:lnTo>
                    <a:pt x="90" y="45"/>
                  </a:lnTo>
                  <a:lnTo>
                    <a:pt x="45" y="90"/>
                  </a:lnTo>
                  <a:lnTo>
                    <a:pt x="0" y="4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00" name="Freeform 107"/>
            <p:cNvSpPr>
              <a:spLocks/>
            </p:cNvSpPr>
            <p:nvPr/>
          </p:nvSpPr>
          <p:spPr bwMode="auto">
            <a:xfrm>
              <a:off x="3735" y="2340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90 w 90"/>
                <a:gd name="T3" fmla="*/ 45 h 90"/>
                <a:gd name="T4" fmla="*/ 45 w 90"/>
                <a:gd name="T5" fmla="*/ 90 h 90"/>
                <a:gd name="T6" fmla="*/ 0 w 90"/>
                <a:gd name="T7" fmla="*/ 45 h 90"/>
                <a:gd name="T8" fmla="*/ 45 w 90"/>
                <a:gd name="T9" fmla="*/ 0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"/>
                <a:gd name="T16" fmla="*/ 0 h 90"/>
                <a:gd name="T17" fmla="*/ 90 w 90"/>
                <a:gd name="T18" fmla="*/ 90 h 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" h="90">
                  <a:moveTo>
                    <a:pt x="45" y="0"/>
                  </a:moveTo>
                  <a:lnTo>
                    <a:pt x="90" y="45"/>
                  </a:lnTo>
                  <a:lnTo>
                    <a:pt x="45" y="90"/>
                  </a:lnTo>
                  <a:lnTo>
                    <a:pt x="0" y="4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01" name="Freeform 106"/>
            <p:cNvSpPr>
              <a:spLocks/>
            </p:cNvSpPr>
            <p:nvPr/>
          </p:nvSpPr>
          <p:spPr bwMode="auto">
            <a:xfrm>
              <a:off x="4170" y="2430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90 w 90"/>
                <a:gd name="T3" fmla="*/ 45 h 90"/>
                <a:gd name="T4" fmla="*/ 45 w 90"/>
                <a:gd name="T5" fmla="*/ 90 h 90"/>
                <a:gd name="T6" fmla="*/ 0 w 90"/>
                <a:gd name="T7" fmla="*/ 45 h 90"/>
                <a:gd name="T8" fmla="*/ 45 w 90"/>
                <a:gd name="T9" fmla="*/ 0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"/>
                <a:gd name="T16" fmla="*/ 0 h 90"/>
                <a:gd name="T17" fmla="*/ 90 w 90"/>
                <a:gd name="T18" fmla="*/ 90 h 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" h="90">
                  <a:moveTo>
                    <a:pt x="45" y="0"/>
                  </a:moveTo>
                  <a:lnTo>
                    <a:pt x="90" y="45"/>
                  </a:lnTo>
                  <a:lnTo>
                    <a:pt x="45" y="90"/>
                  </a:lnTo>
                  <a:lnTo>
                    <a:pt x="0" y="4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02" name="Freeform 105"/>
            <p:cNvSpPr>
              <a:spLocks/>
            </p:cNvSpPr>
            <p:nvPr/>
          </p:nvSpPr>
          <p:spPr bwMode="auto">
            <a:xfrm>
              <a:off x="4605" y="2415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90 w 90"/>
                <a:gd name="T3" fmla="*/ 45 h 90"/>
                <a:gd name="T4" fmla="*/ 45 w 90"/>
                <a:gd name="T5" fmla="*/ 90 h 90"/>
                <a:gd name="T6" fmla="*/ 0 w 90"/>
                <a:gd name="T7" fmla="*/ 45 h 90"/>
                <a:gd name="T8" fmla="*/ 45 w 90"/>
                <a:gd name="T9" fmla="*/ 0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"/>
                <a:gd name="T16" fmla="*/ 0 h 90"/>
                <a:gd name="T17" fmla="*/ 90 w 90"/>
                <a:gd name="T18" fmla="*/ 90 h 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" h="90">
                  <a:moveTo>
                    <a:pt x="45" y="0"/>
                  </a:moveTo>
                  <a:lnTo>
                    <a:pt x="90" y="45"/>
                  </a:lnTo>
                  <a:lnTo>
                    <a:pt x="45" y="90"/>
                  </a:lnTo>
                  <a:lnTo>
                    <a:pt x="0" y="4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03" name="Freeform 104"/>
            <p:cNvSpPr>
              <a:spLocks/>
            </p:cNvSpPr>
            <p:nvPr/>
          </p:nvSpPr>
          <p:spPr bwMode="auto">
            <a:xfrm>
              <a:off x="5040" y="2385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90 w 90"/>
                <a:gd name="T3" fmla="*/ 45 h 90"/>
                <a:gd name="T4" fmla="*/ 45 w 90"/>
                <a:gd name="T5" fmla="*/ 90 h 90"/>
                <a:gd name="T6" fmla="*/ 0 w 90"/>
                <a:gd name="T7" fmla="*/ 45 h 90"/>
                <a:gd name="T8" fmla="*/ 45 w 90"/>
                <a:gd name="T9" fmla="*/ 0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"/>
                <a:gd name="T16" fmla="*/ 0 h 90"/>
                <a:gd name="T17" fmla="*/ 90 w 90"/>
                <a:gd name="T18" fmla="*/ 90 h 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" h="90">
                  <a:moveTo>
                    <a:pt x="45" y="0"/>
                  </a:moveTo>
                  <a:lnTo>
                    <a:pt x="90" y="45"/>
                  </a:lnTo>
                  <a:lnTo>
                    <a:pt x="45" y="90"/>
                  </a:lnTo>
                  <a:lnTo>
                    <a:pt x="0" y="4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04" name="Freeform 103"/>
            <p:cNvSpPr>
              <a:spLocks/>
            </p:cNvSpPr>
            <p:nvPr/>
          </p:nvSpPr>
          <p:spPr bwMode="auto">
            <a:xfrm>
              <a:off x="5475" y="2400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90 w 90"/>
                <a:gd name="T3" fmla="*/ 45 h 90"/>
                <a:gd name="T4" fmla="*/ 45 w 90"/>
                <a:gd name="T5" fmla="*/ 90 h 90"/>
                <a:gd name="T6" fmla="*/ 0 w 90"/>
                <a:gd name="T7" fmla="*/ 45 h 90"/>
                <a:gd name="T8" fmla="*/ 45 w 90"/>
                <a:gd name="T9" fmla="*/ 0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"/>
                <a:gd name="T16" fmla="*/ 0 h 90"/>
                <a:gd name="T17" fmla="*/ 90 w 90"/>
                <a:gd name="T18" fmla="*/ 90 h 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" h="90">
                  <a:moveTo>
                    <a:pt x="45" y="0"/>
                  </a:moveTo>
                  <a:lnTo>
                    <a:pt x="90" y="45"/>
                  </a:lnTo>
                  <a:lnTo>
                    <a:pt x="45" y="90"/>
                  </a:lnTo>
                  <a:lnTo>
                    <a:pt x="0" y="4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05" name="Freeform 102"/>
            <p:cNvSpPr>
              <a:spLocks/>
            </p:cNvSpPr>
            <p:nvPr/>
          </p:nvSpPr>
          <p:spPr bwMode="auto">
            <a:xfrm>
              <a:off x="5910" y="2415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90 w 90"/>
                <a:gd name="T3" fmla="*/ 45 h 90"/>
                <a:gd name="T4" fmla="*/ 45 w 90"/>
                <a:gd name="T5" fmla="*/ 90 h 90"/>
                <a:gd name="T6" fmla="*/ 0 w 90"/>
                <a:gd name="T7" fmla="*/ 45 h 90"/>
                <a:gd name="T8" fmla="*/ 45 w 90"/>
                <a:gd name="T9" fmla="*/ 0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"/>
                <a:gd name="T16" fmla="*/ 0 h 90"/>
                <a:gd name="T17" fmla="*/ 90 w 90"/>
                <a:gd name="T18" fmla="*/ 90 h 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" h="90">
                  <a:moveTo>
                    <a:pt x="45" y="0"/>
                  </a:moveTo>
                  <a:lnTo>
                    <a:pt x="90" y="45"/>
                  </a:lnTo>
                  <a:lnTo>
                    <a:pt x="45" y="90"/>
                  </a:lnTo>
                  <a:lnTo>
                    <a:pt x="0" y="4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06" name="Freeform 101"/>
            <p:cNvSpPr>
              <a:spLocks/>
            </p:cNvSpPr>
            <p:nvPr/>
          </p:nvSpPr>
          <p:spPr bwMode="auto">
            <a:xfrm>
              <a:off x="6345" y="2430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90 w 90"/>
                <a:gd name="T3" fmla="*/ 45 h 90"/>
                <a:gd name="T4" fmla="*/ 45 w 90"/>
                <a:gd name="T5" fmla="*/ 90 h 90"/>
                <a:gd name="T6" fmla="*/ 0 w 90"/>
                <a:gd name="T7" fmla="*/ 45 h 90"/>
                <a:gd name="T8" fmla="*/ 45 w 90"/>
                <a:gd name="T9" fmla="*/ 0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"/>
                <a:gd name="T16" fmla="*/ 0 h 90"/>
                <a:gd name="T17" fmla="*/ 90 w 90"/>
                <a:gd name="T18" fmla="*/ 90 h 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" h="90">
                  <a:moveTo>
                    <a:pt x="45" y="0"/>
                  </a:moveTo>
                  <a:lnTo>
                    <a:pt x="90" y="45"/>
                  </a:lnTo>
                  <a:lnTo>
                    <a:pt x="45" y="90"/>
                  </a:lnTo>
                  <a:lnTo>
                    <a:pt x="0" y="4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07" name="Freeform 100"/>
            <p:cNvSpPr>
              <a:spLocks/>
            </p:cNvSpPr>
            <p:nvPr/>
          </p:nvSpPr>
          <p:spPr bwMode="auto">
            <a:xfrm>
              <a:off x="6780" y="2445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90 w 90"/>
                <a:gd name="T3" fmla="*/ 45 h 90"/>
                <a:gd name="T4" fmla="*/ 45 w 90"/>
                <a:gd name="T5" fmla="*/ 90 h 90"/>
                <a:gd name="T6" fmla="*/ 0 w 90"/>
                <a:gd name="T7" fmla="*/ 45 h 90"/>
                <a:gd name="T8" fmla="*/ 45 w 90"/>
                <a:gd name="T9" fmla="*/ 0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"/>
                <a:gd name="T16" fmla="*/ 0 h 90"/>
                <a:gd name="T17" fmla="*/ 90 w 90"/>
                <a:gd name="T18" fmla="*/ 90 h 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" h="90">
                  <a:moveTo>
                    <a:pt x="45" y="0"/>
                  </a:moveTo>
                  <a:lnTo>
                    <a:pt x="90" y="45"/>
                  </a:lnTo>
                  <a:lnTo>
                    <a:pt x="45" y="90"/>
                  </a:lnTo>
                  <a:lnTo>
                    <a:pt x="0" y="4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08" name="Freeform 99"/>
            <p:cNvSpPr>
              <a:spLocks/>
            </p:cNvSpPr>
            <p:nvPr/>
          </p:nvSpPr>
          <p:spPr bwMode="auto">
            <a:xfrm>
              <a:off x="7215" y="2475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90 w 90"/>
                <a:gd name="T3" fmla="*/ 45 h 90"/>
                <a:gd name="T4" fmla="*/ 45 w 90"/>
                <a:gd name="T5" fmla="*/ 90 h 90"/>
                <a:gd name="T6" fmla="*/ 0 w 90"/>
                <a:gd name="T7" fmla="*/ 45 h 90"/>
                <a:gd name="T8" fmla="*/ 45 w 90"/>
                <a:gd name="T9" fmla="*/ 0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"/>
                <a:gd name="T16" fmla="*/ 0 h 90"/>
                <a:gd name="T17" fmla="*/ 90 w 90"/>
                <a:gd name="T18" fmla="*/ 90 h 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" h="90">
                  <a:moveTo>
                    <a:pt x="45" y="0"/>
                  </a:moveTo>
                  <a:lnTo>
                    <a:pt x="90" y="45"/>
                  </a:lnTo>
                  <a:lnTo>
                    <a:pt x="45" y="90"/>
                  </a:lnTo>
                  <a:lnTo>
                    <a:pt x="0" y="4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09" name="Freeform 98"/>
            <p:cNvSpPr>
              <a:spLocks/>
            </p:cNvSpPr>
            <p:nvPr/>
          </p:nvSpPr>
          <p:spPr bwMode="auto">
            <a:xfrm>
              <a:off x="7650" y="2490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90 w 90"/>
                <a:gd name="T3" fmla="*/ 45 h 90"/>
                <a:gd name="T4" fmla="*/ 45 w 90"/>
                <a:gd name="T5" fmla="*/ 90 h 90"/>
                <a:gd name="T6" fmla="*/ 0 w 90"/>
                <a:gd name="T7" fmla="*/ 45 h 90"/>
                <a:gd name="T8" fmla="*/ 45 w 90"/>
                <a:gd name="T9" fmla="*/ 0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"/>
                <a:gd name="T16" fmla="*/ 0 h 90"/>
                <a:gd name="T17" fmla="*/ 90 w 90"/>
                <a:gd name="T18" fmla="*/ 90 h 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" h="90">
                  <a:moveTo>
                    <a:pt x="45" y="0"/>
                  </a:moveTo>
                  <a:lnTo>
                    <a:pt x="90" y="45"/>
                  </a:lnTo>
                  <a:lnTo>
                    <a:pt x="45" y="90"/>
                  </a:lnTo>
                  <a:lnTo>
                    <a:pt x="0" y="4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10" name="Freeform 97"/>
            <p:cNvSpPr>
              <a:spLocks/>
            </p:cNvSpPr>
            <p:nvPr/>
          </p:nvSpPr>
          <p:spPr bwMode="auto">
            <a:xfrm>
              <a:off x="8085" y="2490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90 w 90"/>
                <a:gd name="T3" fmla="*/ 45 h 90"/>
                <a:gd name="T4" fmla="*/ 45 w 90"/>
                <a:gd name="T5" fmla="*/ 90 h 90"/>
                <a:gd name="T6" fmla="*/ 0 w 90"/>
                <a:gd name="T7" fmla="*/ 45 h 90"/>
                <a:gd name="T8" fmla="*/ 45 w 90"/>
                <a:gd name="T9" fmla="*/ 0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"/>
                <a:gd name="T16" fmla="*/ 0 h 90"/>
                <a:gd name="T17" fmla="*/ 90 w 90"/>
                <a:gd name="T18" fmla="*/ 90 h 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" h="90">
                  <a:moveTo>
                    <a:pt x="45" y="0"/>
                  </a:moveTo>
                  <a:lnTo>
                    <a:pt x="90" y="45"/>
                  </a:lnTo>
                  <a:lnTo>
                    <a:pt x="45" y="90"/>
                  </a:lnTo>
                  <a:lnTo>
                    <a:pt x="0" y="4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11" name="Freeform 96"/>
            <p:cNvSpPr>
              <a:spLocks/>
            </p:cNvSpPr>
            <p:nvPr/>
          </p:nvSpPr>
          <p:spPr bwMode="auto">
            <a:xfrm>
              <a:off x="8520" y="2505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90 w 90"/>
                <a:gd name="T3" fmla="*/ 45 h 90"/>
                <a:gd name="T4" fmla="*/ 45 w 90"/>
                <a:gd name="T5" fmla="*/ 90 h 90"/>
                <a:gd name="T6" fmla="*/ 0 w 90"/>
                <a:gd name="T7" fmla="*/ 45 h 90"/>
                <a:gd name="T8" fmla="*/ 45 w 90"/>
                <a:gd name="T9" fmla="*/ 0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"/>
                <a:gd name="T16" fmla="*/ 0 h 90"/>
                <a:gd name="T17" fmla="*/ 90 w 90"/>
                <a:gd name="T18" fmla="*/ 90 h 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" h="90">
                  <a:moveTo>
                    <a:pt x="45" y="0"/>
                  </a:moveTo>
                  <a:lnTo>
                    <a:pt x="90" y="45"/>
                  </a:lnTo>
                  <a:lnTo>
                    <a:pt x="45" y="90"/>
                  </a:lnTo>
                  <a:lnTo>
                    <a:pt x="0" y="4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12" name="Freeform 95"/>
            <p:cNvSpPr>
              <a:spLocks/>
            </p:cNvSpPr>
            <p:nvPr/>
          </p:nvSpPr>
          <p:spPr bwMode="auto">
            <a:xfrm>
              <a:off x="8100" y="2520"/>
              <a:ext cx="486" cy="30"/>
            </a:xfrm>
            <a:custGeom>
              <a:avLst/>
              <a:gdLst>
                <a:gd name="T0" fmla="*/ 0 w 486"/>
                <a:gd name="T1" fmla="*/ 0 h 30"/>
                <a:gd name="T2" fmla="*/ 486 w 486"/>
                <a:gd name="T3" fmla="*/ 30 h 30"/>
                <a:gd name="T4" fmla="*/ 30 w 486"/>
                <a:gd name="T5" fmla="*/ 15 h 30"/>
                <a:gd name="T6" fmla="*/ 396 w 486"/>
                <a:gd name="T7" fmla="*/ 30 h 30"/>
                <a:gd name="T8" fmla="*/ 0 w 486"/>
                <a:gd name="T9" fmla="*/ 0 h 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86"/>
                <a:gd name="T16" fmla="*/ 0 h 30"/>
                <a:gd name="T17" fmla="*/ 486 w 486"/>
                <a:gd name="T18" fmla="*/ 30 h 3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86" h="30">
                  <a:moveTo>
                    <a:pt x="0" y="0"/>
                  </a:moveTo>
                  <a:lnTo>
                    <a:pt x="486" y="30"/>
                  </a:lnTo>
                  <a:lnTo>
                    <a:pt x="30" y="15"/>
                  </a:lnTo>
                  <a:lnTo>
                    <a:pt x="396" y="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13" name="Rectangle 94"/>
            <p:cNvSpPr>
              <a:spLocks noChangeArrowheads="1"/>
            </p:cNvSpPr>
            <p:nvPr/>
          </p:nvSpPr>
          <p:spPr bwMode="auto">
            <a:xfrm>
              <a:off x="690" y="2265"/>
              <a:ext cx="75" cy="75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14" name="Rectangle 93"/>
            <p:cNvSpPr>
              <a:spLocks noChangeArrowheads="1"/>
            </p:cNvSpPr>
            <p:nvPr/>
          </p:nvSpPr>
          <p:spPr bwMode="auto">
            <a:xfrm>
              <a:off x="1125" y="2400"/>
              <a:ext cx="75" cy="75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15" name="Rectangle 92"/>
            <p:cNvSpPr>
              <a:spLocks noChangeArrowheads="1"/>
            </p:cNvSpPr>
            <p:nvPr/>
          </p:nvSpPr>
          <p:spPr bwMode="auto">
            <a:xfrm>
              <a:off x="1560" y="2490"/>
              <a:ext cx="75" cy="75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16" name="Rectangle 91"/>
            <p:cNvSpPr>
              <a:spLocks noChangeArrowheads="1"/>
            </p:cNvSpPr>
            <p:nvPr/>
          </p:nvSpPr>
          <p:spPr bwMode="auto">
            <a:xfrm>
              <a:off x="1995" y="2670"/>
              <a:ext cx="75" cy="75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17" name="Rectangle 90"/>
            <p:cNvSpPr>
              <a:spLocks noChangeArrowheads="1"/>
            </p:cNvSpPr>
            <p:nvPr/>
          </p:nvSpPr>
          <p:spPr bwMode="auto">
            <a:xfrm>
              <a:off x="2430" y="2820"/>
              <a:ext cx="75" cy="75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18" name="Rectangle 89"/>
            <p:cNvSpPr>
              <a:spLocks noChangeArrowheads="1"/>
            </p:cNvSpPr>
            <p:nvPr/>
          </p:nvSpPr>
          <p:spPr bwMode="auto">
            <a:xfrm>
              <a:off x="2865" y="2820"/>
              <a:ext cx="75" cy="75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19" name="Rectangle 88"/>
            <p:cNvSpPr>
              <a:spLocks noChangeArrowheads="1"/>
            </p:cNvSpPr>
            <p:nvPr/>
          </p:nvSpPr>
          <p:spPr bwMode="auto">
            <a:xfrm>
              <a:off x="3300" y="2865"/>
              <a:ext cx="75" cy="75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20" name="Rectangle 87"/>
            <p:cNvSpPr>
              <a:spLocks noChangeArrowheads="1"/>
            </p:cNvSpPr>
            <p:nvPr/>
          </p:nvSpPr>
          <p:spPr bwMode="auto">
            <a:xfrm>
              <a:off x="3735" y="2895"/>
              <a:ext cx="75" cy="75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21" name="Rectangle 86"/>
            <p:cNvSpPr>
              <a:spLocks noChangeArrowheads="1"/>
            </p:cNvSpPr>
            <p:nvPr/>
          </p:nvSpPr>
          <p:spPr bwMode="auto">
            <a:xfrm>
              <a:off x="4170" y="2940"/>
              <a:ext cx="75" cy="75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22" name="Rectangle 85"/>
            <p:cNvSpPr>
              <a:spLocks noChangeArrowheads="1"/>
            </p:cNvSpPr>
            <p:nvPr/>
          </p:nvSpPr>
          <p:spPr bwMode="auto">
            <a:xfrm>
              <a:off x="4605" y="2940"/>
              <a:ext cx="75" cy="75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23" name="Rectangle 84"/>
            <p:cNvSpPr>
              <a:spLocks noChangeArrowheads="1"/>
            </p:cNvSpPr>
            <p:nvPr/>
          </p:nvSpPr>
          <p:spPr bwMode="auto">
            <a:xfrm>
              <a:off x="5040" y="2940"/>
              <a:ext cx="75" cy="75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24" name="Rectangle 83"/>
            <p:cNvSpPr>
              <a:spLocks noChangeArrowheads="1"/>
            </p:cNvSpPr>
            <p:nvPr/>
          </p:nvSpPr>
          <p:spPr bwMode="auto">
            <a:xfrm>
              <a:off x="5475" y="2940"/>
              <a:ext cx="75" cy="75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25" name="Rectangle 82"/>
            <p:cNvSpPr>
              <a:spLocks noChangeArrowheads="1"/>
            </p:cNvSpPr>
            <p:nvPr/>
          </p:nvSpPr>
          <p:spPr bwMode="auto">
            <a:xfrm>
              <a:off x="5910" y="2940"/>
              <a:ext cx="75" cy="75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26" name="Rectangle 81"/>
            <p:cNvSpPr>
              <a:spLocks noChangeArrowheads="1"/>
            </p:cNvSpPr>
            <p:nvPr/>
          </p:nvSpPr>
          <p:spPr bwMode="auto">
            <a:xfrm>
              <a:off x="6345" y="2955"/>
              <a:ext cx="75" cy="75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27" name="Rectangle 80"/>
            <p:cNvSpPr>
              <a:spLocks noChangeArrowheads="1"/>
            </p:cNvSpPr>
            <p:nvPr/>
          </p:nvSpPr>
          <p:spPr bwMode="auto">
            <a:xfrm>
              <a:off x="6780" y="2970"/>
              <a:ext cx="75" cy="75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28" name="Rectangle 79"/>
            <p:cNvSpPr>
              <a:spLocks noChangeArrowheads="1"/>
            </p:cNvSpPr>
            <p:nvPr/>
          </p:nvSpPr>
          <p:spPr bwMode="auto">
            <a:xfrm>
              <a:off x="7215" y="2970"/>
              <a:ext cx="75" cy="75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29" name="Rectangle 78"/>
            <p:cNvSpPr>
              <a:spLocks noChangeArrowheads="1"/>
            </p:cNvSpPr>
            <p:nvPr/>
          </p:nvSpPr>
          <p:spPr bwMode="auto">
            <a:xfrm>
              <a:off x="7650" y="2985"/>
              <a:ext cx="75" cy="75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30" name="Rectangle 77"/>
            <p:cNvSpPr>
              <a:spLocks noChangeArrowheads="1"/>
            </p:cNvSpPr>
            <p:nvPr/>
          </p:nvSpPr>
          <p:spPr bwMode="auto">
            <a:xfrm>
              <a:off x="8085" y="2970"/>
              <a:ext cx="75" cy="75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31" name="Rectangle 76"/>
            <p:cNvSpPr>
              <a:spLocks noChangeArrowheads="1"/>
            </p:cNvSpPr>
            <p:nvPr/>
          </p:nvSpPr>
          <p:spPr bwMode="auto">
            <a:xfrm>
              <a:off x="8520" y="2985"/>
              <a:ext cx="75" cy="75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532" name="Rectangle 75"/>
            <p:cNvSpPr>
              <a:spLocks noChangeArrowheads="1"/>
            </p:cNvSpPr>
            <p:nvPr/>
          </p:nvSpPr>
          <p:spPr bwMode="auto">
            <a:xfrm>
              <a:off x="8865" y="2280"/>
              <a:ext cx="109" cy="2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endParaRPr lang="ru-RU"/>
            </a:p>
          </p:txBody>
        </p:sp>
        <p:sp>
          <p:nvSpPr>
            <p:cNvPr id="19533" name="Rectangle 74"/>
            <p:cNvSpPr>
              <a:spLocks noChangeArrowheads="1"/>
            </p:cNvSpPr>
            <p:nvPr/>
          </p:nvSpPr>
          <p:spPr bwMode="auto">
            <a:xfrm>
              <a:off x="8475" y="2220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792,8</a:t>
              </a:r>
              <a:endParaRPr lang="en-US"/>
            </a:p>
          </p:txBody>
        </p:sp>
        <p:sp>
          <p:nvSpPr>
            <p:cNvPr id="19534" name="Rectangle 73"/>
            <p:cNvSpPr>
              <a:spLocks noChangeArrowheads="1"/>
            </p:cNvSpPr>
            <p:nvPr/>
          </p:nvSpPr>
          <p:spPr bwMode="auto">
            <a:xfrm>
              <a:off x="8100" y="2250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801,1</a:t>
              </a:r>
              <a:endParaRPr lang="en-US"/>
            </a:p>
          </p:txBody>
        </p:sp>
        <p:sp>
          <p:nvSpPr>
            <p:cNvPr id="19535" name="Rectangle 72"/>
            <p:cNvSpPr>
              <a:spLocks noChangeArrowheads="1"/>
            </p:cNvSpPr>
            <p:nvPr/>
          </p:nvSpPr>
          <p:spPr bwMode="auto">
            <a:xfrm>
              <a:off x="7665" y="2250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807,1</a:t>
              </a:r>
              <a:endParaRPr lang="en-US"/>
            </a:p>
          </p:txBody>
        </p:sp>
        <p:sp>
          <p:nvSpPr>
            <p:cNvPr id="19536" name="Rectangle 71"/>
            <p:cNvSpPr>
              <a:spLocks noChangeArrowheads="1"/>
            </p:cNvSpPr>
            <p:nvPr/>
          </p:nvSpPr>
          <p:spPr bwMode="auto">
            <a:xfrm>
              <a:off x="7245" y="2205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813,2</a:t>
              </a:r>
              <a:endParaRPr lang="en-US"/>
            </a:p>
          </p:txBody>
        </p:sp>
        <p:sp>
          <p:nvSpPr>
            <p:cNvPr id="19537" name="Rectangle 70"/>
            <p:cNvSpPr>
              <a:spLocks noChangeArrowheads="1"/>
            </p:cNvSpPr>
            <p:nvPr/>
          </p:nvSpPr>
          <p:spPr bwMode="auto">
            <a:xfrm>
              <a:off x="6810" y="2175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839,3</a:t>
              </a:r>
              <a:endParaRPr lang="en-US"/>
            </a:p>
          </p:txBody>
        </p:sp>
        <p:sp>
          <p:nvSpPr>
            <p:cNvPr id="19538" name="Rectangle 69"/>
            <p:cNvSpPr>
              <a:spLocks noChangeArrowheads="1"/>
            </p:cNvSpPr>
            <p:nvPr/>
          </p:nvSpPr>
          <p:spPr bwMode="auto">
            <a:xfrm>
              <a:off x="6360" y="2160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858,5</a:t>
              </a:r>
              <a:endParaRPr lang="en-US"/>
            </a:p>
          </p:txBody>
        </p:sp>
        <p:sp>
          <p:nvSpPr>
            <p:cNvPr id="19539" name="Rectangle 68"/>
            <p:cNvSpPr>
              <a:spLocks noChangeArrowheads="1"/>
            </p:cNvSpPr>
            <p:nvPr/>
          </p:nvSpPr>
          <p:spPr bwMode="auto">
            <a:xfrm>
              <a:off x="5895" y="2160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870,9</a:t>
              </a:r>
              <a:endParaRPr lang="en-US"/>
            </a:p>
          </p:txBody>
        </p:sp>
        <p:sp>
          <p:nvSpPr>
            <p:cNvPr id="19540" name="Rectangle 67"/>
            <p:cNvSpPr>
              <a:spLocks noChangeArrowheads="1"/>
            </p:cNvSpPr>
            <p:nvPr/>
          </p:nvSpPr>
          <p:spPr bwMode="auto">
            <a:xfrm>
              <a:off x="5460" y="2130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885,6</a:t>
              </a:r>
              <a:endParaRPr lang="en-US"/>
            </a:p>
          </p:txBody>
        </p:sp>
        <p:sp>
          <p:nvSpPr>
            <p:cNvPr id="19541" name="Rectangle 66"/>
            <p:cNvSpPr>
              <a:spLocks noChangeArrowheads="1"/>
            </p:cNvSpPr>
            <p:nvPr/>
          </p:nvSpPr>
          <p:spPr bwMode="auto">
            <a:xfrm>
              <a:off x="5055" y="2145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887,7</a:t>
              </a:r>
              <a:endParaRPr lang="en-US"/>
            </a:p>
          </p:txBody>
        </p:sp>
        <p:sp>
          <p:nvSpPr>
            <p:cNvPr id="19542" name="Rectangle 65"/>
            <p:cNvSpPr>
              <a:spLocks noChangeArrowheads="1"/>
            </p:cNvSpPr>
            <p:nvPr/>
          </p:nvSpPr>
          <p:spPr bwMode="auto">
            <a:xfrm>
              <a:off x="4620" y="2130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872,4</a:t>
              </a:r>
              <a:endParaRPr lang="en-US"/>
            </a:p>
          </p:txBody>
        </p:sp>
        <p:sp>
          <p:nvSpPr>
            <p:cNvPr id="19543" name="Rectangle 64"/>
            <p:cNvSpPr>
              <a:spLocks noChangeArrowheads="1"/>
            </p:cNvSpPr>
            <p:nvPr/>
          </p:nvSpPr>
          <p:spPr bwMode="auto">
            <a:xfrm>
              <a:off x="4185" y="2190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855,2</a:t>
              </a:r>
              <a:endParaRPr lang="en-US"/>
            </a:p>
          </p:txBody>
        </p:sp>
        <p:sp>
          <p:nvSpPr>
            <p:cNvPr id="19544" name="Rectangle 63"/>
            <p:cNvSpPr>
              <a:spLocks noChangeArrowheads="1"/>
            </p:cNvSpPr>
            <p:nvPr/>
          </p:nvSpPr>
          <p:spPr bwMode="auto">
            <a:xfrm>
              <a:off x="3780" y="2100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934,6</a:t>
              </a:r>
              <a:endParaRPr lang="en-US"/>
            </a:p>
          </p:txBody>
        </p:sp>
        <p:sp>
          <p:nvSpPr>
            <p:cNvPr id="19545" name="Rectangle 62"/>
            <p:cNvSpPr>
              <a:spLocks noChangeArrowheads="1"/>
            </p:cNvSpPr>
            <p:nvPr/>
          </p:nvSpPr>
          <p:spPr bwMode="auto">
            <a:xfrm>
              <a:off x="3360" y="2025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990,7</a:t>
              </a:r>
              <a:endParaRPr lang="en-US"/>
            </a:p>
          </p:txBody>
        </p:sp>
        <p:sp>
          <p:nvSpPr>
            <p:cNvPr id="19546" name="Rectangle 61"/>
            <p:cNvSpPr>
              <a:spLocks noChangeArrowheads="1"/>
            </p:cNvSpPr>
            <p:nvPr/>
          </p:nvSpPr>
          <p:spPr bwMode="auto">
            <a:xfrm>
              <a:off x="2880" y="1965"/>
              <a:ext cx="38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1061,0</a:t>
              </a:r>
              <a:endParaRPr lang="en-US"/>
            </a:p>
          </p:txBody>
        </p:sp>
        <p:sp>
          <p:nvSpPr>
            <p:cNvPr id="19547" name="Rectangle 60"/>
            <p:cNvSpPr>
              <a:spLocks noChangeArrowheads="1"/>
            </p:cNvSpPr>
            <p:nvPr/>
          </p:nvSpPr>
          <p:spPr bwMode="auto">
            <a:xfrm>
              <a:off x="2445" y="1890"/>
              <a:ext cx="38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1106,3</a:t>
              </a:r>
              <a:endParaRPr lang="en-US"/>
            </a:p>
          </p:txBody>
        </p:sp>
        <p:sp>
          <p:nvSpPr>
            <p:cNvPr id="19548" name="Rectangle 59"/>
            <p:cNvSpPr>
              <a:spLocks noChangeArrowheads="1"/>
            </p:cNvSpPr>
            <p:nvPr/>
          </p:nvSpPr>
          <p:spPr bwMode="auto">
            <a:xfrm>
              <a:off x="1995" y="1635"/>
              <a:ext cx="38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1315,0</a:t>
              </a:r>
              <a:endParaRPr lang="en-US"/>
            </a:p>
          </p:txBody>
        </p:sp>
        <p:sp>
          <p:nvSpPr>
            <p:cNvPr id="19549" name="Rectangle 58"/>
            <p:cNvSpPr>
              <a:spLocks noChangeArrowheads="1"/>
            </p:cNvSpPr>
            <p:nvPr/>
          </p:nvSpPr>
          <p:spPr bwMode="auto">
            <a:xfrm>
              <a:off x="1545" y="1395"/>
              <a:ext cx="38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1532,6</a:t>
              </a:r>
              <a:endParaRPr lang="en-US"/>
            </a:p>
          </p:txBody>
        </p:sp>
        <p:sp>
          <p:nvSpPr>
            <p:cNvPr id="19550" name="Rectangle 57"/>
            <p:cNvSpPr>
              <a:spLocks noChangeArrowheads="1"/>
            </p:cNvSpPr>
            <p:nvPr/>
          </p:nvSpPr>
          <p:spPr bwMode="auto">
            <a:xfrm>
              <a:off x="1110" y="1155"/>
              <a:ext cx="38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1677,8</a:t>
              </a:r>
              <a:endParaRPr lang="en-US"/>
            </a:p>
          </p:txBody>
        </p:sp>
        <p:sp>
          <p:nvSpPr>
            <p:cNvPr id="19551" name="Rectangle 56"/>
            <p:cNvSpPr>
              <a:spLocks noChangeArrowheads="1"/>
            </p:cNvSpPr>
            <p:nvPr/>
          </p:nvSpPr>
          <p:spPr bwMode="auto">
            <a:xfrm>
              <a:off x="660" y="855"/>
              <a:ext cx="38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1943,4</a:t>
              </a:r>
              <a:endParaRPr lang="en-US"/>
            </a:p>
          </p:txBody>
        </p:sp>
        <p:sp>
          <p:nvSpPr>
            <p:cNvPr id="19552" name="Rectangle 55"/>
            <p:cNvSpPr>
              <a:spLocks noChangeArrowheads="1"/>
            </p:cNvSpPr>
            <p:nvPr/>
          </p:nvSpPr>
          <p:spPr bwMode="auto">
            <a:xfrm>
              <a:off x="8460" y="2700"/>
              <a:ext cx="109" cy="2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endParaRPr lang="ru-RU"/>
            </a:p>
          </p:txBody>
        </p:sp>
        <p:sp>
          <p:nvSpPr>
            <p:cNvPr id="19553" name="Rectangle 54"/>
            <p:cNvSpPr>
              <a:spLocks noChangeArrowheads="1"/>
            </p:cNvSpPr>
            <p:nvPr/>
          </p:nvSpPr>
          <p:spPr bwMode="auto">
            <a:xfrm>
              <a:off x="8370" y="2775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388,0</a:t>
              </a:r>
              <a:endParaRPr lang="en-US"/>
            </a:p>
          </p:txBody>
        </p:sp>
        <p:sp>
          <p:nvSpPr>
            <p:cNvPr id="19554" name="Rectangle 53"/>
            <p:cNvSpPr>
              <a:spLocks noChangeArrowheads="1"/>
            </p:cNvSpPr>
            <p:nvPr/>
          </p:nvSpPr>
          <p:spPr bwMode="auto">
            <a:xfrm>
              <a:off x="7950" y="2715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392,8</a:t>
              </a:r>
              <a:endParaRPr lang="en-US"/>
            </a:p>
          </p:txBody>
        </p:sp>
        <p:sp>
          <p:nvSpPr>
            <p:cNvPr id="19555" name="Rectangle 52"/>
            <p:cNvSpPr>
              <a:spLocks noChangeArrowheads="1"/>
            </p:cNvSpPr>
            <p:nvPr/>
          </p:nvSpPr>
          <p:spPr bwMode="auto">
            <a:xfrm>
              <a:off x="7530" y="2730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389,0</a:t>
              </a:r>
              <a:endParaRPr lang="en-US"/>
            </a:p>
          </p:txBody>
        </p:sp>
        <p:sp>
          <p:nvSpPr>
            <p:cNvPr id="19556" name="Rectangle 51"/>
            <p:cNvSpPr>
              <a:spLocks noChangeArrowheads="1"/>
            </p:cNvSpPr>
            <p:nvPr/>
          </p:nvSpPr>
          <p:spPr bwMode="auto">
            <a:xfrm>
              <a:off x="7110" y="2730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391,1</a:t>
              </a:r>
              <a:endParaRPr lang="en-US"/>
            </a:p>
          </p:txBody>
        </p:sp>
        <p:sp>
          <p:nvSpPr>
            <p:cNvPr id="19557" name="Rectangle 50"/>
            <p:cNvSpPr>
              <a:spLocks noChangeArrowheads="1"/>
            </p:cNvSpPr>
            <p:nvPr/>
          </p:nvSpPr>
          <p:spPr bwMode="auto">
            <a:xfrm>
              <a:off x="6675" y="2730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401,4</a:t>
              </a:r>
              <a:endParaRPr lang="en-US"/>
            </a:p>
          </p:txBody>
        </p:sp>
        <p:sp>
          <p:nvSpPr>
            <p:cNvPr id="19558" name="Rectangle 49"/>
            <p:cNvSpPr>
              <a:spLocks noChangeArrowheads="1"/>
            </p:cNvSpPr>
            <p:nvPr/>
          </p:nvSpPr>
          <p:spPr bwMode="auto">
            <a:xfrm>
              <a:off x="6240" y="2715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409,8</a:t>
              </a:r>
              <a:endParaRPr lang="en-US"/>
            </a:p>
          </p:txBody>
        </p:sp>
        <p:sp>
          <p:nvSpPr>
            <p:cNvPr id="19559" name="Rectangle 48"/>
            <p:cNvSpPr>
              <a:spLocks noChangeArrowheads="1"/>
            </p:cNvSpPr>
            <p:nvPr/>
          </p:nvSpPr>
          <p:spPr bwMode="auto">
            <a:xfrm>
              <a:off x="5835" y="2685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414,7</a:t>
              </a:r>
              <a:endParaRPr lang="en-US"/>
            </a:p>
          </p:txBody>
        </p:sp>
        <p:sp>
          <p:nvSpPr>
            <p:cNvPr id="19560" name="Rectangle 47"/>
            <p:cNvSpPr>
              <a:spLocks noChangeArrowheads="1"/>
            </p:cNvSpPr>
            <p:nvPr/>
          </p:nvSpPr>
          <p:spPr bwMode="auto">
            <a:xfrm>
              <a:off x="5445" y="2715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422,2</a:t>
              </a:r>
              <a:endParaRPr lang="en-US"/>
            </a:p>
          </p:txBody>
        </p:sp>
        <p:sp>
          <p:nvSpPr>
            <p:cNvPr id="19561" name="Rectangle 46"/>
            <p:cNvSpPr>
              <a:spLocks noChangeArrowheads="1"/>
            </p:cNvSpPr>
            <p:nvPr/>
          </p:nvSpPr>
          <p:spPr bwMode="auto">
            <a:xfrm>
              <a:off x="5010" y="2745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426,0</a:t>
              </a:r>
              <a:endParaRPr lang="en-US"/>
            </a:p>
          </p:txBody>
        </p:sp>
        <p:sp>
          <p:nvSpPr>
            <p:cNvPr id="19562" name="Rectangle 45"/>
            <p:cNvSpPr>
              <a:spLocks noChangeArrowheads="1"/>
            </p:cNvSpPr>
            <p:nvPr/>
          </p:nvSpPr>
          <p:spPr bwMode="auto">
            <a:xfrm>
              <a:off x="4590" y="2730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420,2</a:t>
              </a:r>
              <a:endParaRPr lang="en-US"/>
            </a:p>
          </p:txBody>
        </p:sp>
        <p:sp>
          <p:nvSpPr>
            <p:cNvPr id="19563" name="Rectangle 44"/>
            <p:cNvSpPr>
              <a:spLocks noChangeArrowheads="1"/>
            </p:cNvSpPr>
            <p:nvPr/>
          </p:nvSpPr>
          <p:spPr bwMode="auto">
            <a:xfrm>
              <a:off x="4125" y="2685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417,0</a:t>
              </a:r>
              <a:endParaRPr lang="en-US"/>
            </a:p>
          </p:txBody>
        </p:sp>
        <p:sp>
          <p:nvSpPr>
            <p:cNvPr id="19564" name="Rectangle 43"/>
            <p:cNvSpPr>
              <a:spLocks noChangeArrowheads="1"/>
            </p:cNvSpPr>
            <p:nvPr/>
          </p:nvSpPr>
          <p:spPr bwMode="auto">
            <a:xfrm>
              <a:off x="3705" y="2670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455,1</a:t>
              </a:r>
              <a:endParaRPr lang="en-US"/>
            </a:p>
          </p:txBody>
        </p:sp>
        <p:sp>
          <p:nvSpPr>
            <p:cNvPr id="19565" name="Rectangle 42"/>
            <p:cNvSpPr>
              <a:spLocks noChangeArrowheads="1"/>
            </p:cNvSpPr>
            <p:nvPr/>
          </p:nvSpPr>
          <p:spPr bwMode="auto">
            <a:xfrm>
              <a:off x="3270" y="2655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484,8</a:t>
              </a:r>
              <a:endParaRPr lang="en-US"/>
            </a:p>
          </p:txBody>
        </p:sp>
        <p:sp>
          <p:nvSpPr>
            <p:cNvPr id="19566" name="Rectangle 41"/>
            <p:cNvSpPr>
              <a:spLocks noChangeArrowheads="1"/>
            </p:cNvSpPr>
            <p:nvPr/>
          </p:nvSpPr>
          <p:spPr bwMode="auto">
            <a:xfrm>
              <a:off x="2805" y="2610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518,7</a:t>
              </a:r>
              <a:endParaRPr lang="en-US"/>
            </a:p>
          </p:txBody>
        </p:sp>
        <p:sp>
          <p:nvSpPr>
            <p:cNvPr id="19567" name="Rectangle 40"/>
            <p:cNvSpPr>
              <a:spLocks noChangeArrowheads="1"/>
            </p:cNvSpPr>
            <p:nvPr/>
          </p:nvSpPr>
          <p:spPr bwMode="auto">
            <a:xfrm>
              <a:off x="2325" y="2610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525,3</a:t>
              </a:r>
              <a:endParaRPr lang="en-US"/>
            </a:p>
          </p:txBody>
        </p:sp>
        <p:sp>
          <p:nvSpPr>
            <p:cNvPr id="19568" name="Rectangle 39"/>
            <p:cNvSpPr>
              <a:spLocks noChangeArrowheads="1"/>
            </p:cNvSpPr>
            <p:nvPr/>
          </p:nvSpPr>
          <p:spPr bwMode="auto">
            <a:xfrm>
              <a:off x="1950" y="2430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644,9</a:t>
              </a:r>
              <a:endParaRPr lang="en-US"/>
            </a:p>
          </p:txBody>
        </p:sp>
        <p:sp>
          <p:nvSpPr>
            <p:cNvPr id="19569" name="Rectangle 38"/>
            <p:cNvSpPr>
              <a:spLocks noChangeArrowheads="1"/>
            </p:cNvSpPr>
            <p:nvPr/>
          </p:nvSpPr>
          <p:spPr bwMode="auto">
            <a:xfrm>
              <a:off x="1560" y="2235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804,0</a:t>
              </a:r>
              <a:endParaRPr lang="en-US"/>
            </a:p>
          </p:txBody>
        </p:sp>
        <p:sp>
          <p:nvSpPr>
            <p:cNvPr id="19570" name="Rectangle 37"/>
            <p:cNvSpPr>
              <a:spLocks noChangeArrowheads="1"/>
            </p:cNvSpPr>
            <p:nvPr/>
          </p:nvSpPr>
          <p:spPr bwMode="auto">
            <a:xfrm>
              <a:off x="1125" y="2130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878,5</a:t>
              </a:r>
              <a:endParaRPr lang="en-US"/>
            </a:p>
          </p:txBody>
        </p:sp>
        <p:sp>
          <p:nvSpPr>
            <p:cNvPr id="19571" name="Rectangle 36"/>
            <p:cNvSpPr>
              <a:spLocks noChangeArrowheads="1"/>
            </p:cNvSpPr>
            <p:nvPr/>
          </p:nvSpPr>
          <p:spPr bwMode="auto">
            <a:xfrm>
              <a:off x="630" y="1995"/>
              <a:ext cx="31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992,6</a:t>
              </a:r>
              <a:endParaRPr lang="en-US"/>
            </a:p>
          </p:txBody>
        </p:sp>
        <p:sp>
          <p:nvSpPr>
            <p:cNvPr id="19572" name="Rectangle 35"/>
            <p:cNvSpPr>
              <a:spLocks noChangeArrowheads="1"/>
            </p:cNvSpPr>
            <p:nvPr/>
          </p:nvSpPr>
          <p:spPr bwMode="auto">
            <a:xfrm>
              <a:off x="330" y="3375"/>
              <a:ext cx="7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0</a:t>
              </a:r>
              <a:endParaRPr lang="en-US"/>
            </a:p>
          </p:txBody>
        </p:sp>
        <p:sp>
          <p:nvSpPr>
            <p:cNvPr id="19573" name="Rectangle 34"/>
            <p:cNvSpPr>
              <a:spLocks noChangeArrowheads="1"/>
            </p:cNvSpPr>
            <p:nvPr/>
          </p:nvSpPr>
          <p:spPr bwMode="auto">
            <a:xfrm>
              <a:off x="180" y="2790"/>
              <a:ext cx="21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500</a:t>
              </a:r>
              <a:endParaRPr lang="en-US"/>
            </a:p>
          </p:txBody>
        </p:sp>
        <p:sp>
          <p:nvSpPr>
            <p:cNvPr id="19574" name="Rectangle 33"/>
            <p:cNvSpPr>
              <a:spLocks noChangeArrowheads="1"/>
            </p:cNvSpPr>
            <p:nvPr/>
          </p:nvSpPr>
          <p:spPr bwMode="auto">
            <a:xfrm>
              <a:off x="105" y="2205"/>
              <a:ext cx="28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1000</a:t>
              </a:r>
              <a:endParaRPr lang="en-US"/>
            </a:p>
          </p:txBody>
        </p:sp>
        <p:sp>
          <p:nvSpPr>
            <p:cNvPr id="19575" name="Rectangle 32"/>
            <p:cNvSpPr>
              <a:spLocks noChangeArrowheads="1"/>
            </p:cNvSpPr>
            <p:nvPr/>
          </p:nvSpPr>
          <p:spPr bwMode="auto">
            <a:xfrm>
              <a:off x="105" y="1605"/>
              <a:ext cx="28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1500</a:t>
              </a:r>
              <a:endParaRPr lang="en-US"/>
            </a:p>
          </p:txBody>
        </p:sp>
        <p:sp>
          <p:nvSpPr>
            <p:cNvPr id="19576" name="Rectangle 31"/>
            <p:cNvSpPr>
              <a:spLocks noChangeArrowheads="1"/>
            </p:cNvSpPr>
            <p:nvPr/>
          </p:nvSpPr>
          <p:spPr bwMode="auto">
            <a:xfrm>
              <a:off x="105" y="1020"/>
              <a:ext cx="28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2000</a:t>
              </a:r>
              <a:endParaRPr lang="en-US"/>
            </a:p>
          </p:txBody>
        </p:sp>
        <p:sp>
          <p:nvSpPr>
            <p:cNvPr id="19577" name="Rectangle 30"/>
            <p:cNvSpPr>
              <a:spLocks noChangeArrowheads="1"/>
            </p:cNvSpPr>
            <p:nvPr/>
          </p:nvSpPr>
          <p:spPr bwMode="auto">
            <a:xfrm>
              <a:off x="105" y="435"/>
              <a:ext cx="28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2500</a:t>
              </a:r>
              <a:endParaRPr lang="en-US"/>
            </a:p>
          </p:txBody>
        </p:sp>
        <p:sp>
          <p:nvSpPr>
            <p:cNvPr id="19578" name="Rectangle 29"/>
            <p:cNvSpPr>
              <a:spLocks noChangeArrowheads="1"/>
            </p:cNvSpPr>
            <p:nvPr/>
          </p:nvSpPr>
          <p:spPr bwMode="auto">
            <a:xfrm>
              <a:off x="585" y="3615"/>
              <a:ext cx="28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1990</a:t>
              </a:r>
              <a:endParaRPr lang="en-US"/>
            </a:p>
          </p:txBody>
        </p:sp>
        <p:sp>
          <p:nvSpPr>
            <p:cNvPr id="19579" name="Rectangle 28"/>
            <p:cNvSpPr>
              <a:spLocks noChangeArrowheads="1"/>
            </p:cNvSpPr>
            <p:nvPr/>
          </p:nvSpPr>
          <p:spPr bwMode="auto">
            <a:xfrm>
              <a:off x="1020" y="3615"/>
              <a:ext cx="28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1991</a:t>
              </a:r>
              <a:endParaRPr lang="en-US"/>
            </a:p>
          </p:txBody>
        </p:sp>
        <p:sp>
          <p:nvSpPr>
            <p:cNvPr id="19580" name="Rectangle 27"/>
            <p:cNvSpPr>
              <a:spLocks noChangeArrowheads="1"/>
            </p:cNvSpPr>
            <p:nvPr/>
          </p:nvSpPr>
          <p:spPr bwMode="auto">
            <a:xfrm>
              <a:off x="1455" y="3615"/>
              <a:ext cx="28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1992</a:t>
              </a:r>
              <a:endParaRPr lang="en-US"/>
            </a:p>
          </p:txBody>
        </p:sp>
        <p:sp>
          <p:nvSpPr>
            <p:cNvPr id="19581" name="Rectangle 26"/>
            <p:cNvSpPr>
              <a:spLocks noChangeArrowheads="1"/>
            </p:cNvSpPr>
            <p:nvPr/>
          </p:nvSpPr>
          <p:spPr bwMode="auto">
            <a:xfrm>
              <a:off x="1890" y="3615"/>
              <a:ext cx="28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1993</a:t>
              </a:r>
              <a:endParaRPr lang="en-US"/>
            </a:p>
          </p:txBody>
        </p:sp>
        <p:sp>
          <p:nvSpPr>
            <p:cNvPr id="19582" name="Rectangle 25"/>
            <p:cNvSpPr>
              <a:spLocks noChangeArrowheads="1"/>
            </p:cNvSpPr>
            <p:nvPr/>
          </p:nvSpPr>
          <p:spPr bwMode="auto">
            <a:xfrm>
              <a:off x="2325" y="3615"/>
              <a:ext cx="28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1994</a:t>
              </a:r>
              <a:endParaRPr lang="en-US"/>
            </a:p>
          </p:txBody>
        </p:sp>
        <p:sp>
          <p:nvSpPr>
            <p:cNvPr id="19583" name="Rectangle 24"/>
            <p:cNvSpPr>
              <a:spLocks noChangeArrowheads="1"/>
            </p:cNvSpPr>
            <p:nvPr/>
          </p:nvSpPr>
          <p:spPr bwMode="auto">
            <a:xfrm>
              <a:off x="2760" y="3615"/>
              <a:ext cx="28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1995</a:t>
              </a:r>
              <a:endParaRPr lang="en-US"/>
            </a:p>
          </p:txBody>
        </p:sp>
        <p:sp>
          <p:nvSpPr>
            <p:cNvPr id="19584" name="Rectangle 23"/>
            <p:cNvSpPr>
              <a:spLocks noChangeArrowheads="1"/>
            </p:cNvSpPr>
            <p:nvPr/>
          </p:nvSpPr>
          <p:spPr bwMode="auto">
            <a:xfrm>
              <a:off x="3195" y="3615"/>
              <a:ext cx="28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1996</a:t>
              </a:r>
              <a:endParaRPr lang="en-US"/>
            </a:p>
          </p:txBody>
        </p:sp>
        <p:sp>
          <p:nvSpPr>
            <p:cNvPr id="19585" name="Rectangle 22"/>
            <p:cNvSpPr>
              <a:spLocks noChangeArrowheads="1"/>
            </p:cNvSpPr>
            <p:nvPr/>
          </p:nvSpPr>
          <p:spPr bwMode="auto">
            <a:xfrm>
              <a:off x="3630" y="3615"/>
              <a:ext cx="28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1997</a:t>
              </a:r>
              <a:endParaRPr lang="en-US"/>
            </a:p>
          </p:txBody>
        </p:sp>
        <p:sp>
          <p:nvSpPr>
            <p:cNvPr id="19586" name="Rectangle 21"/>
            <p:cNvSpPr>
              <a:spLocks noChangeArrowheads="1"/>
            </p:cNvSpPr>
            <p:nvPr/>
          </p:nvSpPr>
          <p:spPr bwMode="auto">
            <a:xfrm>
              <a:off x="4065" y="3615"/>
              <a:ext cx="28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1998</a:t>
              </a:r>
              <a:endParaRPr lang="en-US"/>
            </a:p>
          </p:txBody>
        </p:sp>
        <p:sp>
          <p:nvSpPr>
            <p:cNvPr id="19587" name="Rectangle 20"/>
            <p:cNvSpPr>
              <a:spLocks noChangeArrowheads="1"/>
            </p:cNvSpPr>
            <p:nvPr/>
          </p:nvSpPr>
          <p:spPr bwMode="auto">
            <a:xfrm>
              <a:off x="4500" y="3615"/>
              <a:ext cx="28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1999</a:t>
              </a:r>
              <a:endParaRPr lang="en-US"/>
            </a:p>
          </p:txBody>
        </p:sp>
        <p:sp>
          <p:nvSpPr>
            <p:cNvPr id="19588" name="Rectangle 19"/>
            <p:cNvSpPr>
              <a:spLocks noChangeArrowheads="1"/>
            </p:cNvSpPr>
            <p:nvPr/>
          </p:nvSpPr>
          <p:spPr bwMode="auto">
            <a:xfrm>
              <a:off x="4935" y="3615"/>
              <a:ext cx="28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2000</a:t>
              </a:r>
              <a:endParaRPr lang="en-US"/>
            </a:p>
          </p:txBody>
        </p:sp>
        <p:sp>
          <p:nvSpPr>
            <p:cNvPr id="19589" name="Rectangle 18"/>
            <p:cNvSpPr>
              <a:spLocks noChangeArrowheads="1"/>
            </p:cNvSpPr>
            <p:nvPr/>
          </p:nvSpPr>
          <p:spPr bwMode="auto">
            <a:xfrm>
              <a:off x="5370" y="3615"/>
              <a:ext cx="28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2001</a:t>
              </a:r>
              <a:endParaRPr lang="en-US"/>
            </a:p>
          </p:txBody>
        </p:sp>
        <p:sp>
          <p:nvSpPr>
            <p:cNvPr id="19590" name="Rectangle 17"/>
            <p:cNvSpPr>
              <a:spLocks noChangeArrowheads="1"/>
            </p:cNvSpPr>
            <p:nvPr/>
          </p:nvSpPr>
          <p:spPr bwMode="auto">
            <a:xfrm>
              <a:off x="5805" y="3615"/>
              <a:ext cx="28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2002</a:t>
              </a:r>
              <a:endParaRPr lang="en-US"/>
            </a:p>
          </p:txBody>
        </p:sp>
        <p:sp>
          <p:nvSpPr>
            <p:cNvPr id="19591" name="Rectangle 16"/>
            <p:cNvSpPr>
              <a:spLocks noChangeArrowheads="1"/>
            </p:cNvSpPr>
            <p:nvPr/>
          </p:nvSpPr>
          <p:spPr bwMode="auto">
            <a:xfrm>
              <a:off x="6240" y="3615"/>
              <a:ext cx="28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2003</a:t>
              </a:r>
              <a:endParaRPr lang="en-US"/>
            </a:p>
          </p:txBody>
        </p:sp>
        <p:sp>
          <p:nvSpPr>
            <p:cNvPr id="19592" name="Rectangle 15"/>
            <p:cNvSpPr>
              <a:spLocks noChangeArrowheads="1"/>
            </p:cNvSpPr>
            <p:nvPr/>
          </p:nvSpPr>
          <p:spPr bwMode="auto">
            <a:xfrm>
              <a:off x="6675" y="3615"/>
              <a:ext cx="28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2004</a:t>
              </a:r>
              <a:endParaRPr lang="en-US"/>
            </a:p>
          </p:txBody>
        </p:sp>
        <p:sp>
          <p:nvSpPr>
            <p:cNvPr id="19593" name="Rectangle 14"/>
            <p:cNvSpPr>
              <a:spLocks noChangeArrowheads="1"/>
            </p:cNvSpPr>
            <p:nvPr/>
          </p:nvSpPr>
          <p:spPr bwMode="auto">
            <a:xfrm>
              <a:off x="7110" y="3615"/>
              <a:ext cx="28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2005</a:t>
              </a:r>
              <a:endParaRPr lang="en-US"/>
            </a:p>
          </p:txBody>
        </p:sp>
        <p:sp>
          <p:nvSpPr>
            <p:cNvPr id="19594" name="Rectangle 13"/>
            <p:cNvSpPr>
              <a:spLocks noChangeArrowheads="1"/>
            </p:cNvSpPr>
            <p:nvPr/>
          </p:nvSpPr>
          <p:spPr bwMode="auto">
            <a:xfrm>
              <a:off x="7545" y="3615"/>
              <a:ext cx="28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2006</a:t>
              </a:r>
              <a:endParaRPr lang="en-US"/>
            </a:p>
          </p:txBody>
        </p:sp>
        <p:sp>
          <p:nvSpPr>
            <p:cNvPr id="19595" name="Rectangle 12"/>
            <p:cNvSpPr>
              <a:spLocks noChangeArrowheads="1"/>
            </p:cNvSpPr>
            <p:nvPr/>
          </p:nvSpPr>
          <p:spPr bwMode="auto">
            <a:xfrm>
              <a:off x="7980" y="3615"/>
              <a:ext cx="28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2007</a:t>
              </a:r>
              <a:endParaRPr lang="en-US"/>
            </a:p>
          </p:txBody>
        </p:sp>
        <p:sp>
          <p:nvSpPr>
            <p:cNvPr id="19596" name="Rectangle 11"/>
            <p:cNvSpPr>
              <a:spLocks noChangeArrowheads="1"/>
            </p:cNvSpPr>
            <p:nvPr/>
          </p:nvSpPr>
          <p:spPr bwMode="auto">
            <a:xfrm>
              <a:off x="8415" y="3615"/>
              <a:ext cx="351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cs typeface="Times New Roman" pitchFamily="18" charset="0"/>
                </a:rPr>
                <a:t>2008</a:t>
              </a:r>
              <a:r>
                <a:rPr lang="ru-RU" sz="700">
                  <a:solidFill>
                    <a:srgbClr val="000000"/>
                  </a:solidFill>
                  <a:cs typeface="Times New Roman" pitchFamily="18" charset="0"/>
                </a:rPr>
                <a:t>*</a:t>
              </a:r>
              <a:endParaRPr lang="ru-RU"/>
            </a:p>
          </p:txBody>
        </p:sp>
        <p:sp>
          <p:nvSpPr>
            <p:cNvPr id="19597" name="Rectangle 10"/>
            <p:cNvSpPr>
              <a:spLocks noChangeArrowheads="1"/>
            </p:cNvSpPr>
            <p:nvPr/>
          </p:nvSpPr>
          <p:spPr bwMode="auto">
            <a:xfrm>
              <a:off x="8850" y="3615"/>
              <a:ext cx="109" cy="2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endParaRPr lang="ru-RU"/>
            </a:p>
          </p:txBody>
        </p:sp>
        <p:sp>
          <p:nvSpPr>
            <p:cNvPr id="19598" name="Rectangle 9"/>
            <p:cNvSpPr>
              <a:spLocks noChangeArrowheads="1"/>
            </p:cNvSpPr>
            <p:nvPr/>
          </p:nvSpPr>
          <p:spPr bwMode="auto">
            <a:xfrm>
              <a:off x="345" y="165"/>
              <a:ext cx="628" cy="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ru-RU" sz="800">
                  <a:solidFill>
                    <a:srgbClr val="000000"/>
                  </a:solidFill>
                  <a:cs typeface="Times New Roman" pitchFamily="18" charset="0"/>
                </a:rPr>
                <a:t>Тыс. чел</a:t>
              </a:r>
              <a:r>
                <a:rPr lang="en-US" sz="800">
                  <a:solidFill>
                    <a:srgbClr val="000000"/>
                  </a:solidFill>
                  <a:cs typeface="Times New Roman" pitchFamily="18" charset="0"/>
                </a:rPr>
                <a:t>.</a:t>
              </a:r>
              <a:endParaRPr lang="en-US"/>
            </a:p>
          </p:txBody>
        </p:sp>
        <p:sp>
          <p:nvSpPr>
            <p:cNvPr id="19599" name="Rectangle 8"/>
            <p:cNvSpPr>
              <a:spLocks noChangeArrowheads="1"/>
            </p:cNvSpPr>
            <p:nvPr/>
          </p:nvSpPr>
          <p:spPr bwMode="auto">
            <a:xfrm>
              <a:off x="1320" y="3885"/>
              <a:ext cx="7080" cy="3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600" name="Line 7"/>
            <p:cNvSpPr>
              <a:spLocks noChangeShapeType="1"/>
            </p:cNvSpPr>
            <p:nvPr/>
          </p:nvSpPr>
          <p:spPr bwMode="auto">
            <a:xfrm>
              <a:off x="1695" y="4035"/>
              <a:ext cx="40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601" name="Freeform 6"/>
            <p:cNvSpPr>
              <a:spLocks/>
            </p:cNvSpPr>
            <p:nvPr/>
          </p:nvSpPr>
          <p:spPr bwMode="auto">
            <a:xfrm>
              <a:off x="1845" y="3990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90 w 90"/>
                <a:gd name="T3" fmla="*/ 45 h 90"/>
                <a:gd name="T4" fmla="*/ 45 w 90"/>
                <a:gd name="T5" fmla="*/ 90 h 90"/>
                <a:gd name="T6" fmla="*/ 0 w 90"/>
                <a:gd name="T7" fmla="*/ 45 h 90"/>
                <a:gd name="T8" fmla="*/ 45 w 90"/>
                <a:gd name="T9" fmla="*/ 0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"/>
                <a:gd name="T16" fmla="*/ 0 h 90"/>
                <a:gd name="T17" fmla="*/ 90 w 90"/>
                <a:gd name="T18" fmla="*/ 90 h 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" h="90">
                  <a:moveTo>
                    <a:pt x="45" y="0"/>
                  </a:moveTo>
                  <a:lnTo>
                    <a:pt x="90" y="45"/>
                  </a:lnTo>
                  <a:lnTo>
                    <a:pt x="45" y="90"/>
                  </a:lnTo>
                  <a:lnTo>
                    <a:pt x="0" y="4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602" name="Rectangle 5"/>
            <p:cNvSpPr>
              <a:spLocks noChangeArrowheads="1"/>
            </p:cNvSpPr>
            <p:nvPr/>
          </p:nvSpPr>
          <p:spPr bwMode="auto">
            <a:xfrm>
              <a:off x="2145" y="3930"/>
              <a:ext cx="2611" cy="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ru-RU" sz="800">
                  <a:solidFill>
                    <a:srgbClr val="000000"/>
                  </a:solidFill>
                  <a:cs typeface="Times New Roman" pitchFamily="18" charset="0"/>
                </a:rPr>
                <a:t>Численность персонала, занятого ИиР</a:t>
              </a:r>
              <a:endParaRPr lang="ru-RU"/>
            </a:p>
          </p:txBody>
        </p:sp>
        <p:sp>
          <p:nvSpPr>
            <p:cNvPr id="19603" name="Line 4"/>
            <p:cNvSpPr>
              <a:spLocks noChangeShapeType="1"/>
            </p:cNvSpPr>
            <p:nvPr/>
          </p:nvSpPr>
          <p:spPr bwMode="auto">
            <a:xfrm>
              <a:off x="5550" y="4035"/>
              <a:ext cx="40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604" name="Rectangle 3"/>
            <p:cNvSpPr>
              <a:spLocks noChangeArrowheads="1"/>
            </p:cNvSpPr>
            <p:nvPr/>
          </p:nvSpPr>
          <p:spPr bwMode="auto">
            <a:xfrm>
              <a:off x="5700" y="3990"/>
              <a:ext cx="75" cy="75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605" name="Rectangle 2"/>
            <p:cNvSpPr>
              <a:spLocks noChangeArrowheads="1"/>
            </p:cNvSpPr>
            <p:nvPr/>
          </p:nvSpPr>
          <p:spPr bwMode="auto">
            <a:xfrm>
              <a:off x="6000" y="3930"/>
              <a:ext cx="1981" cy="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eaLnBrk="0" hangingPunct="0"/>
              <a:r>
                <a:rPr lang="ru-RU" sz="800">
                  <a:cs typeface="Times New Roman" pitchFamily="18" charset="0"/>
                </a:rPr>
                <a:t>Численность исследователей</a:t>
              </a:r>
              <a:endParaRPr lang="ru-RU"/>
            </a:p>
          </p:txBody>
        </p:sp>
      </p:grpSp>
      <p:pic>
        <p:nvPicPr>
          <p:cNvPr id="19460" name="Рисунок 3" descr="Mlogo_v4fgb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214313"/>
            <a:ext cx="1214438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50825" y="549275"/>
            <a:ext cx="8497888" cy="1439863"/>
          </a:xfrm>
        </p:spPr>
        <p:txBody>
          <a:bodyPr/>
          <a:lstStyle/>
          <a:p>
            <a:r>
              <a:rPr lang="ru-RU" sz="3200" smtClean="0">
                <a:solidFill>
                  <a:srgbClr val="FF0000"/>
                </a:solidFill>
              </a:rPr>
              <a:t>Россия. Результат мирового уровня: три Нобелевские премии по физике с 2000 г. (СССР -  4)</a:t>
            </a:r>
            <a:r>
              <a:rPr lang="ru-RU" sz="4000" smtClean="0"/>
              <a:t> </a:t>
            </a:r>
          </a:p>
        </p:txBody>
      </p:sp>
      <p:pic>
        <p:nvPicPr>
          <p:cNvPr id="20483" name="Picture 21" descr="ANd9GcQwOtt8wOda1csu59VN7qGiOVhfrYdtCwxmy-Hd1QIDPey6RdXvo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2276475"/>
            <a:ext cx="2303462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23" descr="ANd9GcS4Zr23tsS1yQewdPbxZLx-ALOlhqHShrLbn5eYdUjqGPGsI2a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2420938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19" descr="ANd9GcT0wKZg2Jib4AyFdxElO34r6pQW4oD23uh5e4svWoweLG8Q2Bl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205038"/>
            <a:ext cx="2016125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9600" cy="1143000"/>
          </a:xfrm>
        </p:spPr>
        <p:txBody>
          <a:bodyPr/>
          <a:lstStyle/>
          <a:p>
            <a:r>
              <a:rPr lang="ru-RU" sz="2800" smtClean="0">
                <a:solidFill>
                  <a:srgbClr val="FF0000"/>
                </a:solidFill>
                <a:latin typeface="Georgia" pitchFamily="18" charset="0"/>
              </a:rPr>
              <a:t>Сравнение  долгосрочных целей и реальных тенденций инновационного развития России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250825" y="1700213"/>
          <a:ext cx="8712200" cy="5084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9249"/>
                <a:gridCol w="5662951"/>
              </a:tblGrid>
              <a:tr h="11583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Цели - «Стратегия развития науки и инноваций в Российской Федерации на период до 2015 года». Утверждена 15.02.2006 г. </a:t>
                      </a:r>
                    </a:p>
                    <a:p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26" marB="45726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Реальные тенденции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ZMDJA+Interstate-Regular"/>
                        <a:cs typeface="Times New Roman" pitchFamily="18" charset="0"/>
                      </a:endParaRPr>
                    </a:p>
                    <a:p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 marL="91432" marR="91432" marT="45726" marB="45726"/>
                </a:tc>
              </a:tr>
              <a:tr h="9815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Увеличение расходов на ИР до 2,5% ВВП и внебюджетных расходов до 70% национальных расходов на ИР</a:t>
                      </a:r>
                    </a:p>
                  </a:txBody>
                  <a:tcPr marL="49847" marR="49847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Соотношение ИР/ВВП в 1990-х годах существенно снизилось и находится в стагнации в 2000-х; доля затрат предпринимательского сектора в национальных расходах снижается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9847" marR="49847" marT="0" marB="0" anchor="ctr" horzOverflow="overflow"/>
                </a:tc>
              </a:tr>
              <a:tr h="14723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Увеличение числа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инновационно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активных предприятий</a:t>
                      </a:r>
                    </a:p>
                  </a:txBody>
                  <a:tcPr marL="49847" marR="49847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 показатели инновационной активности промышленности ниже, чем в развитых странах, и не растут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высокотехнологичной продукции в экспорте низкая и продолжает снижаться.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 патентной активности ниже, чем в развитых и новых индустриальных странах</a:t>
                      </a:r>
                    </a:p>
                  </a:txBody>
                  <a:tcPr marL="49847" marR="49847" marT="0" marB="0" anchor="ctr" horzOverflow="overflow"/>
                </a:tc>
              </a:tr>
              <a:tr h="14723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Реформирование и придание инновационной направленности научно-исследовательскому сектору </a:t>
                      </a:r>
                    </a:p>
                  </a:txBody>
                  <a:tcPr marL="49847" marR="49847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Некоторое повышение зарплаты в 2007-2008 гг. не компенсировало  потерь 90-х годов и не обеспечивает привлекательность научной деятельности для молодежи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Средний возраст научных сотрудников возрастает.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70000"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Научные работники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госинститутов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не имеют стимулов к инновационной деятельности.</a:t>
                      </a:r>
                    </a:p>
                  </a:txBody>
                  <a:tcPr marL="49847" marR="49847" marT="0" marB="0" anchor="ctr" horzOverflow="overflow"/>
                </a:tc>
              </a:tr>
            </a:tbl>
          </a:graphicData>
        </a:graphic>
      </p:graphicFrame>
      <p:pic>
        <p:nvPicPr>
          <p:cNvPr id="6" name="Picture 6" descr="C:\Documents and Settings\admin\Мои документы\Мои рисунки\Mlogo_v4fgb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3" y="142875"/>
            <a:ext cx="917575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25" name="Номер слайда 4"/>
          <p:cNvSpPr txBox="1">
            <a:spLocks/>
          </p:cNvSpPr>
          <p:nvPr/>
        </p:nvSpPr>
        <p:spPr bwMode="auto">
          <a:xfrm>
            <a:off x="8274050" y="182563"/>
            <a:ext cx="7620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fld id="{3C69D01C-F371-4533-B547-EBDBCBB9A918}" type="slidenum">
              <a:rPr lang="ru-RU">
                <a:solidFill>
                  <a:srgbClr val="FFFFFF"/>
                </a:solidFill>
              </a:rPr>
              <a:pPr algn="ctr" eaLnBrk="1" hangingPunct="1"/>
              <a:t>20</a:t>
            </a:fld>
            <a:endParaRPr lang="ru-RU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498600"/>
          </a:xfrm>
        </p:spPr>
        <p:txBody>
          <a:bodyPr/>
          <a:lstStyle/>
          <a:p>
            <a:r>
              <a:rPr lang="ru-RU" sz="2800" smtClean="0">
                <a:solidFill>
                  <a:srgbClr val="FF0000"/>
                </a:solidFill>
                <a:latin typeface="Georgia" pitchFamily="18" charset="0"/>
              </a:rPr>
              <a:t>Россия. Результаты анализа и сравнения основных документов научной и инновационной политики с  реальными тенденциями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9138"/>
            <a:ext cx="8229600" cy="4137025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ru-RU" sz="2000" smtClean="0"/>
              <a:t>Цели основных документов 1990-х-2000х годов не выполнены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ru-RU" sz="2000" smtClean="0"/>
              <a:t>Новые стратегические документы, например,  Инновационная стратегия 2020 Минэка (утверждена в декабре 2011 г. ), ставят те же  амбициозные, но не вполне реалистичные цели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ru-RU" sz="2000" smtClean="0"/>
              <a:t>Постоянно появляются инициативы (мегагранты, исследовательские университеты, проект Сколково), которые находятся вне целей государственных стратегий, часто не соответствуют реальным потребностям, отражают </a:t>
            </a:r>
            <a:r>
              <a:rPr lang="ru-RU" sz="2000" b="1" smtClean="0"/>
              <a:t>некритическое заимствование</a:t>
            </a:r>
            <a:r>
              <a:rPr lang="ru-RU" sz="2000" smtClean="0"/>
              <a:t> зарубежных институтов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ru-RU" sz="2000" smtClean="0"/>
              <a:t> Что делать? Обеспечить более активное участие РАН в формировании, корректировке и анализе результатов научной и инновационной политики. Усилить аналитическую работу в этой области. Консолидировать позиции разных отделений для выработке нового видения роли РАН в науке РФ и мира. 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endParaRPr lang="ru-RU" sz="200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ФИРМЕННЫЙ СТИЛЬ_ОТЧЕТ 13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0000"/>
    </a:hlink>
    <a:folHlink>
      <a:srgbClr val="000000"/>
    </a:folHlink>
  </a:clrScheme>
  <a:fontScheme name="ФИРМЕННЫЙ СТИЛЬ_ОТЧЕТ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4774</TotalTime>
  <Words>739</Words>
  <Application>Microsoft Office PowerPoint</Application>
  <PresentationFormat>Экран (4:3)</PresentationFormat>
  <Paragraphs>148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Arial</vt:lpstr>
      <vt:lpstr>Times New Roman</vt:lpstr>
      <vt:lpstr>Georgia</vt:lpstr>
      <vt:lpstr>Wingdings</vt:lpstr>
      <vt:lpstr>VZMDJA+Interstate-Regular</vt:lpstr>
      <vt:lpstr>Оформление по умолчанию</vt:lpstr>
      <vt:lpstr>  Наталья Ивановна Иванова первый заместитель директора Института мировой экономики и международных отношений РАН академик РАН  Президиум РАН 14 февраля 2012 года </vt:lpstr>
      <vt:lpstr>Основные вопросы</vt:lpstr>
      <vt:lpstr>О глобальном развитии </vt:lpstr>
      <vt:lpstr>Характеристики и вызовы полицентричного мира</vt:lpstr>
      <vt:lpstr>Презентация PowerPoint</vt:lpstr>
      <vt:lpstr>Глобальная структура расходов на ИР, %, расчеты ИМЭМО</vt:lpstr>
      <vt:lpstr>Наука. Уплотнение глобальных научных связей (международное соавторство)</vt:lpstr>
      <vt:lpstr>Наука. Глобальный тренд – национальное и международное соавторство</vt:lpstr>
      <vt:lpstr>Наука. Конвергенция приоритетов: медицина, материаловедение, окружающая среда, физика элементарных частиц</vt:lpstr>
      <vt:lpstr>Инновации.  Наукоемкая компания – основной  институт инновационной экономики</vt:lpstr>
      <vt:lpstr>Структура рыночной капитализации  компаний – индекс S&amp;P 500</vt:lpstr>
      <vt:lpstr>Динамика рыночной капитализации компании Cisco, 1995-2009 гг., млрд. долл.  </vt:lpstr>
      <vt:lpstr>Facebook – бизнес на гуманизме?</vt:lpstr>
      <vt:lpstr>Инновации и Интернет ( доля новых пользователей в социальных и медицинских сетях)</vt:lpstr>
      <vt:lpstr>Политическое влияние на научно-технологические приоритеты: альтернативная энергетика после Киото</vt:lpstr>
      <vt:lpstr>Оценка «чистых технологий» фондовым рынком: высокий риск и малая доходность</vt:lpstr>
      <vt:lpstr>Презентация PowerPoint</vt:lpstr>
      <vt:lpstr>   Россия. Сокращение численности научных кадров  в 1990-2008 гг. </vt:lpstr>
      <vt:lpstr>Россия. Результат мирового уровня: три Нобелевские премии по физике с 2000 г. (СССР -  4) </vt:lpstr>
      <vt:lpstr>Сравнение  долгосрочных целей и реальных тенденций инновационного развития России</vt:lpstr>
      <vt:lpstr>Россия. Результаты анализа и сравнения основных документов научной и инновационной политики с  реальными тенденциями</vt:lpstr>
    </vt:vector>
  </TitlesOfParts>
  <Company>RAN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Natalia Ivanova</dc:creator>
  <cp:lastModifiedBy>Преснякова Ирина В.</cp:lastModifiedBy>
  <cp:revision>237</cp:revision>
  <dcterms:created xsi:type="dcterms:W3CDTF">2010-03-27T12:14:26Z</dcterms:created>
  <dcterms:modified xsi:type="dcterms:W3CDTF">2012-02-14T12:06:41Z</dcterms:modified>
</cp:coreProperties>
</file>