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416" r:id="rId3"/>
    <p:sldId id="365" r:id="rId4"/>
    <p:sldId id="412" r:id="rId5"/>
    <p:sldId id="437" r:id="rId6"/>
    <p:sldId id="426" r:id="rId7"/>
    <p:sldId id="434" r:id="rId8"/>
    <p:sldId id="435" r:id="rId9"/>
    <p:sldId id="436" r:id="rId10"/>
    <p:sldId id="427" r:id="rId11"/>
    <p:sldId id="418" r:id="rId12"/>
    <p:sldId id="419" r:id="rId13"/>
    <p:sldId id="417" r:id="rId14"/>
    <p:sldId id="420" r:id="rId15"/>
    <p:sldId id="430" r:id="rId16"/>
    <p:sldId id="431" r:id="rId17"/>
    <p:sldId id="432" r:id="rId18"/>
    <p:sldId id="433" r:id="rId19"/>
    <p:sldId id="428" r:id="rId20"/>
    <p:sldId id="424" r:id="rId21"/>
    <p:sldId id="425" r:id="rId22"/>
    <p:sldId id="421" r:id="rId23"/>
    <p:sldId id="422" r:id="rId24"/>
    <p:sldId id="459" r:id="rId25"/>
    <p:sldId id="446" r:id="rId26"/>
    <p:sldId id="447" r:id="rId27"/>
    <p:sldId id="452" r:id="rId28"/>
    <p:sldId id="466" r:id="rId29"/>
    <p:sldId id="423" r:id="rId30"/>
    <p:sldId id="439" r:id="rId31"/>
    <p:sldId id="438" r:id="rId32"/>
    <p:sldId id="368" r:id="rId33"/>
    <p:sldId id="401" r:id="rId34"/>
    <p:sldId id="400" r:id="rId35"/>
    <p:sldId id="371" r:id="rId36"/>
    <p:sldId id="372" r:id="rId37"/>
    <p:sldId id="373" r:id="rId38"/>
    <p:sldId id="443" r:id="rId39"/>
    <p:sldId id="444" r:id="rId40"/>
    <p:sldId id="392" r:id="rId41"/>
    <p:sldId id="391" r:id="rId42"/>
    <p:sldId id="468" r:id="rId43"/>
    <p:sldId id="469" r:id="rId44"/>
    <p:sldId id="470" r:id="rId45"/>
    <p:sldId id="441" r:id="rId46"/>
    <p:sldId id="442" r:id="rId47"/>
    <p:sldId id="379" r:id="rId48"/>
    <p:sldId id="380" r:id="rId49"/>
    <p:sldId id="382" r:id="rId50"/>
    <p:sldId id="385" r:id="rId51"/>
    <p:sldId id="453" r:id="rId52"/>
    <p:sldId id="463" r:id="rId53"/>
    <p:sldId id="467" r:id="rId54"/>
    <p:sldId id="465" r:id="rId55"/>
    <p:sldId id="464" r:id="rId56"/>
    <p:sldId id="454" r:id="rId57"/>
    <p:sldId id="448" r:id="rId58"/>
    <p:sldId id="450" r:id="rId59"/>
    <p:sldId id="449" r:id="rId60"/>
    <p:sldId id="387" r:id="rId61"/>
    <p:sldId id="389" r:id="rId62"/>
    <p:sldId id="394" r:id="rId63"/>
    <p:sldId id="403" r:id="rId64"/>
    <p:sldId id="460" r:id="rId65"/>
    <p:sldId id="461" r:id="rId66"/>
    <p:sldId id="410" r:id="rId67"/>
    <p:sldId id="455" r:id="rId68"/>
    <p:sldId id="456" r:id="rId69"/>
    <p:sldId id="457" r:id="rId70"/>
    <p:sldId id="458" r:id="rId71"/>
    <p:sldId id="318" r:id="rId7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10" autoAdjust="0"/>
    <p:restoredTop sz="99877" autoAdjust="0"/>
  </p:normalViewPr>
  <p:slideViewPr>
    <p:cSldViewPr>
      <p:cViewPr>
        <p:scale>
          <a:sx n="82" d="100"/>
          <a:sy n="82" d="100"/>
        </p:scale>
        <p:origin x="-2910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D6315-6048-462B-A1FB-A79B9B9BC130}" type="datetimeFigureOut">
              <a:rPr lang="ru-RU" smtClean="0"/>
              <a:pPr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   ДЕЯТЕЛЬНОСТЬ </a:t>
            </a:r>
            <a:br>
              <a:rPr lang="ru-RU" b="1" dirty="0" smtClean="0"/>
            </a:br>
            <a:r>
              <a:rPr lang="ru-RU" b="1" dirty="0" smtClean="0"/>
              <a:t>первичной профсоюзной организации  ИПФ  РАН</a:t>
            </a:r>
            <a:br>
              <a:rPr lang="ru-RU" b="1" dirty="0" smtClean="0"/>
            </a:br>
            <a:r>
              <a:rPr lang="ru-RU" b="1" dirty="0" smtClean="0"/>
              <a:t> в условиях</a:t>
            </a:r>
            <a:r>
              <a:rPr lang="en-US" b="1" dirty="0" smtClean="0"/>
              <a:t> </a:t>
            </a:r>
            <a:r>
              <a:rPr lang="ru-RU" b="1" dirty="0" smtClean="0"/>
              <a:t>непрерывного реформирования научной среды РФ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  Нижегородской региональной организации               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571744"/>
            <a:ext cx="86439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Федеральный исследовательский центр  </a:t>
            </a:r>
          </a:p>
          <a:p>
            <a:pPr lvl="0"/>
            <a:r>
              <a:rPr lang="ru-RU" dirty="0" smtClean="0"/>
              <a:t>         Институт прикладной  физики   РАН                                               </a:t>
            </a:r>
            <a:r>
              <a:rPr lang="ru-RU" b="1" dirty="0" smtClean="0"/>
              <a:t>-              1310 (67,5%)      </a:t>
            </a:r>
            <a:endParaRPr lang="ru-RU" dirty="0" smtClean="0"/>
          </a:p>
          <a:p>
            <a:pPr lvl="1"/>
            <a:r>
              <a:rPr lang="ru-RU" dirty="0" smtClean="0"/>
              <a:t>Институт физики микроструктур РАН                                              -                232</a:t>
            </a:r>
          </a:p>
          <a:p>
            <a:pPr lvl="1"/>
            <a:r>
              <a:rPr lang="ru-RU" dirty="0" smtClean="0"/>
              <a:t>Институт проблем машиноведения РАН                                         -                  53       </a:t>
            </a:r>
          </a:p>
          <a:p>
            <a:pPr lvl="0"/>
            <a:r>
              <a:rPr lang="ru-RU" dirty="0" smtClean="0"/>
              <a:t>Институт металлорганической химии им. академика Г.А. Разуваева РАН    -   164  </a:t>
            </a:r>
          </a:p>
          <a:p>
            <a:pPr lvl="0"/>
            <a:r>
              <a:rPr lang="ru-RU" dirty="0" smtClean="0"/>
              <a:t>Институт химии высокочистых веществ им. академика Г.Г. Девятых РАН   -     176</a:t>
            </a:r>
          </a:p>
          <a:p>
            <a:pPr lvl="0"/>
            <a:r>
              <a:rPr lang="ru-RU" dirty="0" smtClean="0"/>
              <a:t>Приволжский филиал  Федерального научно-исследовательского социологического центра  РАН                                                                                                                  -         7</a:t>
            </a:r>
          </a:p>
          <a:p>
            <a:r>
              <a:rPr lang="ru-RU" dirty="0" smtClean="0"/>
              <a:t>                                                                                                                итого                 </a:t>
            </a:r>
            <a:r>
              <a:rPr lang="ru-RU" b="1" dirty="0" smtClean="0"/>
              <a:t>1942 (100%)</a:t>
            </a:r>
            <a:r>
              <a:rPr lang="ru-RU" dirty="0" smtClean="0"/>
              <a:t>  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14348" y="357166"/>
          <a:ext cx="7858179" cy="5929348"/>
        </p:xfrm>
        <a:graphic>
          <a:graphicData uri="http://schemas.openxmlformats.org/drawingml/2006/table">
            <a:tbl>
              <a:tblPr/>
              <a:tblGrid>
                <a:gridCol w="615184"/>
                <a:gridCol w="855908"/>
                <a:gridCol w="855908"/>
                <a:gridCol w="855908"/>
                <a:gridCol w="855908"/>
                <a:gridCol w="855908"/>
                <a:gridCol w="855908"/>
                <a:gridCol w="74764"/>
                <a:gridCol w="2032783"/>
              </a:tblGrid>
              <a:tr h="218062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СТАТИСТИЧЕСКИЕ  ДАННЫЕ ПО РАБОТНИКАМ  ИПФ РАН</a:t>
                      </a: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062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ДЕКАБРЬ 2017 ГОДА</a:t>
                      </a: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7679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67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r>
                        <a:rPr lang="ru-RU" sz="12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человек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 35 лет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примечание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работающих,   из которых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1 310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355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п.1ст.4/п.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ст.3=0,27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научных сотрудников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466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165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работников других категорий 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844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190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Из них членов профсоюза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1 111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220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п.4ст.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/п.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ст.3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= 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0,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научных сотрудников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421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127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работников других категорий 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690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93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 том числе, впервые</a:t>
                      </a: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принятых в члены профсоюза за год отчетности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40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8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 студентов и аспирантов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54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54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Из них членов профсоюза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25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25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 том числе, впервые принятых в члены профсоюза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 работающих, студентов и  аспирантов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54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54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Из них членов профсоюза 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25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25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Членов профсоюза – неработающих пенсионеров 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145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Членов профсоюза - временно не работающих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2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2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Всего членов профсоюза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1 256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220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п.4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ст.3/п.1 ст.3 = 0,85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18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Вышли из профсоюза по собственному желанию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4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Исключено из профсоюза</a:t>
                      </a:r>
                    </a:p>
                  </a:txBody>
                  <a:tcPr marL="7125" marR="7125" marT="71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    -   </a:t>
                      </a:r>
                    </a:p>
                  </a:txBody>
                  <a:tcPr marL="7125" marR="7125" marT="71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125" marR="7125" marT="71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24000" y="1285861"/>
          <a:ext cx="6095999" cy="4266676"/>
        </p:xfrm>
        <a:graphic>
          <a:graphicData uri="http://schemas.openxmlformats.org/drawingml/2006/table">
            <a:tbl>
              <a:tblPr/>
              <a:tblGrid>
                <a:gridCol w="444153"/>
                <a:gridCol w="1820410"/>
                <a:gridCol w="1254732"/>
                <a:gridCol w="1311485"/>
                <a:gridCol w="1265219"/>
              </a:tblGrid>
              <a:tr h="1310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r>
                        <a:rPr lang="ru-RU" sz="1400" dirty="0" err="1">
                          <a:latin typeface="Times New Roman"/>
                          <a:ea typeface="Calibri"/>
                          <a:cs typeface="Times New Roman"/>
                        </a:rPr>
                        <a:t>пп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Наименование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Возрастной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диапазон,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 20-34 лет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Возрастной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Calibri"/>
                          <a:cs typeface="Times New Roman"/>
                        </a:rPr>
                        <a:t>диапазон,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20-69 лет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 Соотношение возрастных групп, %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89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7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Россия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31 559 000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101 336 000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31,1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79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ИПФ РАН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355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1310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25,6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92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Профорганизация  ИПФ РАН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220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1111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19,8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23" marR="66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68374"/>
            <a:ext cx="91440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соотношение возрастных групп активного возраста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2428868"/>
            <a:ext cx="75724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СОЦИАЛЬНЫЕ   ОБЪЕКТЫ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ИПФ РАН</a:t>
            </a:r>
            <a:r>
              <a:rPr lang="en-US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1785926"/>
            <a:ext cx="641906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сад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4 группы по 25   детей.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Заведующая  Н.И. </a:t>
            </a:r>
            <a:r>
              <a:rPr lang="ru-RU" sz="28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Угрюмова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Расходы на содержание  - 7,4 </a:t>
            </a:r>
            <a:r>
              <a:rPr lang="ru-RU" sz="28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млн.руб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/год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1\AppData\Local\Temp\IMG_96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1\AppData\Local\Temp\IMG_97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1\AppData\Local\Temp\IMG_97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714488"/>
            <a:ext cx="678661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Летний 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образовательно-оздоровительный  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лагерь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3 смены по 100 чел/смена для детей  с 5 по 11 классы -  директор  А.И Ермилин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Третья смена  - Летняя физико-математическая  школа  - ЛФМШ -    только по предварительному конкурсу  – руководитель И.В. </a:t>
            </a:r>
            <a:r>
              <a:rPr lang="ru-RU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Оладышкин</a:t>
            </a: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Расходы на содержание – 6,9 </a:t>
            </a:r>
            <a:r>
              <a:rPr lang="ru-RU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млн.руб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/год</a:t>
            </a:r>
            <a:endParaRPr lang="en-US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1 корпу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8358246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DSC_88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405"/>
            <a:ext cx="9144000" cy="61211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3RLmmk8Xs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0404"/>
            <a:ext cx="9144000" cy="6097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0x9MSGv-A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000240"/>
            <a:ext cx="74295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Амбулатория </a:t>
            </a:r>
            <a:endParaRPr lang="ru-RU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числом посещений более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1500 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год. </a:t>
            </a:r>
          </a:p>
          <a:p>
            <a:pPr algn="ctr"/>
            <a:endParaRPr lang="ru-RU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Главный врач    И.В.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Айвазьян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на содержание – 5,7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/год</a:t>
            </a:r>
            <a:endParaRPr lang="ru-RU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G:\ИПФ\IMG_76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9063" y="73025"/>
            <a:ext cx="9382126" cy="6711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G:\ИПФ\IMG_76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113" y="292100"/>
            <a:ext cx="8358187" cy="6272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G:\ИПФ\IMG_76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228600"/>
            <a:ext cx="9163050" cy="640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000108"/>
            <a:ext cx="75009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Летняя база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отдыха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8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  70 человек в смену,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4,5 смены,  продолжительность смены  15 дней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Директор  Д.Г. Соколов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Расходы на содержание – 1,7 </a:t>
            </a:r>
            <a:r>
              <a:rPr lang="ru-RU" sz="28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млн.руб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/год</a:t>
            </a:r>
            <a:endParaRPr lang="en-US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varnavino.iapras.ru/Data/Photos/700x450/vetlu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8643998" cy="6404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varnavino.iapras.ru/Data/Photos/750x500/Mushroom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5" y="285728"/>
            <a:ext cx="8358247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онференц-за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8572560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Столова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43932" cy="64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85794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КОЛИЧЕСТВО СОТРУДНИКОВ,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ОТДОХНУВШИХ  ПО ЛЬГОТНЫМ 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ПУТЕВКАМ</a:t>
            </a:r>
            <a:endParaRPr lang="en-US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428860" y="2000240"/>
          <a:ext cx="4297680" cy="2808561"/>
        </p:xfrm>
        <a:graphic>
          <a:graphicData uri="http://schemas.openxmlformats.org/drawingml/2006/table">
            <a:tbl>
              <a:tblPr/>
              <a:tblGrid>
                <a:gridCol w="2119306"/>
                <a:gridCol w="1009974"/>
                <a:gridCol w="1168400"/>
              </a:tblGrid>
              <a:tr h="369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Наименование санатория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2016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Кисловодск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23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24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Узкое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13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Углич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33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Новороссийск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200" b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Пушкино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-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200" b="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4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Итого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</a:rPr>
                        <a:t>53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74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2428868"/>
            <a:ext cx="71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Профсоюзная организация ИПФ РАН организует и участвует в реновации турбазы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домики_1\IMG_3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Турбаза_2016\IMG_3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85794"/>
            <a:ext cx="778674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Школа юного исследователя в зимний период с посещаемостью до 60 человек.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Профильные классы в подшефной  школе  - 2 класса.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Профильный факультет ВШОПФ </a:t>
            </a:r>
            <a:r>
              <a:rPr lang="ru-RU" sz="3200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 группа  24 человека.</a:t>
            </a:r>
            <a:endParaRPr lang="en-US" sz="3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1216688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Профсоюзная организация ИПФ РАН организует, проводит  и участвует в региональных мероприятиях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таких как: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Молодежная научно-практическая конференция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(третья  в   текущем году)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iapras.ru/info/news/img/vellyga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8715436" cy="6572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iapras.ru/info/news/img/vellyga/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8167678" cy="5572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928802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Традиционная  </a:t>
            </a:r>
            <a:r>
              <a:rPr lang="ru-RU" sz="28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ИПФановская</a:t>
            </a: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лыжня</a:t>
            </a:r>
          </a:p>
          <a:p>
            <a:pPr algn="ctr"/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им. Зорина.   </a:t>
            </a:r>
            <a:endParaRPr lang="ru-RU" sz="28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AppData\Local\Temp\IMG_05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500042"/>
            <a:ext cx="828680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AppData\Local\Temp\IMG_053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7" y="571480"/>
            <a:ext cx="778674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2143116"/>
            <a:ext cx="71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Проводы русской зимы </a:t>
            </a:r>
            <a:r>
              <a:rPr lang="ru-RU" sz="3200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Масленница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ИПФ\Фото Масленица 2016\IMG_197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428604"/>
            <a:ext cx="8001055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ИПФ\Фото Масленица 2016\IMG_215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714356"/>
            <a:ext cx="792961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19603" y="2214554"/>
            <a:ext cx="51047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фото-выставка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работ сотрудников ИПФ.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AppData\Local\Temp\Удачное лето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642918"/>
            <a:ext cx="800105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714488"/>
            <a:ext cx="75724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Командные соревнования по настольному теннису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 в 2017 завоевала переходящий кубок в открытом турнире с участием команд учреждений ФАНО Нижнего Новгорода).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ИПФ\Тенис_Вишняков\Теннис\IMG_59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7" y="1000108"/>
            <a:ext cx="7000924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1857365"/>
            <a:ext cx="72866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Команда от ИПФ участвует  в волейбольном  турнире  на Кубок Г.Г. Девятых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www.nnro-pran.ru/news/img/vol_19_10_17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35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www.nnro-pran.ru/news/img/vol_19_10_17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144000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500174"/>
            <a:ext cx="72866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Профорганизация ИПФ  активно участвует в мероприятиях, организуемых Центральным советом  </a:t>
            </a:r>
            <a:endParaRPr lang="ru-RU" sz="36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500174"/>
            <a:ext cx="81439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Представители ППО ИПФ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Абашин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Е., (член КРК ЦС  Профсоюза) Богомолов Я., Вдовин В., Кулешов В., (члены ЦС)Цветков А. (кандидат в члены  ЦС) 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принимют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активное участие  в работе центральных органов Профсоюза работников РАН.   </a:t>
            </a:r>
            <a:endParaRPr lang="ru-RU" sz="32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500042"/>
            <a:ext cx="70009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Делегация от ИПФ  в составе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Абашина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Е., Богомолова Я.,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Бубнова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Г.,Вдовина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В.,  Кулешова В.,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Мансфельда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Д.,  приняла участие 28 июня во всероссийском митинге  с требованием выполнения указов Президента об увеличении финансирования науки в стране. В итоге Правительством РФ были выделены дополнительные финансы на  выполнение 597 Указа Президента РФ.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p.userapi.com/c638327/v638327214/496e5/vGHEEyh9Ps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929618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nnro-pran.ru/news/img/mit_2017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071678"/>
            <a:ext cx="4143404" cy="2714644"/>
          </a:xfrm>
          <a:prstGeom prst="rect">
            <a:avLst/>
          </a:prstGeom>
          <a:noFill/>
        </p:spPr>
      </p:pic>
      <p:pic>
        <p:nvPicPr>
          <p:cNvPr id="39937" name="Picture 1" descr="C:\Users\User\AppData\Local\Microsoft\Windows\Temporary Internet Files\Content.IE5\R9A5ZTUS\mit_2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972" y="785794"/>
            <a:ext cx="8382058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1643050"/>
            <a:ext cx="69294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Представители ППО ИПФ Андрианова Т., Богомолов Я., Кулешов В., Рыжова Г., Суслов Р,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Шургалина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вместе с представителя ННРО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Е.Мотовой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Н. Морозовой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приняли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в работе Сибирско-Поволжской ассамблеи, которая в подкрепление резолюции июньского митинга сформулировала резолюцию  по вопросам финансирования  учреждений ФАНО,  наращивая, таким образом,   давление  на правительство в преддверии формирования бюджета страны на 2018 год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ННРО\Алтай-2017\Перевалы_Рыжова\IMG_59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8215371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1000108"/>
            <a:ext cx="635798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Профорганизация  ИПФ РАН постоянно  направляет свои команды для участия   в 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Академиадах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1 - Гладкому  бегу  - М. Панфилова,  Н.Богатов, А. Силаев (г. Чусовой  2018).</a:t>
            </a:r>
          </a:p>
          <a:p>
            <a:pPr lvl="0"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– скоростному спуску  - А. Боханов, Г. Бубнов, А.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Леснов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Малеханов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П. Никифоров ( Архыз -2018)  </a:t>
            </a:r>
          </a:p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1\Desktop\Письмо «фото Ака 2017» — Alexander Malekhanov — Яндекс.Почта_files\a_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9263" y="-1271588"/>
            <a:ext cx="12582526" cy="9402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www.nnro-pran.ru/news/img/akademiada_2018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8643998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apras.ru/info/news/img/Gorn_l_2018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9525000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1500174"/>
            <a:ext cx="70009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Представители ППО ИПФ Андрианова Т., Богомолов Я., Кулешов В.,   приняли участие в работе конференции ФАНО и Профсоюза РАН «Актуальные вопросы проведения фундаментальных  и поисковых научных исследований   в здравоохранении, организация оказания медпомощи:  современное состояние и перспективы развития» </a:t>
            </a:r>
            <a:endParaRPr lang="ru-RU" sz="2400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Кисловодск-2016\IMG_3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Кисловодск-2017\IMG_3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85794"/>
            <a:ext cx="7286676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Кисловодск-2017\IMG_39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14422"/>
            <a:ext cx="6286544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910" y="571480"/>
            <a:ext cx="800105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Оказана материальная помощь в связи с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рождением ребенка на                                                                 396 000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посещением спортивно-оздоровительных учреждений на      493 570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1"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расходами на медицинские цели  на                                           367 400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1"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прочими тяжелыми материальными обстоятельствами  на      148 500 руб.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1785926"/>
            <a:ext cx="6500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Экскурсионные поездки для ветеранов, организована однодневная экскурсия в Суздаль.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AppData\Local\Temp\DSCN100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9" y="571480"/>
            <a:ext cx="792961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1285860"/>
            <a:ext cx="78581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членов профсоюза приобретено двадцать абонементов в филармонию для посещения концертов.</a:t>
            </a:r>
          </a:p>
          <a:p>
            <a:pPr lvl="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Профинансировано участие команды молодежной команды ИПФ РАН в конкурсе «Что, где, когда?». </a:t>
            </a:r>
          </a:p>
          <a:p>
            <a:pPr lvl="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Основные события профсоюзной жизни  отражались регулярно в интернете на  странице профорганизации на сайте ИПФ РАН.</a:t>
            </a:r>
          </a:p>
          <a:p>
            <a:pPr lvl="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2017 году ряды профорганизации ИПФ пополнили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40 человек,  вышли из организации 4 человека.</a:t>
            </a:r>
          </a:p>
          <a:p>
            <a:pPr lvl="0"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928670"/>
            <a:ext cx="75724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основе работы профорганизации ИПФ РАН  </a:t>
            </a:r>
          </a:p>
          <a:p>
            <a:pPr lvl="0"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lvl="0" indent="-514350" algn="ctr"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Преемственность.</a:t>
            </a:r>
          </a:p>
          <a:p>
            <a:pPr marL="514350" lvl="0" indent="-514350" algn="ctr"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Постоянный контакт с администрацией ИПФ РАН.</a:t>
            </a:r>
          </a:p>
          <a:p>
            <a:pPr lvl="0"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Использование  новых  возможностей для некоммерческих организаций.  </a:t>
            </a:r>
          </a:p>
          <a:p>
            <a:pPr lvl="0"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Профсоюзный актив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285860"/>
            <a:ext cx="67866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 последние 3 года  профорганизация  ИПФ  выиграла по конкурсу два  президентских  гранта на  работу со школьниками по  теме «Школа юного исследователя»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(руководитель А. Ермилин):</a:t>
            </a:r>
          </a:p>
          <a:p>
            <a:pPr algn="ctr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2015 – 2016   на  1,5 млн.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руб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2017- 2018     почти 4 млн.  </a:t>
            </a:r>
            <a:endParaRPr lang="ru-RU" sz="2800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1\Desktop\профком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27313" y="-1370013"/>
            <a:ext cx="14398626" cy="9598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SDC1003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850112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AppData\Local\Temp\IMG_5789-16-05-18-11-4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0"/>
            <a:ext cx="550072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AppData\Local\Temp\IMG_5790-16-05-18-11-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AppData\Local\Temp\IMG_5792-16-05-18-11-4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000100" y="2981621"/>
            <a:ext cx="850105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Спасибо за  внимание !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3304</TotalTime>
  <Words>1045</Words>
  <Application>Microsoft Office PowerPoint</Application>
  <PresentationFormat>Экран (4:3)</PresentationFormat>
  <Paragraphs>277</Paragraphs>
  <Slides>71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71</vt:i4>
      </vt:variant>
    </vt:vector>
  </HeadingPairs>
  <TitlesOfParts>
    <vt:vector size="72" baseType="lpstr">
      <vt:lpstr>Тема Office</vt:lpstr>
      <vt:lpstr>     ДЕЯТЕЛЬНОСТЬ  первичной профсоюзной организации  ИПФ  РАН  в условиях непрерывного реформирования научной среды РФ </vt:lpstr>
      <vt:lpstr>   Состав  Нижегородской региональной организации               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Электрохимические методы анализа</dc:title>
  <dc:creator>Хозяин</dc:creator>
  <cp:lastModifiedBy>1</cp:lastModifiedBy>
  <cp:revision>341</cp:revision>
  <dcterms:created xsi:type="dcterms:W3CDTF">2014-12-14T18:57:54Z</dcterms:created>
  <dcterms:modified xsi:type="dcterms:W3CDTF">2018-05-20T14:06:55Z</dcterms:modified>
</cp:coreProperties>
</file>