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ldx" ContentType="application/vnd.openxmlformats-officedocument.presentationml.slide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4" r:id="rId4"/>
    <p:sldId id="258" r:id="rId5"/>
    <p:sldId id="260" r:id="rId6"/>
    <p:sldId id="259" r:id="rId7"/>
    <p:sldId id="261" r:id="rId8"/>
    <p:sldId id="28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6" r:id="rId17"/>
    <p:sldId id="277" r:id="rId18"/>
    <p:sldId id="270" r:id="rId19"/>
    <p:sldId id="271" r:id="rId20"/>
    <p:sldId id="272" r:id="rId21"/>
    <p:sldId id="273" r:id="rId22"/>
    <p:sldId id="275" r:id="rId23"/>
    <p:sldId id="278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FD969-F678-4782-B36E-E59E0F3F3933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A099A0-C538-4C5E-8082-0A12270225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A099A0-C538-4C5E-8082-0A122702258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06A-0961-4020-9CBB-D33F28F5DABF}" type="datetimeFigureOut">
              <a:rPr lang="ru-RU" smtClean="0"/>
              <a:pPr/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D1039-9D0B-4895-A62C-B4E5E272B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10" Type="http://schemas.openxmlformats.org/officeDocument/2006/relationships/image" Target="../media/image33.pn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4.emf"/><Relationship Id="rId4" Type="http://schemas.openxmlformats.org/officeDocument/2006/relationships/package" Target="../embeddings/Microsoft_PowerPoint_Slide.sld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Slide1.sl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7.png"/><Relationship Id="rId5" Type="http://schemas.openxmlformats.org/officeDocument/2006/relationships/image" Target="../media/image26.png"/><Relationship Id="rId4" Type="http://schemas.openxmlformats.org/officeDocument/2006/relationships/image" Target="../media/image56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jpeg"/><Relationship Id="rId10" Type="http://schemas.openxmlformats.org/officeDocument/2006/relationships/image" Target="../media/image66.jpeg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9.jpeg"/><Relationship Id="rId7" Type="http://schemas.openxmlformats.org/officeDocument/2006/relationships/image" Target="../media/image71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jpeg"/><Relationship Id="rId5" Type="http://schemas.openxmlformats.org/officeDocument/2006/relationships/image" Target="../media/image17.jpg"/><Relationship Id="rId4" Type="http://schemas.openxmlformats.org/officeDocument/2006/relationships/image" Target="../media/image6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7" Type="http://schemas.openxmlformats.org/officeDocument/2006/relationships/image" Target="../media/image83.png"/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5" Type="http://schemas.openxmlformats.org/officeDocument/2006/relationships/image" Target="../media/image81.jpeg"/><Relationship Id="rId4" Type="http://schemas.openxmlformats.org/officeDocument/2006/relationships/image" Target="../media/image8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548680"/>
            <a:ext cx="393903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187624" y="2132856"/>
            <a:ext cx="69847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НАУЧНЫЙ СОВЕТ РАН ПО МАТЕРИАЛАМ И НАНОМАТЕРИАЛАМ</a:t>
            </a:r>
            <a:endParaRPr lang="ru-RU" sz="4000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4869160"/>
            <a:ext cx="7920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Председатель Совета – академик РАН С.М. Алдошин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67544" y="404664"/>
            <a:ext cx="828092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Постановлением Президиума РАН от 24 декабря 2013 г. № 281 был утвержден новый состав Совета. </a:t>
            </a: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Председателем был назначен академик С.М. Алдошин</a:t>
            </a: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Ученым секретарем –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дхн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Э.Р.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Бадамшина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3356992"/>
            <a:ext cx="8280920" cy="30469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26 января 2016 г. президиум РАН на основании обращения членов Совета своим постановлением № 18 утвердил его новое название –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Научный совет РАН по материалам и наноматериалам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». </a:t>
            </a:r>
          </a:p>
          <a:p>
            <a:pPr algn="just"/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Обусловлено это было тем, что круг вопросов, рассматриваемых на заседаниях Научного совета РАН по наноматериалам,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не ограничивается только наноматериалами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, а включает проблемы, связанные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современными тенденциями и состоянием исследований и разработок в области металлических материалов и наноматериалов, материалов для органической электроники, электрохимических источников тока, полимерных материалов и наноматериалов.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Было утверждено новое Положение о Совете и его состав.</a:t>
            </a:r>
          </a:p>
        </p:txBody>
      </p:sp>
      <p:pic>
        <p:nvPicPr>
          <p:cNvPr id="8" name="Рисунок 7" descr="Алдошин Сергей Михайлович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72816"/>
            <a:ext cx="115212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6943BC2-EF22-3746-9382-1DB8BFEB89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628800"/>
            <a:ext cx="2173319" cy="146067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520" y="116632"/>
            <a:ext cx="4320480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Arial" pitchFamily="34" charset="0"/>
                <a:cs typeface="Arial" pitchFamily="34" charset="0"/>
              </a:rPr>
              <a:t>В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2019 году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президиум утвердил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Положение о Научном совете РАН по материалам и наноматериалам и его состав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(постановление президиума РАН № 58 от 10 апреля 2019 г)</a:t>
            </a:r>
            <a:endParaRPr lang="ru-RU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ПостанПрез_Совет РАН по материалам 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97318"/>
            <a:ext cx="4464496" cy="61399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2348880"/>
            <a:ext cx="4536504" cy="34163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Arial" pitchFamily="34" charset="0"/>
                <a:cs typeface="Arial" pitchFamily="34" charset="0"/>
              </a:rPr>
              <a:t>Это было сделано в соответствии с п.2 постановления президиума РАН от 22 января 2019 г. № 12 о подготовке в установленном порядке положений и составов советов, комитетов и комиссий при президиуме РАН с учетом Положения о порядке создания и деятельности советов, комитетов и комиссий федерального государственного бюджетного учреждения «Российская академия наук»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0CDCF10-D286-B342-A5D8-0EB76D62A278}"/>
              </a:ext>
            </a:extLst>
          </p:cNvPr>
          <p:cNvSpPr txBox="1"/>
          <p:nvPr/>
        </p:nvSpPr>
        <p:spPr>
          <a:xfrm>
            <a:off x="323528" y="260648"/>
            <a:ext cx="8496944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Arial" pitchFamily="34" charset="0"/>
                <a:cs typeface="Arial" pitchFamily="34" charset="0"/>
              </a:rPr>
              <a:t>Постановлением Президиума РАН от 23 сентября 2021 г. № 146 утвержден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действующий в настоящее время состав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Научного совета РАН по материалам и наноматериалам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556792"/>
            <a:ext cx="8496944" cy="50783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Arial" pitchFamily="34" charset="0"/>
                <a:cs typeface="Arial" pitchFamily="34" charset="0"/>
              </a:rPr>
              <a:t>В состав Совета, насчитывающий 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47 членов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, входят ведущие ученые: </a:t>
            </a: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  <a:p>
            <a:r>
              <a:rPr lang="ru-RU" b="1" dirty="0">
                <a:latin typeface="Arial" pitchFamily="34" charset="0"/>
                <a:cs typeface="Arial" pitchFamily="34" charset="0"/>
              </a:rPr>
              <a:t>из институтов РАН  - 55 % </a:t>
            </a: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  <a:p>
            <a:r>
              <a:rPr lang="ru-RU" b="1" dirty="0">
                <a:latin typeface="Arial" pitchFamily="34" charset="0"/>
                <a:cs typeface="Arial" pitchFamily="34" charset="0"/>
              </a:rPr>
              <a:t>университетов  - 30 % </a:t>
            </a: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  <a:p>
            <a:r>
              <a:rPr lang="ru-RU" b="1" dirty="0">
                <a:latin typeface="Arial" pitchFamily="34" charset="0"/>
                <a:cs typeface="Arial" pitchFamily="34" charset="0"/>
              </a:rPr>
              <a:t>НИИ   - 8.5 % </a:t>
            </a: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  <a:p>
            <a:r>
              <a:rPr lang="ru-RU" b="1" dirty="0">
                <a:latin typeface="Arial" pitchFamily="34" charset="0"/>
                <a:cs typeface="Arial" pitchFamily="34" charset="0"/>
              </a:rPr>
              <a:t>а также представители (6.5 %):</a:t>
            </a:r>
          </a:p>
          <a:p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госкорпораций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(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Росатом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) -  </a:t>
            </a: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  <a:p>
            <a:r>
              <a:rPr lang="ru-RU" b="1" dirty="0">
                <a:latin typeface="Arial" pitchFamily="34" charset="0"/>
                <a:cs typeface="Arial" pitchFamily="34" charset="0"/>
              </a:rPr>
              <a:t>некоммерческих структур (Российский союз химиков) </a:t>
            </a: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  <a:p>
            <a:r>
              <a:rPr lang="ru-RU" b="1" dirty="0">
                <a:latin typeface="Arial" pitchFamily="34" charset="0"/>
                <a:cs typeface="Arial" pitchFamily="34" charset="0"/>
              </a:rPr>
              <a:t>и фондов (Фонд содействия развитию малых форм предприятий в научно-технической сфере)</a:t>
            </a: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  <a:p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2C152D71-CA5F-471B-BA18-7DDAEA847F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22" r="10183"/>
          <a:stretch/>
        </p:blipFill>
        <p:spPr>
          <a:xfrm>
            <a:off x="3059832" y="2420888"/>
            <a:ext cx="1008112" cy="10049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284984"/>
            <a:ext cx="1070675" cy="504056"/>
          </a:xfrm>
          <a:prstGeom prst="rect">
            <a:avLst/>
          </a:prstGeom>
        </p:spPr>
      </p:pic>
      <p:sp>
        <p:nvSpPr>
          <p:cNvPr id="6146" name="AutoShape 2" descr="Фирменный стил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Фирменный стил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Фирменный стил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2" name="AutoShape 8" descr="Фирменный стил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4" name="Picture 10" descr="Фирменный стиль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2564904"/>
            <a:ext cx="936104" cy="936104"/>
          </a:xfrm>
          <a:prstGeom prst="rect">
            <a:avLst/>
          </a:prstGeom>
          <a:noFill/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FF129B1-E7EB-154B-A1B7-BD2D822AD47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015" t="-10784"/>
          <a:stretch/>
        </p:blipFill>
        <p:spPr>
          <a:xfrm>
            <a:off x="4788024" y="3933056"/>
            <a:ext cx="1080120" cy="1074979"/>
          </a:xfrm>
          <a:prstGeom prst="rect">
            <a:avLst/>
          </a:prstGeom>
          <a:effectLst/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4653136"/>
            <a:ext cx="1550904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08304" y="234888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39952" y="1844824"/>
            <a:ext cx="1506790" cy="1124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39952" y="5733256"/>
            <a:ext cx="1224136" cy="842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07904" y="3284984"/>
            <a:ext cx="98151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264" y="3573016"/>
            <a:ext cx="100811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536" y="188640"/>
            <a:ext cx="8280920" cy="24006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500" b="1" i="1" dirty="0">
                <a:latin typeface="Arial" pitchFamily="34" charset="0"/>
                <a:cs typeface="Arial" pitchFamily="34" charset="0"/>
              </a:rPr>
              <a:t>Бюро Совета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Алдошин С.М. -	академик РАН, председатель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Каблов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Е.Н.-	академик РАН, заместитель председателя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Карпов М.И.-	член-корреспондент РАН, заместитель председателя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Цивадзе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А.Ю.-	академик РАН, заместитель председателя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Бадамшина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Э.Р.-	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дхн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, ученый секретарь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Алешин Н.П. -	академик РАН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Алымов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М.И.-	член-корреспондент РАН 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Леонтьев Л.И.-	академик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Ляхов Н.З.-	академик РАН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2780928"/>
            <a:ext cx="8568952" cy="37856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500" b="1" i="1" dirty="0">
                <a:latin typeface="Arial" pitchFamily="34" charset="0"/>
                <a:cs typeface="Arial" pitchFamily="34" charset="0"/>
              </a:rPr>
              <a:t>Члены Совета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Бойнович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Л.Б  - 	академик РАН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Бузник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В.М.  -	академик РАН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Бухтияров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В.И. -	академик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Валиев Р.З.  	-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д.ф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.-м. н., УГАТУ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Волова Т.Г.	-д.б.н., ФИЦ «Красноярский научный центр СО РАН» Институт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                                   биофизики 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Глезер А.М.	-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д.ф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.-м. н., ЦНИИ черной металлургии им. 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И.П.Бардина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» 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Гмошинский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И.В.-	д.б.н., ФИЦ питания и биотехнологии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Добаткин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С.В.	-д.т.н., ИМЕТ им. А.А. 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Байкова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Дуб А.В.	-	д.т.н., АО «Наука и инновации» 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Госкорпорации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«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Росатом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» 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Иванов В.В.- 	член-корреспондент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Иванов В.П. -	к.т.н., Российский Союз химиков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Колобов Ю.Р.-	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д.ф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.-м. н., ИПХФ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Конов В.И.-	академик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Краснянский М.Н. -	д.т.н., Тамбовский государственный технический университет»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4048" y="2276872"/>
            <a:ext cx="360040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i="1" dirty="0"/>
              <a:t>15 действительных членов РАН</a:t>
            </a:r>
          </a:p>
          <a:p>
            <a:r>
              <a:rPr lang="ru-RU" b="1" i="1" dirty="0"/>
              <a:t>11 </a:t>
            </a:r>
            <a:r>
              <a:rPr lang="ru-RU" b="1" i="1" dirty="0" err="1"/>
              <a:t>член-корреспондентов</a:t>
            </a:r>
            <a:r>
              <a:rPr lang="ru-RU" b="1" i="1" dirty="0"/>
              <a:t> РАН</a:t>
            </a:r>
          </a:p>
          <a:p>
            <a:r>
              <a:rPr lang="ru-RU" b="1" i="1" dirty="0"/>
              <a:t>18 докторов наук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FDB4F26-68E2-CF4E-92A4-04E6DF423DEF}"/>
              </a:ext>
            </a:extLst>
          </p:cNvPr>
          <p:cNvSpPr txBox="1"/>
          <p:nvPr/>
        </p:nvSpPr>
        <p:spPr>
          <a:xfrm>
            <a:off x="287524" y="404664"/>
            <a:ext cx="8568952" cy="58326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Кулаковский В.Д. -	член-корреспондент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Куличихин В.Г.-	член-корреспондент РАН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Люлин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С.В.-	член-корреспондент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Лысак В.И.-	академик РАН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Мажуга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А.Г.-	д.х.н., РХТУ им. Д.И. Менделеева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Мелихов И.В.-	член-корреспондент РАН 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Мерзликин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А.М. -	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д.ф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.-м. н., ИТПЭ РАН 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Микитась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А. В.-	Фонд содействия развитию малых форм предприятий в научно-			технической сфере» 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Мулюков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Р.Р.-	член-корреспондент РАН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Оганов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А.Р.-	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д.ф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.-м. н., 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Сколковский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института науки и технологий 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Озерин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А.Н.-	член-корреспондент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Павленко В.И.-	д.т.н., Белгородский ГТУ им. В.Г. Шухова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Рудской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А.И.-	академик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Санин В. Н.-	д.т.н., ИСМАН им. А.Г. 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Мержанова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Солнцев К.А.-	академик РАН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Стегайлов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В.В.-	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д.ф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.-м. н., ОИВТ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Ткачев А.Г.-	д.т.н., Тамбовский ГТУ</a:t>
            </a:r>
          </a:p>
          <a:p>
            <a:r>
              <a:rPr lang="ru-RU" sz="1500" b="1" dirty="0" err="1">
                <a:latin typeface="Arial" pitchFamily="34" charset="0"/>
                <a:cs typeface="Arial" pitchFamily="34" charset="0"/>
              </a:rPr>
              <a:t>Хаширова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 С.Ю.-	д.х.н., КБГУ им. Х.М. 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Бербекова</a:t>
            </a:r>
            <a:endParaRPr lang="ru-RU" sz="1500" b="1" dirty="0">
              <a:latin typeface="Arial" pitchFamily="34" charset="0"/>
              <a:cs typeface="Arial" pitchFamily="34" charset="0"/>
            </a:endParaRP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Хохлов А.Р. -	академик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Чурбанов М.Ф.-	академик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Шайтан К.В.-	</a:t>
            </a:r>
            <a:r>
              <a:rPr lang="ru-RU" sz="1500" b="1" dirty="0" err="1">
                <a:latin typeface="Arial" pitchFamily="34" charset="0"/>
                <a:cs typeface="Arial" pitchFamily="34" charset="0"/>
              </a:rPr>
              <a:t>д.ф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.-м. н., МГУ им. М.В. Ломоносова 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Шевченко В.Я.-	академик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Якобовский М.В. -	член-корреспондент РАН</a:t>
            </a:r>
          </a:p>
          <a:p>
            <a:r>
              <a:rPr lang="ru-RU" sz="1500" b="1" dirty="0">
                <a:latin typeface="Arial" pitchFamily="34" charset="0"/>
                <a:cs typeface="Arial" pitchFamily="34" charset="0"/>
              </a:rPr>
              <a:t>Ярославцев А.Б. -	член-корреспондент РАН</a:t>
            </a:r>
          </a:p>
        </p:txBody>
      </p:sp>
      <p:pic>
        <p:nvPicPr>
          <p:cNvPr id="5" name="Рисунок 4" descr="Постан през Состав_перв ст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2996952"/>
            <a:ext cx="2251406" cy="309634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9621"/>
            <a:ext cx="7992888" cy="25853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Проведено 29 заседаний, на которых, </a:t>
            </a:r>
          </a:p>
          <a:p>
            <a:pPr algn="just"/>
            <a:endParaRPr lang="ru-RU" sz="8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проведен экспертный анализ состояния научно-инновационной деятельности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 в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области разработки и создания материалов и наноматериалов в РФ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, </a:t>
            </a:r>
          </a:p>
          <a:p>
            <a:pPr algn="just"/>
            <a:endParaRPr lang="ru-RU" sz="800" b="1" i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заслушаны </a:t>
            </a:r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обзорные доклады ведущих ученых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содоклады и выступления участников заседаний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с детальным обсуждением </a:t>
            </a:r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научно-технических проблем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, анализом </a:t>
            </a:r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инновационного потенциала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в рассматриваемой области, существующих трудностей и возможных путей их преодоления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20180423_163542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3356992"/>
            <a:ext cx="3384376" cy="187220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67944" y="4103201"/>
            <a:ext cx="4680520" cy="206210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Совет проводит циклы заседаний по актуальным вопросам материаловедения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с приглашением ведущих отечественных и зарубежных ученых, представителей государственных и бизнес структур, руководителей и ведущих специалистов производственных предприятий частного и государственного сектора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767935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28FA448-8110-004F-834D-D6FA79007F0B}"/>
              </a:ext>
            </a:extLst>
          </p:cNvPr>
          <p:cNvSpPr txBox="1"/>
          <p:nvPr/>
        </p:nvSpPr>
        <p:spPr>
          <a:xfrm>
            <a:off x="827584" y="404664"/>
            <a:ext cx="7560840" cy="39703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Arial" pitchFamily="34" charset="0"/>
                <a:cs typeface="Arial" pitchFamily="34" charset="0"/>
              </a:rPr>
              <a:t>Проведены циклы заседаний, посвященные: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металлическим материалам и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наноматериалам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285750" indent="-285750" algn="just">
              <a:buFontTx/>
              <a:buChar char="-"/>
            </a:pPr>
            <a:r>
              <a:rPr lang="ru-RU" b="1" dirty="0" err="1">
                <a:latin typeface="Arial" pitchFamily="34" charset="0"/>
                <a:cs typeface="Arial" pitchFamily="34" charset="0"/>
              </a:rPr>
              <a:t>функционализации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материалов и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наноматериалов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материалам и устройствам органической электроники и </a:t>
            </a:r>
            <a:r>
              <a:rPr lang="ru-RU" b="1" dirty="0" err="1">
                <a:latin typeface="Arial" pitchFamily="34" charset="0"/>
                <a:cs typeface="Arial" pitchFamily="34" charset="0"/>
              </a:rPr>
              <a:t>фотоники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материалам для электрохимических источников тока и аккумуляторов;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техническому стеклу;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материалам для Арктики;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малотоннажной химии;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особенностям поведения материалов в экстремальных условиях;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моделированию материалов и их свойств;</a:t>
            </a:r>
          </a:p>
          <a:p>
            <a:pPr marL="285750" indent="-285750" algn="just">
              <a:buFontTx/>
              <a:buChar char="-"/>
            </a:pPr>
            <a:r>
              <a:rPr lang="ru-RU" b="1" dirty="0">
                <a:latin typeface="Arial" pitchFamily="34" charset="0"/>
                <a:cs typeface="Arial" pitchFamily="34" charset="0"/>
              </a:rPr>
              <a:t>аддитивным технологиям.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AB8A11-5CDA-7942-BC29-8A9042EE45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9" r="15670" b="21946"/>
          <a:stretch/>
        </p:blipFill>
        <p:spPr>
          <a:xfrm>
            <a:off x="1979712" y="4581128"/>
            <a:ext cx="4818788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93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4869160"/>
            <a:ext cx="129850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95536" y="4549676"/>
            <a:ext cx="7056784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В этих заседаниях, наряду с членами Совета, приглашенными представителями университетов и институтов РАН, принимали активное участие: </a:t>
            </a: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Советник Председателя Правления по науке, Главный ученый, Член Правления ОАО «РОСНАНО» С.В. Калюжный, </a:t>
            </a: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руководитель проекта по производству сплавов, филиала ОК РУСАЛ IP LTD И.А. Матвеева, </a:t>
            </a: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директор литейного производства ОАО "Тульский патронный завод" Г.Х.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Тагабилев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008" y="908720"/>
            <a:ext cx="8964488" cy="35394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Доклады представлены видными учеными и специалистами – </a:t>
            </a:r>
          </a:p>
          <a:p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       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член-кор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. РАН М.И.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Алымовым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, </a:t>
            </a:r>
          </a:p>
          <a:p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	      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член-кор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. РАН М.И. Карповым, </a:t>
            </a:r>
          </a:p>
          <a:p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				проф. Р.З Валиевым, </a:t>
            </a:r>
          </a:p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проф. А.М. Глезером, </a:t>
            </a:r>
          </a:p>
          <a:p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				проф. С.В. 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Добаткиным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, </a:t>
            </a:r>
          </a:p>
          <a:p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проф. Ю.З. Эстриным из Центра перспективных гибридных материалов, университет им. Монаша, Мельбурн, Австралия, ныне иностранным членом РАН, и др.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188640"/>
            <a:ext cx="8424936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Обсуждены вопросы, связанные с состоянием дел в области </a:t>
            </a:r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металлических материалов и </a:t>
            </a:r>
            <a:r>
              <a:rPr lang="ru-RU" sz="1600" b="1" i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наноматериалов</a:t>
            </a:r>
            <a:r>
              <a:rPr lang="en-US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i="1" dirty="0">
                <a:latin typeface="Arial" pitchFamily="34" charset="0"/>
                <a:cs typeface="Arial" pitchFamily="34" charset="0"/>
              </a:rPr>
              <a:t>(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2014-2015 гг.) 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pic>
        <p:nvPicPr>
          <p:cNvPr id="2052" name="Picture 4" descr="http://www.ras.ru/ph/0001/1XKV8RW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196752"/>
            <a:ext cx="563218" cy="792088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412776"/>
            <a:ext cx="648071" cy="863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916832"/>
            <a:ext cx="611113" cy="811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2276872"/>
            <a:ext cx="648072" cy="864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224" y="2924944"/>
            <a:ext cx="57606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2924944"/>
            <a:ext cx="1475209" cy="981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43763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0648"/>
            <a:ext cx="7920880" cy="20928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Arial" pitchFamily="34" charset="0"/>
                <a:cs typeface="Arial" pitchFamily="34" charset="0"/>
              </a:rPr>
              <a:t>На основании докладов и обсуждений была составлена </a:t>
            </a:r>
          </a:p>
          <a:p>
            <a:pPr algn="just"/>
            <a:r>
              <a:rPr lang="ru-RU" sz="1600" b="1" i="1" dirty="0">
                <a:latin typeface="Arial" pitchFamily="34" charset="0"/>
                <a:cs typeface="Arial" pitchFamily="34" charset="0"/>
              </a:rPr>
              <a:t>Аналитическая записка о возможностях реализации на базе научно-исследовательских и опытно-конструкторских технологических работ </a:t>
            </a:r>
            <a:r>
              <a:rPr lang="ru-RU" sz="1600" b="1" i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программе полного цикла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(с организацией производства) крупномасштабных проектов по разработке, созданию и промышленному освоению нового поколения металлических </a:t>
            </a:r>
            <a:r>
              <a:rPr lang="ru-RU" sz="1600" b="1" i="1" dirty="0" err="1">
                <a:latin typeface="Arial" pitchFamily="34" charset="0"/>
                <a:cs typeface="Arial" pitchFamily="34" charset="0"/>
              </a:rPr>
              <a:t>наноструктурированных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 функциональных и конструкционных материалов</a:t>
            </a:r>
            <a:r>
              <a:rPr lang="ru-RU" b="1" i="1" dirty="0">
                <a:latin typeface="Arial" pitchFamily="34" charset="0"/>
                <a:cs typeface="Arial" pitchFamily="34" charset="0"/>
              </a:rPr>
              <a:t>.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811720" y="4706270"/>
            <a:ext cx="4080759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Венчурный фонд «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Лидер-инновации</a:t>
            </a:r>
            <a:r>
              <a:rPr lang="ru-RU" sz="1600" b="1" dirty="0"/>
              <a:t>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780928"/>
            <a:ext cx="1759328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Правительство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2780928"/>
            <a:ext cx="1562672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Минпромторг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68144" y="2636912"/>
            <a:ext cx="3024336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инвестиций и инноваций МО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2822" y="5387859"/>
            <a:ext cx="3853940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Министерство науки и образования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660232" y="4005064"/>
            <a:ext cx="1037656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Роснано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5776" y="3645024"/>
            <a:ext cx="3899850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Фонд перспективных исследований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54372" y="4425188"/>
            <a:ext cx="3540393" cy="33855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Российская венчурная компания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1619672" y="2348880"/>
            <a:ext cx="100811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355976" y="2348880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16216" y="2348880"/>
            <a:ext cx="72008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1835696" y="2348880"/>
            <a:ext cx="936104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5220072" y="2348880"/>
            <a:ext cx="216024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3275856" y="2348880"/>
            <a:ext cx="0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H="1">
            <a:off x="2843808" y="2348880"/>
            <a:ext cx="144016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H="1">
            <a:off x="2699792" y="4005064"/>
            <a:ext cx="72008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60C45634-D7D1-CC40-B8F2-643613916062}"/>
              </a:ext>
            </a:extLst>
          </p:cNvPr>
          <p:cNvSpPr/>
          <p:nvPr/>
        </p:nvSpPr>
        <p:spPr>
          <a:xfrm>
            <a:off x="3347864" y="6069448"/>
            <a:ext cx="5184576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Союз Ассоциаций и предприятий медицинской промышленности (Ассоциация «</a:t>
            </a:r>
            <a:r>
              <a:rPr lang="ru-RU" sz="1600" b="1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Росмедпром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»)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5508104" y="4005064"/>
            <a:ext cx="14401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2555776" y="4797152"/>
            <a:ext cx="7200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6012160" y="2348880"/>
            <a:ext cx="21602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444208" y="3212976"/>
            <a:ext cx="50405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5076056" y="2348880"/>
            <a:ext cx="72008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5148064" y="4005064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5148064" y="5085184"/>
            <a:ext cx="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Рисунок 38" descr="Р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7" y="3212977"/>
            <a:ext cx="720080" cy="720080"/>
          </a:xfrm>
          <a:prstGeom prst="rect">
            <a:avLst/>
          </a:prstGeom>
        </p:spPr>
      </p:pic>
      <p:pic>
        <p:nvPicPr>
          <p:cNvPr id="40" name="Рисунок 39" descr="logo_sha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3167600"/>
            <a:ext cx="1120527" cy="333408"/>
          </a:xfrm>
          <a:prstGeom prst="rect">
            <a:avLst/>
          </a:prstGeom>
        </p:spPr>
      </p:pic>
      <p:pic>
        <p:nvPicPr>
          <p:cNvPr id="41" name="Рисунок 40" descr="unname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28384" y="3284984"/>
            <a:ext cx="981695" cy="648072"/>
          </a:xfrm>
          <a:prstGeom prst="rect">
            <a:avLst/>
          </a:prstGeom>
        </p:spPr>
      </p:pic>
      <p:pic>
        <p:nvPicPr>
          <p:cNvPr id="44" name="Рисунок 43" descr="unname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3429000"/>
            <a:ext cx="504056" cy="504056"/>
          </a:xfrm>
          <a:prstGeom prst="rect">
            <a:avLst/>
          </a:prstGeom>
        </p:spPr>
      </p:pic>
      <p:pic>
        <p:nvPicPr>
          <p:cNvPr id="45" name="Рисунок 44" descr="Fond_perspektivnyih_issledovaniy.png"/>
          <p:cNvPicPr>
            <a:picLocks noChangeAspect="1"/>
          </p:cNvPicPr>
          <p:nvPr/>
        </p:nvPicPr>
        <p:blipFill>
          <a:blip r:embed="rId6" cstate="print"/>
          <a:srcRect t="22099" b="24017"/>
          <a:stretch>
            <a:fillRect/>
          </a:stretch>
        </p:blipFill>
        <p:spPr>
          <a:xfrm>
            <a:off x="4067944" y="4005064"/>
            <a:ext cx="1080120" cy="445017"/>
          </a:xfrm>
          <a:prstGeom prst="rect">
            <a:avLst/>
          </a:prstGeom>
        </p:spPr>
      </p:pic>
      <p:pic>
        <p:nvPicPr>
          <p:cNvPr id="46" name="Рисунок 45" descr="rvc_square.jpg"/>
          <p:cNvPicPr>
            <a:picLocks noChangeAspect="1"/>
          </p:cNvPicPr>
          <p:nvPr/>
        </p:nvPicPr>
        <p:blipFill>
          <a:blip r:embed="rId7" cstate="print"/>
          <a:srcRect t="22222" b="22222"/>
          <a:stretch>
            <a:fillRect/>
          </a:stretch>
        </p:blipFill>
        <p:spPr>
          <a:xfrm>
            <a:off x="1331640" y="4797152"/>
            <a:ext cx="864096" cy="480054"/>
          </a:xfrm>
          <a:prstGeom prst="rect">
            <a:avLst/>
          </a:prstGeom>
        </p:spPr>
      </p:pic>
      <p:pic>
        <p:nvPicPr>
          <p:cNvPr id="47" name="Рисунок 46" descr="Без названия.jpg"/>
          <p:cNvPicPr>
            <a:picLocks noChangeAspect="1"/>
          </p:cNvPicPr>
          <p:nvPr/>
        </p:nvPicPr>
        <p:blipFill>
          <a:blip r:embed="rId8" cstate="print"/>
          <a:srcRect t="24660" b="28883"/>
          <a:stretch>
            <a:fillRect/>
          </a:stretch>
        </p:blipFill>
        <p:spPr>
          <a:xfrm>
            <a:off x="6084168" y="5157192"/>
            <a:ext cx="1440160" cy="424688"/>
          </a:xfrm>
          <a:prstGeom prst="rect">
            <a:avLst/>
          </a:prstGeom>
        </p:spPr>
      </p:pic>
      <p:pic>
        <p:nvPicPr>
          <p:cNvPr id="48" name="Рисунок 47" descr="Emblem_of_the_Ministry_of_science_and_higher_education_of_the_Russian_Federation_(25.02.2019_-_present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691680" y="5805264"/>
            <a:ext cx="652061" cy="686280"/>
          </a:xfrm>
          <a:prstGeom prst="rect">
            <a:avLst/>
          </a:prstGeom>
        </p:spPr>
      </p:pic>
      <p:pic>
        <p:nvPicPr>
          <p:cNvPr id="49" name="Рисунок 48" descr="154_small_1540464819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100392" y="5229200"/>
            <a:ext cx="1124744" cy="112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9FA21AF-075E-2344-B42E-D3D2DBAAD26B}"/>
              </a:ext>
            </a:extLst>
          </p:cNvPr>
          <p:cNvSpPr txBox="1"/>
          <p:nvPr/>
        </p:nvSpPr>
        <p:spPr>
          <a:xfrm>
            <a:off x="7092280" y="2420888"/>
            <a:ext cx="2051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К.э.н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. В.И. Осипов («</a:t>
            </a:r>
            <a:r>
              <a:rPr lang="ru-RU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СтеклоСоюз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России», г. Москва) 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9C86EB79-D67A-4948-85B7-F24B9FCFB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648925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576866E-0B16-A14A-985C-B4F81D7E1E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0" b="26011"/>
          <a:stretch/>
        </p:blipFill>
        <p:spPr bwMode="auto">
          <a:xfrm>
            <a:off x="3059832" y="687894"/>
            <a:ext cx="1008112" cy="94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15339A06-5BB1-9E4B-A0CA-99F6338A74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1" t="27950" r="38545" b="35300"/>
          <a:stretch/>
        </p:blipFill>
        <p:spPr bwMode="auto">
          <a:xfrm>
            <a:off x="3347864" y="2276872"/>
            <a:ext cx="864096" cy="945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39A7AC-F9FB-1A4E-B697-64F35A00D174}"/>
              </a:ext>
            </a:extLst>
          </p:cNvPr>
          <p:cNvSpPr/>
          <p:nvPr/>
        </p:nvSpPr>
        <p:spPr>
          <a:xfrm>
            <a:off x="2123728" y="116632"/>
            <a:ext cx="576064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Цикл заседаний: «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Техническое стекло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» (2016 г.)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55BB64B-3891-8E4D-9996-92230B624E0B}"/>
              </a:ext>
            </a:extLst>
          </p:cNvPr>
          <p:cNvSpPr/>
          <p:nvPr/>
        </p:nvSpPr>
        <p:spPr>
          <a:xfrm>
            <a:off x="179512" y="1700808"/>
            <a:ext cx="2448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Академик В.Я. Шевченко (ИХС РАН,</a:t>
            </a:r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Санкт-Петербург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)</a:t>
            </a:r>
            <a:endParaRPr lang="ru-RU" sz="1200" b="1" dirty="0"/>
          </a:p>
        </p:txBody>
      </p:sp>
      <p:pic>
        <p:nvPicPr>
          <p:cNvPr id="1038" name="Picture 14">
            <a:extLst>
              <a:ext uri="{FF2B5EF4-FFF2-40B4-BE49-F238E27FC236}">
                <a16:creationId xmlns:a16="http://schemas.microsoft.com/office/drawing/2014/main" id="{E769F840-B7BC-174D-A0E0-981857AC24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5" t="6932" r="19199" b="51669"/>
          <a:stretch/>
        </p:blipFill>
        <p:spPr bwMode="auto">
          <a:xfrm>
            <a:off x="5220072" y="764704"/>
            <a:ext cx="1008112" cy="100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F4917E5-1F10-FC4B-9E5C-5E7BA3C6D5B6}"/>
              </a:ext>
            </a:extLst>
          </p:cNvPr>
          <p:cNvSpPr/>
          <p:nvPr/>
        </p:nvSpPr>
        <p:spPr>
          <a:xfrm>
            <a:off x="2627784" y="1628800"/>
            <a:ext cx="23762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Чл.-корр. РАН И.А. Буфетов (НЦВО РАН, Москва)</a:t>
            </a:r>
            <a:endParaRPr lang="ru-RU" sz="12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283968" y="2204864"/>
            <a:ext cx="15841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Д.х.н. Т.В. Антропова (ИХС РАН, Санкт-Петербург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 )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444208" y="980728"/>
            <a:ext cx="23042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Д.физ.-м.н</a:t>
            </a:r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В.И. Арбузов (ОАО "НИТИОМ ВНЦ "ГОИ им. С. И. Вавилова"Санкт-Петербург). </a:t>
            </a:r>
            <a:endParaRPr lang="ru-RU" dirty="0"/>
          </a:p>
        </p:txBody>
      </p:sp>
      <p:pic>
        <p:nvPicPr>
          <p:cNvPr id="11266" name="Picture 2" descr="https://www.sinstr.ru/Im/About/Rukovodstvo/Elokhin.jpg"/>
          <p:cNvPicPr>
            <a:picLocks noChangeAspect="1" noChangeArrowheads="1"/>
          </p:cNvPicPr>
          <p:nvPr/>
        </p:nvPicPr>
        <p:blipFill>
          <a:blip r:embed="rId7" cstate="print"/>
          <a:srcRect l="34020" t="10046" b="45700"/>
          <a:stretch>
            <a:fillRect/>
          </a:stretch>
        </p:blipFill>
        <p:spPr bwMode="auto">
          <a:xfrm>
            <a:off x="251520" y="2276872"/>
            <a:ext cx="1080120" cy="1090288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1403648" y="2420888"/>
            <a:ext cx="20162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К.физ.-м.н</a:t>
            </a:r>
            <a:r>
              <a:rPr lang="ru-RU" sz="12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В.А. Елохин (АО «Научные приборы», Санкт-Петербург)</a:t>
            </a:r>
            <a:endParaRPr lang="ru-RU" dirty="0"/>
          </a:p>
        </p:txBody>
      </p:sp>
      <p:pic>
        <p:nvPicPr>
          <p:cNvPr id="21" name="Рисунок 20" descr="unnamed.jpg"/>
          <p:cNvPicPr>
            <a:picLocks noChangeAspect="1"/>
          </p:cNvPicPr>
          <p:nvPr/>
        </p:nvPicPr>
        <p:blipFill>
          <a:blip r:embed="rId8" cstate="print"/>
          <a:srcRect l="17298" t="13086" r="17298" b="39664"/>
          <a:stretch>
            <a:fillRect/>
          </a:stretch>
        </p:blipFill>
        <p:spPr>
          <a:xfrm>
            <a:off x="5940152" y="2276872"/>
            <a:ext cx="1071119" cy="1008112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2F4917E5-1F10-FC4B-9E5C-5E7BA3C6D5B6}"/>
              </a:ext>
            </a:extLst>
          </p:cNvPr>
          <p:cNvSpPr/>
          <p:nvPr/>
        </p:nvSpPr>
        <p:spPr>
          <a:xfrm>
            <a:off x="323528" y="476672"/>
            <a:ext cx="129614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Доклады:</a:t>
            </a:r>
            <a:endParaRPr lang="ru-RU" sz="1600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395536" y="3501008"/>
            <a:ext cx="8173416" cy="3046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i="1" dirty="0"/>
              <a:t>Проблемы:</a:t>
            </a:r>
          </a:p>
          <a:p>
            <a:pPr algn="just"/>
            <a:r>
              <a:rPr lang="ru-RU" sz="1600" b="1" dirty="0"/>
              <a:t>На внутреннем рынке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</a:rPr>
              <a:t>велик спрос на техническое стекло</a:t>
            </a:r>
            <a:r>
              <a:rPr lang="ru-RU" sz="1600" b="1" dirty="0"/>
              <a:t>, включая специальные виды стекла.</a:t>
            </a:r>
          </a:p>
          <a:p>
            <a:pPr algn="just"/>
            <a:r>
              <a:rPr lang="ru-RU" sz="1600" b="1" dirty="0"/>
              <a:t>Однако производственная база чисто отечественной стекольной (и тесно связанной с ней оптико-механической) промышленности страны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</a:rPr>
              <a:t>практически разрушена или доведена до точки </a:t>
            </a:r>
            <a:r>
              <a:rPr lang="ru-RU" sz="1600" b="1" dirty="0" err="1">
                <a:solidFill>
                  <a:schemeClr val="accent6">
                    <a:lumMod val="75000"/>
                  </a:schemeClr>
                </a:solidFill>
              </a:rPr>
              <a:t>невозврата</a:t>
            </a:r>
            <a:r>
              <a:rPr lang="ru-RU" sz="1600" b="1" dirty="0"/>
              <a:t>.</a:t>
            </a:r>
          </a:p>
          <a:p>
            <a:pPr algn="just"/>
            <a:r>
              <a:rPr lang="ru-RU" sz="1600" b="1" dirty="0"/>
              <a:t> Помимо проблемы импорта стекла перед стекольной промышленностью стоит проблема активной интеграции мирового капитала в Российский стекольный рынок, которая осуществляется путем строительства новых стекольных заводов, покупки действующих предприятий, создании совместных предприятий. </a:t>
            </a:r>
          </a:p>
          <a:p>
            <a:pPr algn="just"/>
            <a:r>
              <a:rPr lang="ru-RU" sz="1600" b="1" dirty="0"/>
              <a:t>На Российском рынке практически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</a:rPr>
              <a:t>отсутствуют производственные мощности с только российским капиталом  </a:t>
            </a:r>
            <a:r>
              <a:rPr lang="ru-RU" sz="1600" b="1" dirty="0"/>
              <a:t>и др.</a:t>
            </a:r>
          </a:p>
        </p:txBody>
      </p:sp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F53AE4-6352-9347-98D0-BCAAA51F8C15}"/>
              </a:ext>
            </a:extLst>
          </p:cNvPr>
          <p:cNvSpPr txBox="1"/>
          <p:nvPr/>
        </p:nvSpPr>
        <p:spPr>
          <a:xfrm>
            <a:off x="323531" y="1616020"/>
            <a:ext cx="8496938" cy="28931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Цели проекта:</a:t>
            </a:r>
          </a:p>
          <a:p>
            <a:endParaRPr lang="ru-RU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- Полное </a:t>
            </a:r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восстановление объемов и номенклатуры 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производства отечественного стекла в условиях рыночной экономики: высокотехнологичного листового стекла в 2 раза; оптического стекла – в 2,7 раза.</a:t>
            </a:r>
          </a:p>
          <a:p>
            <a:pPr lvl="0" algn="just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buFontTx/>
              <a:buChar char="-"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Импортозамещение сырьевой базы стекольной промышленности с полным переходом</a:t>
            </a:r>
          </a:p>
          <a:p>
            <a:pPr lvl="0" algn="just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на отечественные технологии получения и обработки сырья. </a:t>
            </a:r>
          </a:p>
          <a:p>
            <a:pPr lvl="0" algn="just"/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- Организация взаимодействия с органами Государственной власти по реализации государственной политики в сфере импортозамещения, национальной безопасности и удовлетворения нужд оборонно-промышленного комплекса в части, касающейся технических стекол.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88640"/>
            <a:ext cx="828092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itchFamily="34" charset="0"/>
                <a:cs typeface="Arial" pitchFamily="34" charset="0"/>
              </a:rPr>
              <a:t>Аналитическая записка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1600" b="1" dirty="0">
                <a:latin typeface="Arial" pitchFamily="34" charset="0"/>
                <a:cs typeface="Arial" pitchFamily="34" charset="0"/>
              </a:rPr>
              <a:t>о возможностях реализации крупномасштабного проекта «Техническое стекло. Технология, свойства, применение» по реализации новых разработок в области технического стекла</a:t>
            </a:r>
          </a:p>
        </p:txBody>
      </p:sp>
      <p:pic>
        <p:nvPicPr>
          <p:cNvPr id="5" name="Рисунок 4" descr="Р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445224"/>
            <a:ext cx="720080" cy="720080"/>
          </a:xfrm>
          <a:prstGeom prst="rect">
            <a:avLst/>
          </a:prstGeom>
        </p:spPr>
      </p:pic>
      <p:pic>
        <p:nvPicPr>
          <p:cNvPr id="6" name="Рисунок 5" descr="logo_sha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5949280"/>
            <a:ext cx="1512168" cy="449939"/>
          </a:xfrm>
          <a:prstGeom prst="rect">
            <a:avLst/>
          </a:prstGeom>
        </p:spPr>
      </p:pic>
      <p:pic>
        <p:nvPicPr>
          <p:cNvPr id="7" name="Рисунок 6" descr="unname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6336" y="5517232"/>
            <a:ext cx="981695" cy="648072"/>
          </a:xfrm>
          <a:prstGeom prst="rect">
            <a:avLst/>
          </a:prstGeom>
        </p:spPr>
      </p:pic>
      <p:pic>
        <p:nvPicPr>
          <p:cNvPr id="8" name="Рисунок 7" descr="unname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99792" y="6021288"/>
            <a:ext cx="648072" cy="648072"/>
          </a:xfrm>
          <a:prstGeom prst="rect">
            <a:avLst/>
          </a:prstGeom>
        </p:spPr>
      </p:pic>
      <p:pic>
        <p:nvPicPr>
          <p:cNvPr id="9" name="Рисунок 8" descr="Fond_perspektivnyih_issledovaniy.png"/>
          <p:cNvPicPr>
            <a:picLocks noChangeAspect="1"/>
          </p:cNvPicPr>
          <p:nvPr/>
        </p:nvPicPr>
        <p:blipFill>
          <a:blip r:embed="rId6" cstate="print"/>
          <a:srcRect t="22099" b="24017"/>
          <a:stretch>
            <a:fillRect/>
          </a:stretch>
        </p:blipFill>
        <p:spPr>
          <a:xfrm>
            <a:off x="3707904" y="5157192"/>
            <a:ext cx="1080120" cy="445017"/>
          </a:xfrm>
          <a:prstGeom prst="rect">
            <a:avLst/>
          </a:prstGeom>
        </p:spPr>
      </p:pic>
      <p:pic>
        <p:nvPicPr>
          <p:cNvPr id="10" name="Рисунок 9" descr="rvc_square.jpg"/>
          <p:cNvPicPr>
            <a:picLocks noChangeAspect="1"/>
          </p:cNvPicPr>
          <p:nvPr/>
        </p:nvPicPr>
        <p:blipFill>
          <a:blip r:embed="rId7" cstate="print"/>
          <a:srcRect t="22222" b="22222"/>
          <a:stretch>
            <a:fillRect/>
          </a:stretch>
        </p:blipFill>
        <p:spPr>
          <a:xfrm>
            <a:off x="6084168" y="5229200"/>
            <a:ext cx="864096" cy="480054"/>
          </a:xfrm>
          <a:prstGeom prst="rect">
            <a:avLst/>
          </a:prstGeom>
        </p:spPr>
      </p:pic>
      <p:pic>
        <p:nvPicPr>
          <p:cNvPr id="11" name="Рисунок 10" descr="Без названия.jpg"/>
          <p:cNvPicPr>
            <a:picLocks noChangeAspect="1"/>
          </p:cNvPicPr>
          <p:nvPr/>
        </p:nvPicPr>
        <p:blipFill>
          <a:blip r:embed="rId8" cstate="print"/>
          <a:srcRect t="24660" b="28883"/>
          <a:stretch>
            <a:fillRect/>
          </a:stretch>
        </p:blipFill>
        <p:spPr>
          <a:xfrm>
            <a:off x="6372200" y="6093296"/>
            <a:ext cx="1440160" cy="424688"/>
          </a:xfrm>
          <a:prstGeom prst="rect">
            <a:avLst/>
          </a:prstGeom>
        </p:spPr>
      </p:pic>
      <p:pic>
        <p:nvPicPr>
          <p:cNvPr id="12" name="Рисунок 11" descr="Emblem_of_the_Ministry_of_science_and_higher_education_of_the_Russian_Federation_(25.02.2019_-_present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907704" y="5157192"/>
            <a:ext cx="652061" cy="686280"/>
          </a:xfrm>
          <a:prstGeom prst="rect">
            <a:avLst/>
          </a:prstGeom>
        </p:spPr>
      </p:pic>
      <p:cxnSp>
        <p:nvCxnSpPr>
          <p:cNvPr id="16" name="Прямая со стрелкой 15"/>
          <p:cNvCxnSpPr/>
          <p:nvPr/>
        </p:nvCxnSpPr>
        <p:spPr>
          <a:xfrm flipH="1">
            <a:off x="971600" y="4869160"/>
            <a:ext cx="79208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267744" y="4869160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8" idx="0"/>
          </p:cNvCxnSpPr>
          <p:nvPr/>
        </p:nvCxnSpPr>
        <p:spPr>
          <a:xfrm flipH="1">
            <a:off x="3023828" y="4869160"/>
            <a:ext cx="36004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067944" y="4797152"/>
            <a:ext cx="7200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5364088" y="4869160"/>
            <a:ext cx="72008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6588224" y="4797152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7596336" y="4869160"/>
            <a:ext cx="43204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395536" y="116632"/>
            <a:ext cx="838842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Цикл заседаний, посвященных материалам для Арктики (2017 г.)</a:t>
            </a:r>
            <a:endParaRPr kumimoji="0" lang="ru-RU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692696"/>
            <a:ext cx="3600400" cy="1785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100" dirty="0">
                <a:latin typeface="Arial" pitchFamily="34" charset="0"/>
                <a:cs typeface="Arial" pitchFamily="34" charset="0"/>
              </a:rPr>
              <a:t>Повестка:</a:t>
            </a:r>
          </a:p>
          <a:p>
            <a:pPr lvl="0"/>
            <a:r>
              <a:rPr lang="ru-RU" sz="1100" dirty="0">
                <a:latin typeface="Arial" pitchFamily="34" charset="0"/>
                <a:cs typeface="Arial" pitchFamily="34" charset="0"/>
              </a:rPr>
              <a:t>Академик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В.М. </a:t>
            </a:r>
            <a:r>
              <a:rPr lang="ru-RU" sz="1100" b="1" dirty="0" err="1">
                <a:latin typeface="Arial" pitchFamily="34" charset="0"/>
                <a:cs typeface="Arial" pitchFamily="34" charset="0"/>
              </a:rPr>
              <a:t>Бузник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, академик </a:t>
            </a:r>
            <a:r>
              <a:rPr lang="ru-RU" sz="1100" b="1" dirty="0" err="1">
                <a:latin typeface="Arial" pitchFamily="34" charset="0"/>
                <a:cs typeface="Arial" pitchFamily="34" charset="0"/>
              </a:rPr>
              <a:t>Е.Н.Каблов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 (ФГУП «ВИАМ»)</a:t>
            </a:r>
          </a:p>
          <a:p>
            <a:pPr lvl="0"/>
            <a:endParaRPr lang="ru-RU" sz="1100" dirty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100" dirty="0">
                <a:latin typeface="Arial" pitchFamily="34" charset="0"/>
                <a:cs typeface="Arial" pitchFamily="34" charset="0"/>
              </a:rPr>
              <a:t>Проф., д.х.н.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В.И.Лозинский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 (ИНЭОС РАН)</a:t>
            </a:r>
          </a:p>
          <a:p>
            <a:pPr lvl="0"/>
            <a:endParaRPr lang="ru-RU" sz="1100" dirty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100" dirty="0">
                <a:latin typeface="Arial" pitchFamily="34" charset="0"/>
                <a:cs typeface="Arial" pitchFamily="34" charset="0"/>
              </a:rPr>
              <a:t>Проф., д.х.н.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С.А. Лермонтов 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(ИФАВ РАН)</a:t>
            </a:r>
          </a:p>
          <a:p>
            <a:endParaRPr lang="ru-RU" sz="1100" dirty="0">
              <a:latin typeface="Arial" pitchFamily="34" charset="0"/>
              <a:cs typeface="Arial" pitchFamily="34" charset="0"/>
            </a:endParaRP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Проф., д.т.н.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Г.Ю. Гончарова 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(МГТУ им. Баумана), академик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В.М. </a:t>
            </a:r>
            <a:r>
              <a:rPr lang="ru-RU" sz="1100" b="1" dirty="0" err="1">
                <a:latin typeface="Arial" pitchFamily="34" charset="0"/>
                <a:cs typeface="Arial" pitchFamily="34" charset="0"/>
              </a:rPr>
              <a:t>Бузник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(ФГУП «ВИАМ»)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4048" y="764704"/>
            <a:ext cx="3024336" cy="1785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100" dirty="0">
                <a:latin typeface="Arial" pitchFamily="34" charset="0"/>
                <a:cs typeface="Arial" pitchFamily="34" charset="0"/>
              </a:rPr>
              <a:t>Повестка:</a:t>
            </a: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Член-корр. РАН, д.т.н., проф.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П.А. Стороженко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 (ГНИХТЭОС, Москва)</a:t>
            </a: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Д.т.н., проф.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Л.К. </a:t>
            </a:r>
            <a:r>
              <a:rPr lang="ru-RU" sz="1100" b="1" dirty="0" err="1">
                <a:latin typeface="Arial" pitchFamily="34" charset="0"/>
                <a:cs typeface="Arial" pitchFamily="34" charset="0"/>
              </a:rPr>
              <a:t>Алтунина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 (ИХН СО РАН, Томск). </a:t>
            </a:r>
          </a:p>
          <a:p>
            <a:endParaRPr lang="ru-RU" sz="1100" dirty="0">
              <a:latin typeface="Arial" pitchFamily="34" charset="0"/>
              <a:cs typeface="Arial" pitchFamily="34" charset="0"/>
            </a:endParaRP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К.т.н.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Н.К. Васильев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 (ОАО «ВНИИ гидротехники им.  Б.Е. Веденеева», Санкт-Петербург)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496" y="4084195"/>
            <a:ext cx="3528392" cy="16158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100" dirty="0">
                <a:latin typeface="Arial" pitchFamily="34" charset="0"/>
                <a:cs typeface="Arial" pitchFamily="34" charset="0"/>
              </a:rPr>
              <a:t>Повестка:</a:t>
            </a:r>
          </a:p>
          <a:p>
            <a:pPr lvl="0"/>
            <a:r>
              <a:rPr lang="ru-RU" sz="1100" dirty="0">
                <a:latin typeface="Arial" pitchFamily="34" charset="0"/>
                <a:cs typeface="Arial" pitchFamily="34" charset="0"/>
              </a:rPr>
              <a:t>Д.т.н.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А.В. Ильин 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(ФГУП «ЦНИИ конструкционных материалов "Прометей" им. И.В. </a:t>
            </a:r>
            <a:r>
              <a:rPr lang="ru-RU" sz="1100" dirty="0" err="1">
                <a:latin typeface="Arial" pitchFamily="34" charset="0"/>
                <a:cs typeface="Arial" pitchFamily="34" charset="0"/>
              </a:rPr>
              <a:t>Горынина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 НИЦ «Курчатовский институт»). </a:t>
            </a:r>
          </a:p>
          <a:p>
            <a:pPr lvl="0"/>
            <a:endParaRPr lang="ru-RU" sz="1100" dirty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sz="1100" dirty="0">
                <a:latin typeface="Arial" pitchFamily="34" charset="0"/>
                <a:cs typeface="Arial" pitchFamily="34" charset="0"/>
              </a:rPr>
              <a:t>Д.т.н., проф.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Г.А. Филиппов 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(Институт качественных сталей </a:t>
            </a:r>
            <a:r>
              <a:rPr lang="ru-RU" sz="1100" dirty="0" err="1">
                <a:latin typeface="Arial" pitchFamily="34" charset="0"/>
                <a:cs typeface="Arial" pitchFamily="34" charset="0"/>
              </a:rPr>
              <a:t>ЦНИИчермет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 им. Бардина). </a:t>
            </a:r>
            <a:endParaRPr lang="ru-RU" sz="1100" b="1" dirty="0">
              <a:latin typeface="Arial" pitchFamily="34" charset="0"/>
              <a:cs typeface="Arial" pitchFamily="34" charset="0"/>
            </a:endParaRPr>
          </a:p>
          <a:p>
            <a:pPr lvl="0"/>
            <a:endParaRPr lang="ru-RU" sz="1100" dirty="0">
              <a:latin typeface="Arial" pitchFamily="34" charset="0"/>
              <a:cs typeface="Arial" pitchFamily="34" charset="0"/>
            </a:endParaRP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Академик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А.И. </a:t>
            </a:r>
            <a:r>
              <a:rPr lang="ru-RU" sz="1100" b="1" dirty="0" err="1">
                <a:latin typeface="Arial" pitchFamily="34" charset="0"/>
                <a:cs typeface="Arial" pitchFamily="34" charset="0"/>
              </a:rPr>
              <a:t>Ханчук</a:t>
            </a:r>
            <a:endParaRPr lang="ru-RU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88024" y="3933056"/>
            <a:ext cx="3240360" cy="17851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100" dirty="0">
                <a:latin typeface="Arial" pitchFamily="34" charset="0"/>
                <a:cs typeface="Arial" pitchFamily="34" charset="0"/>
              </a:rPr>
              <a:t>Повестка:</a:t>
            </a: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Академик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Л.Б. </a:t>
            </a:r>
            <a:r>
              <a:rPr lang="ru-RU" sz="1100" b="1" dirty="0" err="1">
                <a:latin typeface="Arial" pitchFamily="34" charset="0"/>
                <a:cs typeface="Arial" pitchFamily="34" charset="0"/>
              </a:rPr>
              <a:t>Бойнович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(ИФХЭ им. А.Н. Фрумкина РАН).</a:t>
            </a:r>
          </a:p>
          <a:p>
            <a:endParaRPr lang="ru-RU" sz="1100" dirty="0">
              <a:latin typeface="Arial" pitchFamily="34" charset="0"/>
              <a:cs typeface="Arial" pitchFamily="34" charset="0"/>
            </a:endParaRP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Д.х.н.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О.А. Шилова 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(ИХС им. И.В. Гребенщикова РАН). </a:t>
            </a:r>
          </a:p>
          <a:p>
            <a:endParaRPr lang="ru-RU" sz="1100" dirty="0">
              <a:latin typeface="Arial" pitchFamily="34" charset="0"/>
              <a:cs typeface="Arial" pitchFamily="34" charset="0"/>
            </a:endParaRPr>
          </a:p>
          <a:p>
            <a:r>
              <a:rPr lang="ru-RU" sz="1100" dirty="0">
                <a:latin typeface="Arial" pitchFamily="34" charset="0"/>
                <a:cs typeface="Arial" pitchFamily="34" charset="0"/>
              </a:rPr>
              <a:t>Академик 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В.М. </a:t>
            </a:r>
            <a:r>
              <a:rPr lang="ru-RU" sz="1100" b="1" dirty="0" err="1">
                <a:latin typeface="Arial" pitchFamily="34" charset="0"/>
                <a:cs typeface="Arial" pitchFamily="34" charset="0"/>
              </a:rPr>
              <a:t>Бузник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о формировании Дорожной карты «</a:t>
            </a:r>
            <a:r>
              <a:rPr lang="ru-RU" sz="1100" b="1" dirty="0">
                <a:latin typeface="Arial" pitchFamily="34" charset="0"/>
                <a:cs typeface="Arial" pitchFamily="34" charset="0"/>
              </a:rPr>
              <a:t>Развитие отечественного арктического материаловедения</a:t>
            </a:r>
            <a:r>
              <a:rPr lang="ru-RU" sz="1100" dirty="0">
                <a:latin typeface="Arial" pitchFamily="34" charset="0"/>
                <a:cs typeface="Arial" pitchFamily="34" charset="0"/>
              </a:rPr>
              <a:t>»</a:t>
            </a:r>
          </a:p>
        </p:txBody>
      </p:sp>
      <p:pic>
        <p:nvPicPr>
          <p:cNvPr id="9" name="Рисунок 8" descr="Без названия.jpg"/>
          <p:cNvPicPr>
            <a:picLocks noChangeAspect="1"/>
          </p:cNvPicPr>
          <p:nvPr/>
        </p:nvPicPr>
        <p:blipFill>
          <a:blip r:embed="rId2" cstate="print"/>
          <a:srcRect l="20811" t="3478" r="41243" b="42246"/>
          <a:stretch>
            <a:fillRect/>
          </a:stretch>
        </p:blipFill>
        <p:spPr>
          <a:xfrm>
            <a:off x="3419872" y="692696"/>
            <a:ext cx="668646" cy="720080"/>
          </a:xfrm>
          <a:prstGeom prst="rect">
            <a:avLst/>
          </a:prstGeom>
        </p:spPr>
      </p:pic>
      <p:pic>
        <p:nvPicPr>
          <p:cNvPr id="10" name="Рисунок 9" descr="unnamed.jpg"/>
          <p:cNvPicPr>
            <a:picLocks noChangeAspect="1"/>
          </p:cNvPicPr>
          <p:nvPr/>
        </p:nvPicPr>
        <p:blipFill>
          <a:blip r:embed="rId3" cstate="print"/>
          <a:srcRect l="34880" t="2121" r="21650" b="47480"/>
          <a:stretch>
            <a:fillRect/>
          </a:stretch>
        </p:blipFill>
        <p:spPr>
          <a:xfrm>
            <a:off x="4139952" y="764704"/>
            <a:ext cx="745283" cy="648072"/>
          </a:xfrm>
          <a:prstGeom prst="rect">
            <a:avLst/>
          </a:prstGeom>
        </p:spPr>
      </p:pic>
      <p:pic>
        <p:nvPicPr>
          <p:cNvPr id="11" name="Рисунок 10" descr="loz (2).jpg"/>
          <p:cNvPicPr>
            <a:picLocks noChangeAspect="1"/>
          </p:cNvPicPr>
          <p:nvPr/>
        </p:nvPicPr>
        <p:blipFill>
          <a:blip r:embed="rId4" cstate="print"/>
          <a:srcRect l="16285" t="12201" r="42338" b="59450"/>
          <a:stretch>
            <a:fillRect/>
          </a:stretch>
        </p:blipFill>
        <p:spPr>
          <a:xfrm>
            <a:off x="3851920" y="1556792"/>
            <a:ext cx="648072" cy="648072"/>
          </a:xfrm>
          <a:prstGeom prst="rect">
            <a:avLst/>
          </a:prstGeom>
        </p:spPr>
      </p:pic>
      <p:pic>
        <p:nvPicPr>
          <p:cNvPr id="12" name="Рисунок 11" descr="Без названия (1).jpg"/>
          <p:cNvPicPr>
            <a:picLocks noChangeAspect="1"/>
          </p:cNvPicPr>
          <p:nvPr/>
        </p:nvPicPr>
        <p:blipFill>
          <a:blip r:embed="rId5" cstate="print"/>
          <a:srcRect l="50000" r="28008" b="58262"/>
          <a:stretch>
            <a:fillRect/>
          </a:stretch>
        </p:blipFill>
        <p:spPr>
          <a:xfrm>
            <a:off x="4139952" y="2276872"/>
            <a:ext cx="576064" cy="727522"/>
          </a:xfrm>
          <a:prstGeom prst="rect">
            <a:avLst/>
          </a:prstGeom>
        </p:spPr>
      </p:pic>
      <p:pic>
        <p:nvPicPr>
          <p:cNvPr id="13" name="Рисунок 12" descr="1522085547_volskaya.jpg"/>
          <p:cNvPicPr>
            <a:picLocks noChangeAspect="1"/>
          </p:cNvPicPr>
          <p:nvPr/>
        </p:nvPicPr>
        <p:blipFill>
          <a:blip r:embed="rId6" cstate="print"/>
          <a:srcRect b="16594"/>
          <a:stretch>
            <a:fillRect/>
          </a:stretch>
        </p:blipFill>
        <p:spPr>
          <a:xfrm>
            <a:off x="3419872" y="2384816"/>
            <a:ext cx="648072" cy="705936"/>
          </a:xfrm>
          <a:prstGeom prst="rect">
            <a:avLst/>
          </a:prstGeom>
        </p:spPr>
      </p:pic>
      <p:pic>
        <p:nvPicPr>
          <p:cNvPr id="14" name="Рисунок 13" descr="unnamed (1).jpg"/>
          <p:cNvPicPr>
            <a:picLocks noChangeAspect="1"/>
          </p:cNvPicPr>
          <p:nvPr/>
        </p:nvPicPr>
        <p:blipFill>
          <a:blip r:embed="rId7" cstate="print"/>
          <a:srcRect l="28542" t="11883" r="35144" b="45765"/>
          <a:stretch>
            <a:fillRect/>
          </a:stretch>
        </p:blipFill>
        <p:spPr>
          <a:xfrm>
            <a:off x="8172400" y="836712"/>
            <a:ext cx="712880" cy="648072"/>
          </a:xfrm>
          <a:prstGeom prst="rect">
            <a:avLst/>
          </a:prstGeom>
        </p:spPr>
      </p:pic>
      <p:pic>
        <p:nvPicPr>
          <p:cNvPr id="15" name="Рисунок 14" descr="images.jpg"/>
          <p:cNvPicPr>
            <a:picLocks noChangeAspect="1"/>
          </p:cNvPicPr>
          <p:nvPr/>
        </p:nvPicPr>
        <p:blipFill>
          <a:blip r:embed="rId8" cstate="print"/>
          <a:srcRect l="29786" t="7969" r="9573" b="39043"/>
          <a:stretch>
            <a:fillRect/>
          </a:stretch>
        </p:blipFill>
        <p:spPr>
          <a:xfrm>
            <a:off x="8126437" y="1801454"/>
            <a:ext cx="576064" cy="729681"/>
          </a:xfrm>
          <a:prstGeom prst="rect">
            <a:avLst/>
          </a:prstGeom>
        </p:spPr>
      </p:pic>
      <p:pic>
        <p:nvPicPr>
          <p:cNvPr id="16" name="Рисунок 15" descr="Бой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083354" y="3865298"/>
            <a:ext cx="576064" cy="792862"/>
          </a:xfrm>
          <a:prstGeom prst="rect">
            <a:avLst/>
          </a:prstGeom>
        </p:spPr>
      </p:pic>
      <p:pic>
        <p:nvPicPr>
          <p:cNvPr id="17" name="Рисунок 16" descr="shilova-275x300.jpg"/>
          <p:cNvPicPr>
            <a:picLocks noChangeAspect="1"/>
          </p:cNvPicPr>
          <p:nvPr/>
        </p:nvPicPr>
        <p:blipFill>
          <a:blip r:embed="rId10" cstate="print"/>
          <a:srcRect l="25258" t="27320" r="39004" b="34880"/>
          <a:stretch>
            <a:fillRect/>
          </a:stretch>
        </p:blipFill>
        <p:spPr>
          <a:xfrm>
            <a:off x="8118265" y="4658160"/>
            <a:ext cx="720080" cy="830862"/>
          </a:xfrm>
          <a:prstGeom prst="rect">
            <a:avLst/>
          </a:prstGeom>
        </p:spPr>
      </p:pic>
      <p:pic>
        <p:nvPicPr>
          <p:cNvPr id="18" name="Рисунок 17" descr="Alexander_Khanchuk.jpg"/>
          <p:cNvPicPr>
            <a:picLocks noChangeAspect="1"/>
          </p:cNvPicPr>
          <p:nvPr/>
        </p:nvPicPr>
        <p:blipFill>
          <a:blip r:embed="rId11" cstate="print"/>
          <a:srcRect l="25168" t="5091" r="25168" b="34727"/>
          <a:stretch>
            <a:fillRect/>
          </a:stretch>
        </p:blipFill>
        <p:spPr>
          <a:xfrm>
            <a:off x="3737085" y="5503638"/>
            <a:ext cx="504056" cy="662079"/>
          </a:xfrm>
          <a:prstGeom prst="rect">
            <a:avLst/>
          </a:prstGeom>
        </p:spPr>
      </p:pic>
      <p:pic>
        <p:nvPicPr>
          <p:cNvPr id="19" name="Рисунок 18" descr="Ильин.jpg"/>
          <p:cNvPicPr>
            <a:picLocks noChangeAspect="1"/>
          </p:cNvPicPr>
          <p:nvPr/>
        </p:nvPicPr>
        <p:blipFill>
          <a:blip r:embed="rId12" cstate="print"/>
          <a:srcRect b="13058"/>
          <a:stretch>
            <a:fillRect/>
          </a:stretch>
        </p:blipFill>
        <p:spPr>
          <a:xfrm>
            <a:off x="3707904" y="3933056"/>
            <a:ext cx="576064" cy="684206"/>
          </a:xfrm>
          <a:prstGeom prst="rect">
            <a:avLst/>
          </a:prstGeom>
        </p:spPr>
      </p:pic>
      <p:pic>
        <p:nvPicPr>
          <p:cNvPr id="20" name="Рисунок 19" descr="Фил.jpg"/>
          <p:cNvPicPr>
            <a:picLocks noChangeAspect="1"/>
          </p:cNvPicPr>
          <p:nvPr/>
        </p:nvPicPr>
        <p:blipFill>
          <a:blip r:embed="rId13" cstate="print"/>
          <a:srcRect l="13526" r="12188"/>
          <a:stretch>
            <a:fillRect/>
          </a:stretch>
        </p:blipFill>
        <p:spPr>
          <a:xfrm>
            <a:off x="3707904" y="4761619"/>
            <a:ext cx="504055" cy="64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16632"/>
            <a:ext cx="8136904" cy="31085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Цикл заседаний завершился аналитическим обзором «Арктическое материаловедение: состояние и развитие» (под редакцией В.М. </a:t>
            </a:r>
            <a:r>
              <a:rPr lang="ru-RU" sz="1400" b="1" dirty="0" err="1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Бузника</a:t>
            </a:r>
            <a:r>
              <a:rPr lang="ru-RU" sz="1400" b="1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Е.Н. </a:t>
            </a:r>
            <a:r>
              <a:rPr lang="ru-RU" sz="1400" b="1" dirty="0" err="1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Каблова</a:t>
            </a:r>
            <a:r>
              <a:rPr lang="ru-RU" sz="1400" b="1" dirty="0">
                <a:solidFill>
                  <a:prstClr val="black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, С.М. Алдошина) как основы Дорожной карты по арктическому материаловедению, целью  и задачами которой являются:</a:t>
            </a: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i="1" dirty="0">
              <a:latin typeface="Arial" pitchFamily="34" charset="0"/>
              <a:cs typeface="Arial" pitchFamily="34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i="1" dirty="0">
                <a:latin typeface="Arial" pitchFamily="34" charset="0"/>
                <a:cs typeface="Arial" pitchFamily="34" charset="0"/>
              </a:rPr>
              <a:t>Развитие отечественного арктического материаловедения для реализации политики государства в освоении Арктики.</a:t>
            </a: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i="1" dirty="0">
              <a:latin typeface="Arial" pitchFamily="34" charset="0"/>
              <a:cs typeface="Arial" pitchFamily="34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i="1" dirty="0">
                <a:latin typeface="Arial" pitchFamily="34" charset="0"/>
                <a:cs typeface="Arial" pitchFamily="34" charset="0"/>
              </a:rPr>
              <a:t>Разработка новых материалов и способов совершенствования  существующих для применения в Арктике.</a:t>
            </a: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i="1" dirty="0">
              <a:latin typeface="Arial" pitchFamily="34" charset="0"/>
              <a:cs typeface="Arial" pitchFamily="34" charset="0"/>
            </a:endParaRP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i="1" dirty="0">
                <a:latin typeface="Arial" pitchFamily="34" charset="0"/>
                <a:cs typeface="Arial" pitchFamily="34" charset="0"/>
              </a:rPr>
              <a:t>Выявление коммерческих возможностей арктических продуктов на отечественном и международном рынках.</a:t>
            </a:r>
          </a:p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endParaRPr lang="ru-RU" sz="1400" dirty="0"/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356478" y="3933056"/>
            <a:ext cx="1951479" cy="30689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36096" y="4839543"/>
            <a:ext cx="179732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800" b="1" dirty="0">
                <a:latin typeface="Arial" pitchFamily="34" charset="0"/>
                <a:cs typeface="Arial" pitchFamily="34" charset="0"/>
              </a:rPr>
              <a:t>АРКТИЧЕСКОЕ МАТЕРИАЛОВЕДЕНИЕ: СОСТОЯНИЕ И РАЗВИТИЕ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64088" y="3955122"/>
            <a:ext cx="1872208" cy="5539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600" b="1" dirty="0">
                <a:latin typeface="Arial" pitchFamily="34" charset="0"/>
                <a:cs typeface="Arial" pitchFamily="34" charset="0"/>
              </a:rPr>
              <a:t>ФГУП «ВИАМ» ГНЦ РФ</a:t>
            </a:r>
          </a:p>
          <a:p>
            <a:pPr algn="ctr"/>
            <a:r>
              <a:rPr lang="ru-RU" sz="600" b="1" dirty="0">
                <a:latin typeface="Arial" pitchFamily="34" charset="0"/>
                <a:cs typeface="Arial" pitchFamily="34" charset="0"/>
              </a:rPr>
              <a:t>НАУЧНЫЙ СОВЕТ РАН ПО МАТЕРИАЛАМ И НАНОМАТЕРИАЛАМ</a:t>
            </a:r>
          </a:p>
          <a:p>
            <a:pPr algn="ctr"/>
            <a:r>
              <a:rPr lang="ru-RU" sz="600" b="1" dirty="0">
                <a:latin typeface="Arial" pitchFamily="34" charset="0"/>
                <a:cs typeface="Arial" pitchFamily="34" charset="0"/>
              </a:rPr>
              <a:t>РГУ НЕФТИ И ГАЗА (НИУ) им. И.М. ГУБКИНА</a:t>
            </a:r>
          </a:p>
          <a:p>
            <a:pPr algn="ctr"/>
            <a:endParaRPr lang="ru-RU" sz="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40152" y="6525344"/>
            <a:ext cx="823772" cy="1846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600" b="1" dirty="0">
                <a:latin typeface="Arial" pitchFamily="34" charset="0"/>
                <a:cs typeface="Arial" pitchFamily="34" charset="0"/>
              </a:rPr>
              <a:t>Москва, 2020 г.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47664" y="3933056"/>
            <a:ext cx="2664296" cy="2887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География научных организаций, работающих в области АМ (из доклада </a:t>
            </a:r>
            <a:r>
              <a:rPr kumimoji="0" lang="ru-RU" altLang="ru-RU" sz="11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академикаВ.М</a:t>
            </a:r>
            <a:r>
              <a:rPr kumimoji="0" lang="ru-RU" altLang="ru-RU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. </a:t>
            </a:r>
            <a:r>
              <a:rPr kumimoji="0" lang="ru-RU" altLang="ru-RU" sz="11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Бузника</a:t>
            </a:r>
            <a:r>
              <a:rPr kumimoji="0" lang="ru-RU" altLang="ru-RU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)</a:t>
            </a:r>
          </a:p>
        </p:txBody>
      </p:sp>
      <p:pic>
        <p:nvPicPr>
          <p:cNvPr id="8" name="Объект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39040" y="4293096"/>
            <a:ext cx="3760952" cy="232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0180423_163639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23528" y="1058619"/>
            <a:ext cx="3677797" cy="19383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560" y="116632"/>
            <a:ext cx="8280920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Работа Совета в 2018 г. и частично в 2019 г. была посвящена такой актуальной для РФ теме как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малотоннажная химия (МТХ)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501008"/>
            <a:ext cx="3672408" cy="255454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Эта работа проводилась при активном участии Первого заместителя Министра </a:t>
            </a:r>
            <a:r>
              <a:rPr lang="ru-RU" sz="16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Минпром-торга</a:t>
            </a:r>
            <a:r>
              <a:rPr lang="ru-RU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РФ С.А. </a:t>
            </a:r>
            <a:r>
              <a:rPr lang="ru-RU" sz="16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Цыба</a:t>
            </a:r>
            <a:r>
              <a:rPr lang="ru-RU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16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сотру-дников</a:t>
            </a:r>
            <a:r>
              <a:rPr lang="ru-RU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Министерства, сделавших доклады о развитии МТХ в Российской федерации на основе Дорожной карты, которую подробно осветил в своем сообщении С.А. </a:t>
            </a:r>
            <a:r>
              <a:rPr lang="ru-RU" sz="16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Цыб</a:t>
            </a:r>
            <a:r>
              <a:rPr lang="ru-RU" sz="1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103948" y="965627"/>
            <a:ext cx="4896544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atin typeface="Arial" pitchFamily="34" charset="0"/>
                <a:cs typeface="Arial" pitchFamily="34" charset="0"/>
              </a:rPr>
              <a:t>На долю производства малотоннажной и среднетоннажной химии в России сегодня приходится не более 10 – 15 % общего объема производства химической продукции, тогда как в развитых странах она составляет 40 % и более, спрос в значительной степени удовлетворяется за счет импорта, причем по многим стратегически важным продуктам зависимость от импорта доходит до 100 %.</a:t>
            </a: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171" name="Object 3"/>
          <p:cNvGraphicFramePr>
            <a:graphicFrameLocks noChangeAspect="1"/>
          </p:cNvGraphicFramePr>
          <p:nvPr/>
        </p:nvGraphicFramePr>
        <p:xfrm>
          <a:off x="4427984" y="3573016"/>
          <a:ext cx="4248472" cy="3180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Слайд" r:id="rId4" imgW="4570530" imgH="3427653" progId="PowerPoint.Slide.12">
                  <p:embed/>
                </p:oleObj>
              </mc:Choice>
              <mc:Fallback>
                <p:oleObj name="Слайд" r:id="rId4" imgW="4570530" imgH="3427653" progId="PowerPoint.Slide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984" y="3573016"/>
                        <a:ext cx="4248472" cy="318019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9552" y="260648"/>
            <a:ext cx="8352928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Научным советом была проведена огромная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работа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по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формированию перечня разработок Институтов РАН в области малотоннажных продуктов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 по следующим направлениям: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9552" y="1196752"/>
            <a:ext cx="7848872" cy="18158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- Разработки в области продуктов МТХ в соответствии с перечнем приоритетных продуктовых сегментов (поверхностно активные вещества, химические средства защиты растений, вещества для нефтедобычи и транспортировки нефти по трубопроводам, химические реактивы и растворители и др.).</a:t>
            </a: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- Разработки в области металлов.</a:t>
            </a:r>
          </a:p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- Разработки в области создания особо чистых материалов.</a:t>
            </a:r>
            <a:endParaRPr lang="ru-RU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4817" name="Object 1"/>
          <p:cNvGraphicFramePr>
            <a:graphicFrameLocks noChangeAspect="1"/>
          </p:cNvGraphicFramePr>
          <p:nvPr/>
        </p:nvGraphicFramePr>
        <p:xfrm>
          <a:off x="251520" y="3284984"/>
          <a:ext cx="4581525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5" name="Слайд" r:id="rId3" imgW="4570530" imgH="3427653" progId="PowerPoint.Slide.12">
                  <p:embed/>
                </p:oleObj>
              </mc:Choice>
              <mc:Fallback>
                <p:oleObj name="Слайд" r:id="rId3" imgW="4570530" imgH="3427653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3284984"/>
                        <a:ext cx="4581525" cy="342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436096" y="3429000"/>
            <a:ext cx="3563888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Сформированный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перечень был передан в </a:t>
            </a:r>
            <a:r>
              <a:rPr lang="ru-RU" sz="1600" b="1" i="1" dirty="0" err="1">
                <a:latin typeface="Arial" pitchFamily="34" charset="0"/>
                <a:cs typeface="Arial" pitchFamily="34" charset="0"/>
              </a:rPr>
              <a:t>Минпромторг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 для организации взаимодействия с исполнителями по выпуску продукции МТХ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cxnSp>
        <p:nvCxnSpPr>
          <p:cNvPr id="21" name="Соединительная линия уступом 20"/>
          <p:cNvCxnSpPr/>
          <p:nvPr/>
        </p:nvCxnSpPr>
        <p:spPr>
          <a:xfrm rot="5400000">
            <a:off x="-648580" y="2240868"/>
            <a:ext cx="1944216" cy="14401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395536" y="1340768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6372200" y="2996952"/>
            <a:ext cx="50405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Рисунок 26" descr="logo_shar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2996952"/>
            <a:ext cx="1512168" cy="44993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860032" y="5229200"/>
            <a:ext cx="4032448" cy="13542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latin typeface="Arial" pitchFamily="34" charset="0"/>
                <a:cs typeface="Arial" pitchFamily="34" charset="0"/>
              </a:rPr>
              <a:t>По теме «Разработки Институтов РАН в области малотоннажной химии» проведено совместное заседание Совета с представителями ПАО «</a:t>
            </a:r>
            <a:r>
              <a:rPr lang="ru-RU" sz="1600" b="1" dirty="0" err="1">
                <a:latin typeface="Arial" pitchFamily="34" charset="0"/>
                <a:cs typeface="Arial" pitchFamily="34" charset="0"/>
              </a:rPr>
              <a:t>Казаньоргсинтез</a:t>
            </a:r>
            <a:r>
              <a:rPr lang="ru-RU" b="1" dirty="0"/>
              <a:t>».</a:t>
            </a:r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5004048" y="2996952"/>
            <a:ext cx="288032" cy="22322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Рисунок 30" descr="7c7ca3bc2082ff74acdf794445c6c6b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64288" y="6237312"/>
            <a:ext cx="548680" cy="5486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00930_150855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764704"/>
            <a:ext cx="2448272" cy="1368152"/>
          </a:xfrm>
          <a:prstGeom prst="rect">
            <a:avLst/>
          </a:prstGeom>
        </p:spPr>
      </p:pic>
      <p:pic>
        <p:nvPicPr>
          <p:cNvPr id="5" name="Рисунок 4" descr="20200930_151149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56077" y="764704"/>
            <a:ext cx="2464395" cy="13681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188640"/>
            <a:ext cx="8712968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itchFamily="34" charset="0"/>
                <a:cs typeface="Arial" pitchFamily="34" charset="0"/>
              </a:rPr>
              <a:t>Проведен цикл заседаний, посвященных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моделированию материалов и их свойств (2020-2021 гг.)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99792" y="764704"/>
            <a:ext cx="360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/>
              <a:t>С участием заместителя Министра науки и высшего образования РФ член-корр. РАН С.В. </a:t>
            </a:r>
            <a:r>
              <a:rPr lang="ru-RU" sz="1200" b="1" dirty="0" err="1"/>
              <a:t>Люлина</a:t>
            </a:r>
            <a:r>
              <a:rPr lang="ru-RU" sz="1200" b="1" dirty="0"/>
              <a:t> и специального представителя Президента РФ по вопросам цифрового и технологического развития, директора направления «Молодые профессионалы» Агентства стратегических инициатив Д.Н. </a:t>
            </a:r>
            <a:r>
              <a:rPr lang="ru-RU" sz="1200" b="1" dirty="0" err="1"/>
              <a:t>Пескова</a:t>
            </a:r>
            <a:r>
              <a:rPr lang="ru-RU" sz="1200" b="1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512" y="2204864"/>
            <a:ext cx="734481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b="1" dirty="0"/>
              <a:t>Прозвучали актуальные доклады:</a:t>
            </a:r>
          </a:p>
          <a:p>
            <a:r>
              <a:rPr lang="ru-RU" sz="1300" b="1" dirty="0"/>
              <a:t>академика Б.Н. </a:t>
            </a:r>
            <a:r>
              <a:rPr lang="ru-RU" sz="1300" b="1" dirty="0" err="1"/>
              <a:t>Четверушкина</a:t>
            </a:r>
            <a:r>
              <a:rPr lang="ru-RU" sz="1300" b="1" dirty="0"/>
              <a:t>, член-корр. РАН М.В. Якобовского, </a:t>
            </a:r>
            <a:r>
              <a:rPr lang="ru-RU" sz="1300" b="1" dirty="0" err="1"/>
              <a:t>д.ф.-м.н</a:t>
            </a:r>
            <a:r>
              <a:rPr lang="ru-RU" sz="1300" b="1" dirty="0"/>
              <a:t>. С.В. Полякова (ИПМ РАН) - </a:t>
            </a:r>
            <a:r>
              <a:rPr lang="ru-RU" sz="1300" b="1" dirty="0">
                <a:solidFill>
                  <a:schemeClr val="accent6">
                    <a:lumMod val="75000"/>
                  </a:schemeClr>
                </a:solidFill>
              </a:rPr>
              <a:t>Суперкомпьютерные технологии </a:t>
            </a:r>
            <a:r>
              <a:rPr lang="ru-RU" sz="1300" b="1" dirty="0"/>
              <a:t>для решения задач материаловедения</a:t>
            </a:r>
          </a:p>
          <a:p>
            <a:endParaRPr lang="ru-RU" sz="800" b="1" dirty="0"/>
          </a:p>
          <a:p>
            <a:r>
              <a:rPr lang="ru-RU" sz="1300" b="1" dirty="0" err="1"/>
              <a:t>д.ф.-м.н</a:t>
            </a:r>
            <a:r>
              <a:rPr lang="ru-RU" sz="1300" b="1" dirty="0"/>
              <a:t>. В.В. </a:t>
            </a:r>
            <a:r>
              <a:rPr lang="ru-RU" sz="1300" b="1" dirty="0" err="1"/>
              <a:t>Стегайлова</a:t>
            </a:r>
            <a:r>
              <a:rPr lang="ru-RU" sz="1300" b="1" dirty="0"/>
              <a:t> (ОИВТ РАН) - Атомистические и многомасштабные </a:t>
            </a:r>
            <a:r>
              <a:rPr lang="ru-RU" sz="1300" b="1" dirty="0">
                <a:solidFill>
                  <a:schemeClr val="accent6">
                    <a:lumMod val="75000"/>
                  </a:schemeClr>
                </a:solidFill>
              </a:rPr>
              <a:t>модели вещества</a:t>
            </a:r>
            <a:endParaRPr lang="ru-RU" sz="1300" b="1" dirty="0"/>
          </a:p>
          <a:p>
            <a:endParaRPr lang="ru-RU" sz="800" b="1" dirty="0"/>
          </a:p>
          <a:p>
            <a:r>
              <a:rPr lang="ru-RU" sz="1300" b="1" dirty="0" err="1"/>
              <a:t>д.ф.-м.н</a:t>
            </a:r>
            <a:r>
              <a:rPr lang="ru-RU" sz="1300" b="1" dirty="0"/>
              <a:t>. А.Р. </a:t>
            </a:r>
            <a:r>
              <a:rPr lang="ru-RU" sz="1300" b="1" dirty="0" err="1"/>
              <a:t>Оганова</a:t>
            </a:r>
            <a:r>
              <a:rPr lang="ru-RU" sz="1300" b="1" dirty="0"/>
              <a:t> (</a:t>
            </a:r>
            <a:r>
              <a:rPr lang="ru-RU" sz="1300" b="1" dirty="0" err="1"/>
              <a:t>Сколтех</a:t>
            </a:r>
            <a:r>
              <a:rPr lang="ru-RU" sz="1300" b="1" dirty="0"/>
              <a:t>) - </a:t>
            </a:r>
            <a:r>
              <a:rPr lang="ru-RU" sz="1300" b="1" dirty="0">
                <a:solidFill>
                  <a:schemeClr val="accent6">
                    <a:lumMod val="75000"/>
                  </a:schemeClr>
                </a:solidFill>
              </a:rPr>
              <a:t>Предсказание новых материалов</a:t>
            </a:r>
            <a:r>
              <a:rPr lang="ru-RU" sz="1300" b="1" dirty="0"/>
              <a:t> и необычных веществ при помощи искусственного интеллекта, </a:t>
            </a:r>
          </a:p>
          <a:p>
            <a:endParaRPr lang="ru-RU" sz="800" b="1" dirty="0"/>
          </a:p>
          <a:p>
            <a:r>
              <a:rPr lang="ru-RU" sz="1300" b="1" dirty="0"/>
              <a:t>д.т.н. А.В. Дуба (ГК «</a:t>
            </a:r>
            <a:r>
              <a:rPr lang="ru-RU" sz="1300" b="1" dirty="0" err="1"/>
              <a:t>Росатом</a:t>
            </a:r>
            <a:r>
              <a:rPr lang="ru-RU" sz="1300" b="1" dirty="0"/>
              <a:t>) - Развитие компьютерного материаловедения для  отбора </a:t>
            </a:r>
            <a:r>
              <a:rPr lang="ru-RU" sz="1300" b="1" dirty="0" err="1"/>
              <a:t>кандидатных</a:t>
            </a:r>
            <a:r>
              <a:rPr lang="ru-RU" sz="1300" b="1" dirty="0"/>
              <a:t> материалов перспективных ядерных технологий, </a:t>
            </a:r>
          </a:p>
          <a:p>
            <a:endParaRPr lang="ru-RU" sz="800" b="1" dirty="0"/>
          </a:p>
          <a:p>
            <a:r>
              <a:rPr lang="ru-RU" sz="1300" b="1" dirty="0"/>
              <a:t>член-корреспондента РАН В.В. Воеводина (НИВЦ МГУ) - Суперкомпьютерный комплекс МГУ и задачи материаловедения,</a:t>
            </a:r>
          </a:p>
          <a:p>
            <a:endParaRPr lang="ru-RU" sz="800" b="1" dirty="0"/>
          </a:p>
          <a:p>
            <a:r>
              <a:rPr lang="ru-RU" sz="1300" b="1" dirty="0" err="1"/>
              <a:t>д.т.н</a:t>
            </a:r>
            <a:r>
              <a:rPr lang="ru-RU" sz="1300" b="1" dirty="0"/>
              <a:t> В.А. Нелюба  (МГТУ) - Цифровое материаловедение. Опыт МГТУ им. Н.Э. Баумана</a:t>
            </a:r>
          </a:p>
          <a:p>
            <a:endParaRPr lang="ru-RU" sz="800" b="1" dirty="0"/>
          </a:p>
          <a:p>
            <a:r>
              <a:rPr lang="ru-RU" sz="1300" b="1" dirty="0"/>
              <a:t>к.т.н. А.Э. Рязанцева (Исследовательский комплекс Центра технологического обеспечения) -Проблемы вычислительного материаловедения для задач оптимального проектирования</a:t>
            </a:r>
          </a:p>
          <a:p>
            <a:endParaRPr lang="ru-RU" sz="800" b="1" dirty="0"/>
          </a:p>
          <a:p>
            <a:r>
              <a:rPr lang="ru-RU" sz="1300" b="1" dirty="0"/>
              <a:t>к.т.н. Д.С. Лаврищева (ФГУП ВИАМ) «Проблемные вопросы вычислительного материаловедения</a:t>
            </a:r>
          </a:p>
        </p:txBody>
      </p:sp>
      <p:pic>
        <p:nvPicPr>
          <p:cNvPr id="9" name="Рисунок 8" descr="20200930_150910.jpg"/>
          <p:cNvPicPr/>
          <p:nvPr/>
        </p:nvPicPr>
        <p:blipFill>
          <a:blip r:embed="rId4" cstate="print"/>
          <a:srcRect l="40830" t="51961" r="46566" b="17699"/>
          <a:stretch>
            <a:fillRect/>
          </a:stretch>
        </p:blipFill>
        <p:spPr>
          <a:xfrm>
            <a:off x="7812360" y="2204864"/>
            <a:ext cx="504056" cy="720080"/>
          </a:xfrm>
          <a:prstGeom prst="rect">
            <a:avLst/>
          </a:prstGeom>
        </p:spPr>
      </p:pic>
      <p:pic>
        <p:nvPicPr>
          <p:cNvPr id="10" name="Рисунок 9" descr="20200930_150919.jpg"/>
          <p:cNvPicPr/>
          <p:nvPr/>
        </p:nvPicPr>
        <p:blipFill>
          <a:blip r:embed="rId5" cstate="print"/>
          <a:srcRect l="20347" t="38459" r="64809" b="36405"/>
          <a:stretch>
            <a:fillRect/>
          </a:stretch>
        </p:blipFill>
        <p:spPr>
          <a:xfrm>
            <a:off x="7164288" y="2276872"/>
            <a:ext cx="576064" cy="576064"/>
          </a:xfrm>
          <a:prstGeom prst="rect">
            <a:avLst/>
          </a:prstGeom>
        </p:spPr>
      </p:pic>
      <p:pic>
        <p:nvPicPr>
          <p:cNvPr id="11" name="Рисунок 10" descr="20200930_150919.jpg"/>
          <p:cNvPicPr/>
          <p:nvPr/>
        </p:nvPicPr>
        <p:blipFill>
          <a:blip r:embed="rId5" cstate="print"/>
          <a:srcRect l="58637" t="38363" r="27868" b="28122"/>
          <a:stretch>
            <a:fillRect/>
          </a:stretch>
        </p:blipFill>
        <p:spPr>
          <a:xfrm>
            <a:off x="8460432" y="2276872"/>
            <a:ext cx="432048" cy="648072"/>
          </a:xfrm>
          <a:prstGeom prst="rect">
            <a:avLst/>
          </a:prstGeom>
        </p:spPr>
      </p:pic>
      <p:pic>
        <p:nvPicPr>
          <p:cNvPr id="12" name="Рисунок 11" descr="20200930_151032.jpg"/>
          <p:cNvPicPr/>
          <p:nvPr/>
        </p:nvPicPr>
        <p:blipFill>
          <a:blip r:embed="rId6" cstate="print"/>
          <a:srcRect l="13168" t="30072" r="77716" b="55498"/>
          <a:stretch>
            <a:fillRect/>
          </a:stretch>
        </p:blipFill>
        <p:spPr>
          <a:xfrm>
            <a:off x="7236296" y="2924944"/>
            <a:ext cx="720080" cy="720080"/>
          </a:xfrm>
          <a:prstGeom prst="rect">
            <a:avLst/>
          </a:prstGeom>
        </p:spPr>
      </p:pic>
      <p:pic>
        <p:nvPicPr>
          <p:cNvPr id="13" name="Рисунок 12" descr="20200930_151009.jpg"/>
          <p:cNvPicPr/>
          <p:nvPr/>
        </p:nvPicPr>
        <p:blipFill>
          <a:blip r:embed="rId7" cstate="print"/>
          <a:srcRect l="56012" t="26695" r="35421" b="52983"/>
          <a:stretch>
            <a:fillRect/>
          </a:stretch>
        </p:blipFill>
        <p:spPr>
          <a:xfrm>
            <a:off x="8172400" y="5877272"/>
            <a:ext cx="576064" cy="720080"/>
          </a:xfrm>
          <a:prstGeom prst="rect">
            <a:avLst/>
          </a:prstGeom>
        </p:spPr>
      </p:pic>
      <p:pic>
        <p:nvPicPr>
          <p:cNvPr id="33793" name="Picture 1" descr="_21043D0438043C043E043A04_-_4D043A04400430043D043004_-2016_2D00_09_2D00_05-_3204_-12"/>
          <p:cNvPicPr>
            <a:picLocks noChangeAspect="1" noChangeArrowheads="1"/>
          </p:cNvPicPr>
          <p:nvPr/>
        </p:nvPicPr>
        <p:blipFill>
          <a:blip r:embed="rId8" cstate="print"/>
          <a:srcRect l="36623" r="24139" b="28941"/>
          <a:stretch>
            <a:fillRect/>
          </a:stretch>
        </p:blipFill>
        <p:spPr bwMode="auto">
          <a:xfrm>
            <a:off x="8172400" y="3284984"/>
            <a:ext cx="600067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2" descr="dub"/>
          <p:cNvPicPr>
            <a:picLocks noChangeAspect="1" noChangeArrowheads="1"/>
          </p:cNvPicPr>
          <p:nvPr/>
        </p:nvPicPr>
        <p:blipFill>
          <a:blip r:embed="rId9" cstate="print"/>
          <a:srcRect l="15668" t="3036" r="21659" b="42314"/>
          <a:stretch>
            <a:fillRect/>
          </a:stretch>
        </p:blipFill>
        <p:spPr bwMode="auto">
          <a:xfrm>
            <a:off x="7164288" y="3933056"/>
            <a:ext cx="648072" cy="729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Voevodin%20VlV"/>
          <p:cNvPicPr>
            <a:picLocks noChangeAspect="1" noChangeArrowheads="1"/>
          </p:cNvPicPr>
          <p:nvPr/>
        </p:nvPicPr>
        <p:blipFill>
          <a:blip r:embed="rId10" cstate="print"/>
          <a:srcRect l="22055" r="33836" b="32992"/>
          <a:stretch>
            <a:fillRect/>
          </a:stretch>
        </p:blipFill>
        <p:spPr bwMode="auto">
          <a:xfrm>
            <a:off x="8244408" y="4365104"/>
            <a:ext cx="59822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 descr="img_7261"/>
          <p:cNvPicPr>
            <a:picLocks noChangeAspect="1" noChangeArrowheads="1"/>
          </p:cNvPicPr>
          <p:nvPr/>
        </p:nvPicPr>
        <p:blipFill>
          <a:blip r:embed="rId11" cstate="print"/>
          <a:srcRect l="37972" t="10344" r="24056" b="37935"/>
          <a:stretch>
            <a:fillRect/>
          </a:stretch>
        </p:blipFill>
        <p:spPr bwMode="auto">
          <a:xfrm>
            <a:off x="7452320" y="5013176"/>
            <a:ext cx="792088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61477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476672"/>
            <a:ext cx="6333601" cy="61247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Arial" pitchFamily="34" charset="0"/>
                <a:cs typeface="Arial" pitchFamily="34" charset="0"/>
              </a:rPr>
              <a:t>В </a:t>
            </a:r>
            <a:r>
              <a:rPr lang="ru-RU" sz="1400" b="1" i="1" dirty="0">
                <a:latin typeface="Arial" pitchFamily="34" charset="0"/>
                <a:cs typeface="Arial" pitchFamily="34" charset="0"/>
              </a:rPr>
              <a:t>расширенном решении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отмечено, что </a:t>
            </a:r>
            <a:r>
              <a:rPr lang="ru-RU" sz="1400" b="1" i="1" dirty="0">
                <a:latin typeface="Arial" pitchFamily="34" charset="0"/>
                <a:cs typeface="Arial" pitchFamily="34" charset="0"/>
              </a:rPr>
              <a:t>Научный совет РАН по материалам и наноматериалам считает необходимым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tabLst>
                <a:tab pos="335756" algn="l"/>
              </a:tabLst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•	- </a:t>
            </a:r>
            <a:r>
              <a:rPr 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создание консорциума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по разработке межотраслевой программы развития суперкомпьютерных технологий моделирования (СКТМ) для решения задач математического и компьютерного моделирования материалов и их применения в составе изделий, объединяющего академическую, вузовскую и отраслевую науку, промышленность и </a:t>
            </a:r>
            <a:r>
              <a:rPr lang="ru-RU" sz="1400" b="1" dirty="0" err="1">
                <a:latin typeface="Arial" pitchFamily="34" charset="0"/>
                <a:cs typeface="Arial" pitchFamily="34" charset="0"/>
              </a:rPr>
              <a:t>бизнес-компании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tabLst>
                <a:tab pos="335756" algn="l"/>
              </a:tabLst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•	- </a:t>
            </a:r>
            <a:r>
              <a:rPr 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разработку Комплексной научно-технической программы (КНТП)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в области материаловедения с использованием суперкомпьютерных технологий моделирования материалов и их свойств;</a:t>
            </a:r>
          </a:p>
          <a:p>
            <a:pPr algn="just">
              <a:tabLst>
                <a:tab pos="335756" algn="l"/>
              </a:tabLst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•	- создание суперкомпьютерного центра </a:t>
            </a:r>
            <a:r>
              <a:rPr 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производительностью не менее 20 </a:t>
            </a:r>
            <a:r>
              <a:rPr lang="ru-RU" sz="14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Pflops</a:t>
            </a:r>
            <a:r>
              <a:rPr 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для решения задач математического и компьютерного моделирования материалов; </a:t>
            </a:r>
          </a:p>
          <a:p>
            <a:pPr algn="just">
              <a:tabLst>
                <a:tab pos="335756" algn="l"/>
              </a:tabLst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•	- создание и долгосрочную поддержку национальных российских </a:t>
            </a:r>
            <a:r>
              <a:rPr 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программных кодов и цифровых паспортов 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в области математического моделирования и решения задач численного и имитационного моделирования и интеграция с существующими и разрабатываемыми комплексами инженерного программного обеспечения;</a:t>
            </a:r>
          </a:p>
          <a:p>
            <a:pPr algn="just">
              <a:tabLst>
                <a:tab pos="335756" algn="l"/>
              </a:tabLst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•	- создание концепции и организации наполнения </a:t>
            </a:r>
            <a:r>
              <a:rPr lang="ru-R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национального банка и баз знаний по материалам и их цифровым двойникам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 и обработки на основе искусственного интеллекта, свойств материалов и технологий их переработки и интеграции с соответствующими модулями инженерного программного обеспечения;</a:t>
            </a:r>
          </a:p>
          <a:p>
            <a:pPr algn="just">
              <a:tabLst>
                <a:tab pos="335756" algn="l"/>
              </a:tabLst>
            </a:pPr>
            <a:r>
              <a:rPr lang="ru-RU" sz="1400" b="1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465840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260648"/>
            <a:ext cx="7632848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Arial" pitchFamily="34" charset="0"/>
                <a:cs typeface="Arial" pitchFamily="34" charset="0"/>
              </a:rPr>
              <a:t>Цикл заседаний, посвященных тематике «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Аддитивные технологии и материалы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» </a:t>
            </a:r>
            <a:r>
              <a:rPr lang="ru-RU" sz="1600" b="1" i="1" dirty="0">
                <a:latin typeface="Arial" pitchFamily="34" charset="0"/>
                <a:cs typeface="Arial" pitchFamily="34" charset="0"/>
              </a:rPr>
              <a:t>(2021 г.)</a:t>
            </a:r>
          </a:p>
        </p:txBody>
      </p:sp>
      <p:pic>
        <p:nvPicPr>
          <p:cNvPr id="3" name="Рисунок 2" descr="20210531_154427.jpg"/>
          <p:cNvPicPr>
            <a:picLocks noChangeAspect="1"/>
          </p:cNvPicPr>
          <p:nvPr/>
        </p:nvPicPr>
        <p:blipFill>
          <a:blip r:embed="rId2" cstate="print"/>
          <a:srcRect t="14286" b="16667"/>
          <a:stretch>
            <a:fillRect/>
          </a:stretch>
        </p:blipFill>
        <p:spPr>
          <a:xfrm>
            <a:off x="107504" y="908720"/>
            <a:ext cx="4032448" cy="20882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11960" y="1087651"/>
            <a:ext cx="4824536" cy="169277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300" b="1" i="1" dirty="0">
                <a:latin typeface="Arial" pitchFamily="34" charset="0"/>
                <a:cs typeface="Arial" pitchFamily="34" charset="0"/>
              </a:rPr>
              <a:t>Президент РАН академик А.М. Сергеев отметил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, что аддитивные технологии – это одно из ключевых направлений современного научно-технического прогресса в мире, которые серьезным образом изменили наши представления о том, с какими характеристиками и свойствами можно делать изделия и в чем состоит преимущество перед старыми технологиями.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3226237"/>
            <a:ext cx="6624736" cy="32470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300" b="1" dirty="0">
                <a:latin typeface="Arial" pitchFamily="34" charset="0"/>
                <a:cs typeface="Arial" pitchFamily="34" charset="0"/>
              </a:rPr>
              <a:t>Существующее состояние дел в области аддитивных технологий и материалов для них было изложено на нескольких заседаниях в докладах: </a:t>
            </a:r>
          </a:p>
          <a:p>
            <a:endParaRPr lang="ru-RU" sz="600" b="1" dirty="0">
              <a:latin typeface="Arial" pitchFamily="34" charset="0"/>
              <a:cs typeface="Arial" pitchFamily="34" charset="0"/>
            </a:endParaRPr>
          </a:p>
          <a:p>
            <a:r>
              <a:rPr lang="ru-RU" sz="1300" b="1" dirty="0">
                <a:latin typeface="Arial" pitchFamily="34" charset="0"/>
                <a:cs typeface="Arial" pitchFamily="34" charset="0"/>
              </a:rPr>
              <a:t>Первого заместителя генерального директора АО «Наука и инновации» ГК «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Росатом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» д.т.н. А.В. Дуба, </a:t>
            </a:r>
          </a:p>
          <a:p>
            <a:endParaRPr lang="ru-RU" sz="600" b="1" dirty="0">
              <a:latin typeface="Arial" pitchFamily="34" charset="0"/>
              <a:cs typeface="Arial" pitchFamily="34" charset="0"/>
            </a:endParaRPr>
          </a:p>
          <a:p>
            <a:r>
              <a:rPr lang="ru-RU" sz="1300" b="1" dirty="0">
                <a:latin typeface="Arial" pitchFamily="34" charset="0"/>
                <a:cs typeface="Arial" pitchFamily="34" charset="0"/>
              </a:rPr>
              <a:t>заместителя генерального директора ФГУП ВИАМ по металлическим материалам к.т.н. М.М. 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Бакрадзе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, </a:t>
            </a:r>
          </a:p>
          <a:p>
            <a:endParaRPr lang="ru-RU" sz="600" b="1" dirty="0">
              <a:latin typeface="Arial" pitchFamily="34" charset="0"/>
              <a:cs typeface="Arial" pitchFamily="34" charset="0"/>
            </a:endParaRPr>
          </a:p>
          <a:p>
            <a:r>
              <a:rPr lang="ru-RU" sz="1300" b="1" dirty="0">
                <a:latin typeface="Arial" pitchFamily="34" charset="0"/>
                <a:cs typeface="Arial" pitchFamily="34" charset="0"/>
              </a:rPr>
              <a:t>генерального директора АО «Композит», д.т.н. А.Г. 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Береснева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,</a:t>
            </a:r>
          </a:p>
          <a:p>
            <a:endParaRPr lang="ru-RU" sz="600" b="1" dirty="0">
              <a:latin typeface="Arial" pitchFamily="34" charset="0"/>
              <a:cs typeface="Arial" pitchFamily="34" charset="0"/>
            </a:endParaRPr>
          </a:p>
          <a:p>
            <a:r>
              <a:rPr lang="ru-RU" sz="1300" b="1" dirty="0">
                <a:latin typeface="Arial" pitchFamily="34" charset="0"/>
                <a:cs typeface="Arial" pitchFamily="34" charset="0"/>
              </a:rPr>
              <a:t>ректора Санкт-Петербургского Государственного морского технического университета, д.т.н. Г.А. 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Туричина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, </a:t>
            </a:r>
          </a:p>
          <a:p>
            <a:endParaRPr lang="ru-RU" sz="600" b="1" dirty="0">
              <a:latin typeface="Arial" pitchFamily="34" charset="0"/>
              <a:cs typeface="Arial" pitchFamily="34" charset="0"/>
            </a:endParaRPr>
          </a:p>
          <a:p>
            <a:r>
              <a:rPr lang="ru-RU" sz="1300" b="1" dirty="0">
                <a:latin typeface="Arial" pitchFamily="34" charset="0"/>
                <a:cs typeface="Arial" pitchFamily="34" charset="0"/>
              </a:rPr>
              <a:t>и.о. проректора Кабардино-Балкарского государственного университета им. Х.М. 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Бербекова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, д.х.н. С.Ю. 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Хашировой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,</a:t>
            </a:r>
          </a:p>
          <a:p>
            <a:endParaRPr lang="ru-RU" sz="600" b="1" dirty="0">
              <a:latin typeface="Arial" pitchFamily="34" charset="0"/>
              <a:cs typeface="Arial" pitchFamily="34" charset="0"/>
            </a:endParaRPr>
          </a:p>
          <a:p>
            <a:r>
              <a:rPr lang="ru-RU" sz="1300" b="1" dirty="0">
                <a:latin typeface="Arial" pitchFamily="34" charset="0"/>
                <a:cs typeface="Arial" pitchFamily="34" charset="0"/>
              </a:rPr>
              <a:t>директора 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Физтех-школы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 электроники, 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фотоники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 и молекулярной физики МФТИ, член-корр. РАН, </a:t>
            </a:r>
            <a:r>
              <a:rPr lang="ru-RU" sz="1300" b="1" dirty="0" err="1">
                <a:latin typeface="Arial" pitchFamily="34" charset="0"/>
                <a:cs typeface="Arial" pitchFamily="34" charset="0"/>
              </a:rPr>
              <a:t>д.ф.-м.н</a:t>
            </a:r>
            <a:r>
              <a:rPr lang="ru-RU" sz="1300" b="1" dirty="0">
                <a:latin typeface="Arial" pitchFamily="34" charset="0"/>
                <a:cs typeface="Arial" pitchFamily="34" charset="0"/>
              </a:rPr>
              <a:t>. В.В. Иванова</a:t>
            </a:r>
            <a:endParaRPr lang="ru-RU" dirty="0"/>
          </a:p>
        </p:txBody>
      </p:sp>
      <p:pic>
        <p:nvPicPr>
          <p:cNvPr id="7" name="Рисунок 6" descr="20210531_1643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3356992"/>
            <a:ext cx="1224136" cy="918101"/>
          </a:xfrm>
          <a:prstGeom prst="rect">
            <a:avLst/>
          </a:prstGeom>
        </p:spPr>
      </p:pic>
      <p:pic>
        <p:nvPicPr>
          <p:cNvPr id="8" name="Picture 2" descr="dub"/>
          <p:cNvPicPr>
            <a:picLocks noChangeAspect="1" noChangeArrowheads="1"/>
          </p:cNvPicPr>
          <p:nvPr/>
        </p:nvPicPr>
        <p:blipFill>
          <a:blip r:embed="rId4" cstate="print"/>
          <a:srcRect l="15668" t="3036" r="21659" b="42314"/>
          <a:stretch>
            <a:fillRect/>
          </a:stretch>
        </p:blipFill>
        <p:spPr bwMode="auto">
          <a:xfrm>
            <a:off x="6516216" y="2996952"/>
            <a:ext cx="648072" cy="729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IMG-20210629-WA0000.jpg"/>
          <p:cNvPicPr>
            <a:picLocks noChangeAspect="1"/>
          </p:cNvPicPr>
          <p:nvPr/>
        </p:nvPicPr>
        <p:blipFill>
          <a:blip r:embed="rId5" cstate="print"/>
          <a:srcRect l="51575" t="35300" r="32675" b="47900"/>
          <a:stretch>
            <a:fillRect/>
          </a:stretch>
        </p:blipFill>
        <p:spPr>
          <a:xfrm>
            <a:off x="7740352" y="4307498"/>
            <a:ext cx="936104" cy="748883"/>
          </a:xfrm>
          <a:prstGeom prst="rect">
            <a:avLst/>
          </a:prstGeom>
        </p:spPr>
      </p:pic>
      <p:pic>
        <p:nvPicPr>
          <p:cNvPr id="10" name="Рисунок 9" descr="c85c02ad5a049b8bf1b297f7b0edf96a.jpg"/>
          <p:cNvPicPr>
            <a:picLocks noChangeAspect="1"/>
          </p:cNvPicPr>
          <p:nvPr/>
        </p:nvPicPr>
        <p:blipFill>
          <a:blip r:embed="rId6" cstate="print"/>
          <a:srcRect l="17240" t="4641" r="43700" b="38660"/>
          <a:stretch>
            <a:fillRect/>
          </a:stretch>
        </p:blipFill>
        <p:spPr>
          <a:xfrm>
            <a:off x="6876257" y="4941168"/>
            <a:ext cx="720080" cy="696852"/>
          </a:xfrm>
          <a:prstGeom prst="rect">
            <a:avLst/>
          </a:prstGeom>
        </p:spPr>
      </p:pic>
      <p:pic>
        <p:nvPicPr>
          <p:cNvPr id="11" name="Рисунок 10" descr="ivanov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6296" y="5805264"/>
            <a:ext cx="576064" cy="759223"/>
          </a:xfrm>
          <a:prstGeom prst="rect">
            <a:avLst/>
          </a:prstGeom>
        </p:spPr>
      </p:pic>
      <p:pic>
        <p:nvPicPr>
          <p:cNvPr id="12" name="Рисунок 11" descr="IMG-20210629-WA0005.jpg"/>
          <p:cNvPicPr>
            <a:picLocks noChangeAspect="1"/>
          </p:cNvPicPr>
          <p:nvPr/>
        </p:nvPicPr>
        <p:blipFill>
          <a:blip r:embed="rId8" cstate="print"/>
          <a:srcRect l="29000" t="31100" r="13600" b="27950"/>
          <a:stretch>
            <a:fillRect/>
          </a:stretch>
        </p:blipFill>
        <p:spPr>
          <a:xfrm>
            <a:off x="7956376" y="5445224"/>
            <a:ext cx="832708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564904"/>
            <a:ext cx="316835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23528" y="116632"/>
            <a:ext cx="4752528" cy="17081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500" b="1" dirty="0">
                <a:latin typeface="Arial" pitchFamily="34" charset="0"/>
                <a:cs typeface="Arial" pitchFamily="34" charset="0"/>
              </a:rPr>
              <a:t>Заседания по аддитивным технологиям проведены, в том числе, </a:t>
            </a:r>
            <a:r>
              <a:rPr lang="ru-RU" sz="1500" b="1" i="1" dirty="0">
                <a:latin typeface="Arial" pitchFamily="34" charset="0"/>
                <a:cs typeface="Arial" pitchFamily="34" charset="0"/>
              </a:rPr>
              <a:t>с целью обсуждения потенциальных проектов для формируемой комплексной научно-технической программы (КНТП) полного инновационного цикла «Аддитивные технологии. Новые материалы и технологические процессы»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.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64088" y="332656"/>
            <a:ext cx="3528392" cy="2031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err="1">
                <a:latin typeface="Arial" pitchFamily="34" charset="0"/>
                <a:cs typeface="Arial" pitchFamily="34" charset="0"/>
              </a:rPr>
              <a:t>Госкорпорацией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 «</a:t>
            </a:r>
            <a:r>
              <a:rPr lang="ru-RU" sz="1400" b="1" dirty="0" err="1">
                <a:latin typeface="Arial" pitchFamily="34" charset="0"/>
                <a:cs typeface="Arial" pitchFamily="34" charset="0"/>
              </a:rPr>
              <a:t>Росатом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» в лице отраслевого интегратора по аддитивным технологиям ООО </a:t>
            </a:r>
            <a:r>
              <a:rPr lang="ru-RU" sz="1400" b="1" dirty="0" err="1">
                <a:latin typeface="Arial" pitchFamily="34" charset="0"/>
                <a:cs typeface="Arial" pitchFamily="34" charset="0"/>
              </a:rPr>
              <a:t>РусАТ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» совместно с Санкт-Петербургским  политехническим университетом Петра Великого осуществляется подготовка по формированию предложений для разработки указанной КНТП.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51520" y="4581128"/>
            <a:ext cx="5184576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5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Работа эта проходит в контакте с Советом по приоритетному направлению СНТР РФ «Переход к цифровым, интеллектуальным производственным технологиям, роботизированным системам, новым материалам и способам конструирования, создание систем обработки больших данных, машинного обучения и искусственного интеллекта» под председательством академика И.А. </a:t>
            </a:r>
            <a:r>
              <a:rPr lang="ru-RU" sz="15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Каляева</a:t>
            </a:r>
            <a:r>
              <a:rPr lang="ru-RU" sz="15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t="41671" b="21658"/>
          <a:stretch>
            <a:fillRect/>
          </a:stretch>
        </p:blipFill>
        <p:spPr bwMode="auto">
          <a:xfrm>
            <a:off x="539551" y="2132856"/>
            <a:ext cx="441818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16632"/>
            <a:ext cx="7416824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>
                <a:latin typeface="Arial" pitchFamily="34" charset="0"/>
                <a:cs typeface="Arial" pitchFamily="34" charset="0"/>
              </a:rPr>
              <a:t>Экспертная деятельность Научного совета РАН по материалам и наноматериалам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908720"/>
            <a:ext cx="8568952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atin typeface="Arial" pitchFamily="34" charset="0"/>
                <a:cs typeface="Arial" pitchFamily="34" charset="0"/>
              </a:rPr>
              <a:t>Дано заключение о поддержке инновационного научно-технического проекта ФИЦ «Институт катализа им. Г.К. </a:t>
            </a:r>
            <a:r>
              <a:rPr lang="ru-RU" sz="1400" b="1" dirty="0" err="1">
                <a:latin typeface="Arial" pitchFamily="34" charset="0"/>
                <a:cs typeface="Arial" pitchFamily="34" charset="0"/>
              </a:rPr>
              <a:t>Борескова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 СО РАН» «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Разработка прямой </a:t>
            </a:r>
            <a:r>
              <a:rPr lang="ru-RU" sz="14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безрастворной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твердофазной технологии переработки реакторных порошков </a:t>
            </a:r>
            <a:r>
              <a:rPr lang="ru-RU" sz="14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сверхвысокомолекулярного</a:t>
            </a:r>
            <a:r>
              <a:rPr lang="ru-RU" sz="14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полиэтилена (СВМПЭ) в пленочные нити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» </a:t>
            </a:r>
            <a:r>
              <a:rPr lang="ru-RU" sz="1400" b="1" i="1" dirty="0">
                <a:latin typeface="Arial" pitchFamily="34" charset="0"/>
                <a:cs typeface="Arial" pitchFamily="34" charset="0"/>
              </a:rPr>
              <a:t>и рекомендовано руководству Фонда перспективных исследований включить проект в перечень проектов Фонда, а также запустить процедуру его реализации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4" name="Picture 5" descr="P10103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852936"/>
            <a:ext cx="2148805" cy="1612051"/>
          </a:xfrm>
          <a:prstGeom prst="rect">
            <a:avLst/>
          </a:prstGeom>
          <a:noFill/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923928" y="2996952"/>
            <a:ext cx="345638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latin typeface="Arial" pitchFamily="34" charset="0"/>
                <a:cs typeface="Arial" pitchFamily="34" charset="0"/>
              </a:rPr>
              <a:t>Образцы СВМПЭ со специальной морфологией и </a:t>
            </a:r>
            <a:r>
              <a:rPr lang="ru-RU" sz="1200" b="1" dirty="0" err="1">
                <a:latin typeface="Arial" pitchFamily="34" charset="0"/>
                <a:cs typeface="Arial" pitchFamily="34" charset="0"/>
              </a:rPr>
              <a:t>наноструктурой</a:t>
            </a:r>
            <a:r>
              <a:rPr lang="ru-RU" sz="1200" b="1" dirty="0">
                <a:latin typeface="Arial" pitchFamily="34" charset="0"/>
                <a:cs typeface="Arial" pitchFamily="34" charset="0"/>
              </a:rPr>
              <a:t> для изготовления пленочных нитей </a:t>
            </a:r>
            <a:r>
              <a:rPr lang="ru-RU" sz="1200" b="1" dirty="0" err="1">
                <a:latin typeface="Arial" pitchFamily="34" charset="0"/>
                <a:cs typeface="Arial" pitchFamily="34" charset="0"/>
              </a:rPr>
              <a:t>безрастворным</a:t>
            </a:r>
            <a:r>
              <a:rPr lang="ru-RU" sz="1200" b="1" dirty="0">
                <a:latin typeface="Arial" pitchFamily="34" charset="0"/>
                <a:cs typeface="Arial" pitchFamily="34" charset="0"/>
              </a:rPr>
              <a:t> твердофазным способом, наработанные в ходе реализации </a:t>
            </a:r>
            <a:r>
              <a:rPr lang="ru-RU" sz="1200" b="1" dirty="0" err="1">
                <a:latin typeface="Arial" pitchFamily="34" charset="0"/>
                <a:cs typeface="Arial" pitchFamily="34" charset="0"/>
              </a:rPr>
              <a:t>аванпроекта</a:t>
            </a:r>
            <a:r>
              <a:rPr lang="ru-RU" sz="1200" b="1" dirty="0">
                <a:latin typeface="Arial" pitchFamily="34" charset="0"/>
                <a:cs typeface="Arial" pitchFamily="34" charset="0"/>
              </a:rPr>
              <a:t> «Полимер А1»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4509120"/>
            <a:ext cx="8280920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atin typeface="Arial" pitchFamily="34" charset="0"/>
                <a:cs typeface="Arial" pitchFamily="34" charset="0"/>
              </a:rPr>
              <a:t>В ходе заседаний по цифровому материаловедению</a:t>
            </a:r>
            <a:r>
              <a:rPr lang="ru-RU" sz="1400" b="1" i="1" dirty="0">
                <a:latin typeface="Arial" pitchFamily="34" charset="0"/>
                <a:cs typeface="Arial" pitchFamily="34" charset="0"/>
              </a:rPr>
              <a:t> проведена экспертиза проектов, подаваемых на конкурс Центров компетенций НТИ по цифровому материаловедению: </a:t>
            </a:r>
          </a:p>
          <a:p>
            <a:endParaRPr lang="ru-RU" sz="800" b="1" i="1" dirty="0">
              <a:latin typeface="Arial" pitchFamily="34" charset="0"/>
              <a:cs typeface="Arial" pitchFamily="34" charset="0"/>
            </a:endParaRPr>
          </a:p>
          <a:p>
            <a:r>
              <a:rPr lang="ru-RU" sz="1400" b="1" i="1" dirty="0">
                <a:latin typeface="Arial" pitchFamily="34" charset="0"/>
                <a:cs typeface="Arial" pitchFamily="34" charset="0"/>
              </a:rPr>
              <a:t>«Цифровое материаловедение: новые материалы и вещества»</a:t>
            </a:r>
            <a:r>
              <a:rPr lang="ru-RU" sz="1400" b="1" dirty="0">
                <a:latin typeface="Arial" pitchFamily="34" charset="0"/>
                <a:cs typeface="Arial" pitchFamily="34" charset="0"/>
              </a:rPr>
              <a:t>, заявитель – «Московский государственный технический университет имени Н.Э. Баумана (национальный исследовательский университет)» и </a:t>
            </a:r>
          </a:p>
          <a:p>
            <a:endParaRPr lang="ru-RU" sz="1400" b="1" dirty="0">
              <a:latin typeface="Arial" pitchFamily="34" charset="0"/>
              <a:cs typeface="Arial" pitchFamily="34" charset="0"/>
            </a:endParaRPr>
          </a:p>
          <a:p>
            <a:r>
              <a:rPr lang="ru-RU" sz="1400" b="1" dirty="0">
                <a:latin typeface="Arial" pitchFamily="34" charset="0"/>
                <a:cs typeface="Arial" pitchFamily="34" charset="0"/>
              </a:rPr>
              <a:t>«Моделирование и технологии материалов с заданными свойствами», заявитель – Новосибирский государственный университет.</a:t>
            </a:r>
          </a:p>
        </p:txBody>
      </p:sp>
      <p:pic>
        <p:nvPicPr>
          <p:cNvPr id="7" name="Рисунок 6" descr="9ad34426c5fb5969a42248a61914337b0c5e8ee3_599_399_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5877272"/>
            <a:ext cx="1189125" cy="792088"/>
          </a:xfrm>
          <a:prstGeom prst="rect">
            <a:avLst/>
          </a:prstGeom>
        </p:spPr>
      </p:pic>
      <p:pic>
        <p:nvPicPr>
          <p:cNvPr id="8" name="Рисунок 7" descr="Gerb_mgtu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6336" y="5013176"/>
            <a:ext cx="671261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08" y="188640"/>
            <a:ext cx="7704856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i="1" dirty="0">
                <a:latin typeface="Arial" pitchFamily="34" charset="0"/>
                <a:cs typeface="Arial" pitchFamily="34" charset="0"/>
              </a:rPr>
              <a:t>Международная деятельность и организация конференций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3808" y="692696"/>
            <a:ext cx="5832648" cy="42473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500" b="1" dirty="0">
                <a:latin typeface="Arial" pitchFamily="34" charset="0"/>
                <a:cs typeface="Arial" pitchFamily="34" charset="0"/>
              </a:rPr>
              <a:t>Научный совет РАН по материалам и наноматериалам является одним из организаторов Международной научной конференции «Современная Химическая физика – на стыке физики, химии и биологии», а также Молодежной школы-конференции «Современная Химическая физика», посвященных 125-летию со дня рождения Н.Н. Семенова, 90-летию ИХФ РАН и 65-летию ИПХФ РАН </a:t>
            </a:r>
          </a:p>
          <a:p>
            <a:pPr algn="just"/>
            <a:r>
              <a:rPr lang="ru-RU" sz="1500" b="1" dirty="0">
                <a:latin typeface="Arial" pitchFamily="34" charset="0"/>
                <a:cs typeface="Arial" pitchFamily="34" charset="0"/>
              </a:rPr>
              <a:t>в рамках разработанного в соответствии с Указом Президента Российской Федерации от 13.02.2020 г. № 114 «Об увековечивании памяти Н.Н. Семенова и праздновании 125-летия со дня рождения» </a:t>
            </a:r>
          </a:p>
          <a:p>
            <a:pPr algn="just"/>
            <a:r>
              <a:rPr lang="ru-RU" sz="1500" b="1" dirty="0">
                <a:latin typeface="Arial" pitchFamily="34" charset="0"/>
                <a:cs typeface="Arial" pitchFamily="34" charset="0"/>
              </a:rPr>
              <a:t>Плана основных мероприятий по увековечиванию памяти Н.Н. Семенова и праздновании 125-летия со дня его рождения. </a:t>
            </a:r>
          </a:p>
          <a:p>
            <a:pPr algn="just"/>
            <a:endParaRPr lang="ru-RU" sz="1500" b="1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500" b="1" dirty="0">
                <a:latin typeface="Arial" pitchFamily="34" charset="0"/>
                <a:cs typeface="Arial" pitchFamily="34" charset="0"/>
              </a:rPr>
              <a:t>Конференции пройдут с 29 ноября по 3 декабря 2021 года на территории ИПХФ РАН.</a:t>
            </a: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836712"/>
            <a:ext cx="266429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 cstate="print"/>
          <a:srcRect t="5488" b="60272"/>
          <a:stretch>
            <a:fillRect/>
          </a:stretch>
        </p:blipFill>
        <p:spPr bwMode="auto">
          <a:xfrm>
            <a:off x="0" y="4437112"/>
            <a:ext cx="279378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K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5157192"/>
            <a:ext cx="2664296" cy="1401063"/>
          </a:xfrm>
          <a:prstGeom prst="rect">
            <a:avLst/>
          </a:prstGeom>
          <a:noFill/>
        </p:spPr>
      </p:pic>
      <p:pic>
        <p:nvPicPr>
          <p:cNvPr id="8" name="Рисунок 7" descr="C:\Users\Berezin\AppData\Local\Microsoft\Windows\Temporary Internet Files\Content.Word\125letsodnyarozhdeniyanikolayanikolaevichasemenova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5085184"/>
            <a:ext cx="122413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5" name="Группа 5"/>
          <p:cNvGrpSpPr>
            <a:grpSpLocks/>
          </p:cNvGrpSpPr>
          <p:nvPr/>
        </p:nvGrpSpPr>
        <p:grpSpPr bwMode="auto">
          <a:xfrm>
            <a:off x="3419872" y="5301208"/>
            <a:ext cx="1401762" cy="904875"/>
            <a:chOff x="0" y="0"/>
            <a:chExt cx="21901" cy="14243"/>
          </a:xfrm>
        </p:grpSpPr>
        <p:pic>
          <p:nvPicPr>
            <p:cNvPr id="9" name="Picture 1"/>
            <p:cNvPicPr>
              <a:picLocks noChangeAspect="1" noChangeArrowheads="1"/>
            </p:cNvPicPr>
            <p:nvPr/>
          </p:nvPicPr>
          <p:blipFill>
            <a:blip r:embed="rId6" cstate="print"/>
            <a:srcRect b="6154"/>
            <a:stretch>
              <a:fillRect/>
            </a:stretch>
          </p:blipFill>
          <p:spPr bwMode="auto">
            <a:xfrm>
              <a:off x="0" y="0"/>
              <a:ext cx="21901" cy="10279"/>
            </a:xfrm>
            <a:prstGeom prst="rect">
              <a:avLst/>
            </a:prstGeom>
            <a:noFill/>
          </p:spPr>
        </p:pic>
        <p:sp>
          <p:nvSpPr>
            <p:cNvPr id="10" name="TextBox 4"/>
            <p:cNvSpPr txBox="1">
              <a:spLocks noChangeArrowheads="1"/>
            </p:cNvSpPr>
            <p:nvPr/>
          </p:nvSpPr>
          <p:spPr bwMode="auto">
            <a:xfrm>
              <a:off x="706" y="9690"/>
              <a:ext cx="20091" cy="45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ФИЦ</a:t>
              </a:r>
              <a:r>
                <a:rPr kumimoji="0" lang="en-US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ru-RU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ХФ</a:t>
              </a:r>
              <a:r>
                <a:rPr kumimoji="0" lang="en-US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ru-RU" sz="14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itchFamily="34" charset="0"/>
                  <a:cs typeface="Arial" pitchFamily="34" charset="0"/>
                </a:rPr>
                <a:t>РАН</a:t>
              </a:r>
              <a:endParaRPr kumimoji="0" 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2" name="Рисунок 11" descr="ИПХФ РАН - Пресс-релиз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373216"/>
            <a:ext cx="1137684" cy="8293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43608" y="188640"/>
            <a:ext cx="7704856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i="1" dirty="0">
                <a:latin typeface="Arial" pitchFamily="34" charset="0"/>
                <a:cs typeface="Arial" pitchFamily="34" charset="0"/>
              </a:rPr>
              <a:t>Международная деятельность и организация конференций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692696"/>
            <a:ext cx="3528392" cy="28623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500" b="1" dirty="0">
                <a:latin typeface="Arial" pitchFamily="34" charset="0"/>
                <a:cs typeface="Arial" pitchFamily="34" charset="0"/>
              </a:rPr>
              <a:t>Научный совет РАН по материалам и наноматериалам  проводит работу по возобновлению членства в Международном союзе материаловедческих обществ (</a:t>
            </a:r>
            <a:r>
              <a:rPr lang="en-US" sz="1500" b="1" dirty="0">
                <a:latin typeface="Arial" pitchFamily="34" charset="0"/>
                <a:cs typeface="Arial" pitchFamily="34" charset="0"/>
              </a:rPr>
              <a:t>IUMRS</a:t>
            </a:r>
            <a:r>
              <a:rPr lang="ru-RU" sz="1500" b="1" dirty="0">
                <a:latin typeface="Arial" pitchFamily="34" charset="0"/>
                <a:cs typeface="Arial" pitchFamily="34" charset="0"/>
              </a:rPr>
              <a:t>). </a:t>
            </a:r>
          </a:p>
          <a:p>
            <a:pPr algn="just"/>
            <a:r>
              <a:rPr lang="ru-RU" sz="1500" b="1" dirty="0">
                <a:latin typeface="Arial" pitchFamily="34" charset="0"/>
                <a:cs typeface="Arial" pitchFamily="34" charset="0"/>
              </a:rPr>
              <a:t>Ранее представителем в этом союзе был академик Н.З. Ляхов, Президент Сибирской ассоциации материаловедов, ныне ликвидированной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3645024"/>
            <a:ext cx="2808312" cy="28623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500" b="1" dirty="0">
                <a:latin typeface="Arial" pitchFamily="34" charset="0"/>
                <a:cs typeface="Arial" pitchFamily="34" charset="0"/>
              </a:rPr>
              <a:t>Совет привлекает к своей работе иностранных специалистов, в частности, членом Совета был и активно в нем работал Ю.З. Эстрин из Центра перспективных гибридных материалов, университета им. Монаша (Мельбурн, Австралия), ныне являющийся иностранным членом РАН.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620689"/>
            <a:ext cx="3059385" cy="4032448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67944" y="5733256"/>
            <a:ext cx="280831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sz="15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Совет также активно взаимодействует с НАН Беларуси</a:t>
            </a:r>
            <a:r>
              <a:rPr lang="ru-RU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1" y="4077072"/>
            <a:ext cx="2057371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 descr="DSC_0631_0.jpg"/>
          <p:cNvPicPr>
            <a:picLocks noChangeAspect="1"/>
          </p:cNvPicPr>
          <p:nvPr/>
        </p:nvPicPr>
        <p:blipFill>
          <a:blip r:embed="rId4" cstate="print"/>
          <a:srcRect l="10940" r="10941"/>
          <a:stretch>
            <a:fillRect/>
          </a:stretch>
        </p:blipFill>
        <p:spPr>
          <a:xfrm flipH="1">
            <a:off x="251520" y="1196752"/>
            <a:ext cx="1754638" cy="1587252"/>
          </a:xfrm>
          <a:prstGeom prst="rect">
            <a:avLst/>
          </a:prstGeom>
        </p:spPr>
      </p:pic>
      <p:pic>
        <p:nvPicPr>
          <p:cNvPr id="10" name="Рисунок 9" descr="Акадэмія_навук_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20272" y="4797152"/>
            <a:ext cx="1755743" cy="1502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052736"/>
            <a:ext cx="7632848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Arial" pitchFamily="34" charset="0"/>
                <a:cs typeface="Arial" pitchFamily="34" charset="0"/>
              </a:rPr>
              <a:t>Результаты деятельности Научного совета РАН по материалам и наноматериалам за последние семь лет представлены в президиум РАН в виде отчетов с приложенными к ним подготовленными аналитическими записками, расширенными решениями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5C87CC8-352F-F842-9B9D-2246B84480AD}"/>
              </a:ext>
            </a:extLst>
          </p:cNvPr>
          <p:cNvSpPr/>
          <p:nvPr/>
        </p:nvSpPr>
        <p:spPr>
          <a:xfrm>
            <a:off x="1403648" y="4365104"/>
            <a:ext cx="7128792" cy="8617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 eaLnBrk="1" hangingPunct="1">
              <a:defRPr/>
            </a:pPr>
            <a:r>
              <a:rPr lang="ru-RU" sz="5000" b="1" dirty="0">
                <a:solidFill>
                  <a:schemeClr val="accent1">
                    <a:lumMod val="75000"/>
                  </a:schemeClr>
                </a:solidFill>
                <a:latin typeface="FuturisLightC" pitchFamily="82" charset="0"/>
                <a:ea typeface="+mj-ea"/>
                <a:cs typeface="+mj-cs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5621650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2785</TotalTime>
  <Words>3539</Words>
  <Application>Microsoft Macintosh PowerPoint</Application>
  <PresentationFormat>Экран (4:3)</PresentationFormat>
  <Paragraphs>264</Paragraphs>
  <Slides>24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FuturisLightC</vt:lpstr>
      <vt:lpstr>Тема Office</vt:lpstr>
      <vt:lpstr>Слайд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$L!DER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Microsoft Office User</cp:lastModifiedBy>
  <cp:revision>146</cp:revision>
  <dcterms:created xsi:type="dcterms:W3CDTF">2021-10-12T16:01:40Z</dcterms:created>
  <dcterms:modified xsi:type="dcterms:W3CDTF">2021-10-24T13:01:28Z</dcterms:modified>
</cp:coreProperties>
</file>