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58" r:id="rId5"/>
    <p:sldId id="269" r:id="rId6"/>
    <p:sldId id="270" r:id="rId7"/>
    <p:sldId id="271" r:id="rId8"/>
    <p:sldId id="272" r:id="rId9"/>
    <p:sldId id="260" r:id="rId10"/>
    <p:sldId id="261" r:id="rId11"/>
    <p:sldId id="262" r:id="rId12"/>
    <p:sldId id="263" r:id="rId13"/>
    <p:sldId id="264" r:id="rId14"/>
    <p:sldId id="273" r:id="rId1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3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2000" y="914400"/>
            <a:ext cx="7772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00FF"/>
                </a:solidFill>
              </a:rPr>
              <a:t>Правовое </a:t>
            </a:r>
            <a:r>
              <a:rPr lang="ru-RU" sz="3600" b="1" dirty="0" smtClean="0">
                <a:solidFill>
                  <a:srgbClr val="FF00FF"/>
                </a:solidFill>
              </a:rPr>
              <a:t>обеспечение</a:t>
            </a:r>
          </a:p>
          <a:p>
            <a:pPr algn="ctr"/>
            <a:r>
              <a:rPr lang="ru-RU" sz="3600" b="1" dirty="0" smtClean="0">
                <a:solidFill>
                  <a:srgbClr val="FF00FF"/>
                </a:solidFill>
              </a:rPr>
              <a:t>  </a:t>
            </a:r>
            <a:r>
              <a:rPr lang="ru-RU" sz="3600" b="1" dirty="0">
                <a:solidFill>
                  <a:srgbClr val="FF00FF"/>
                </a:solidFill>
              </a:rPr>
              <a:t>молодых ученых в Уральском отделении РАН </a:t>
            </a:r>
            <a:endParaRPr lang="ru-RU" sz="3600" b="1" dirty="0" smtClean="0">
              <a:solidFill>
                <a:srgbClr val="FF00FF"/>
              </a:solidFill>
            </a:endParaRPr>
          </a:p>
          <a:p>
            <a:pPr algn="ctr"/>
            <a:r>
              <a:rPr lang="ru-RU" sz="3600" b="1" dirty="0" smtClean="0">
                <a:solidFill>
                  <a:srgbClr val="FF00FF"/>
                </a:solidFill>
              </a:rPr>
              <a:t>в </a:t>
            </a:r>
            <a:r>
              <a:rPr lang="ru-RU" sz="3600" b="1" dirty="0">
                <a:solidFill>
                  <a:srgbClr val="FF00FF"/>
                </a:solidFill>
              </a:rPr>
              <a:t>вопросах социальной сферы и защиты трудовых прав</a:t>
            </a:r>
            <a:endParaRPr lang="ru-RU" sz="3600" dirty="0">
              <a:solidFill>
                <a:srgbClr val="FF00FF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48200" y="5867400"/>
            <a:ext cx="4267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b="1" dirty="0" smtClean="0">
                <a:solidFill>
                  <a:srgbClr val="9900CC"/>
                </a:solidFill>
              </a:rPr>
              <a:t>Председатель ТОПР </a:t>
            </a:r>
            <a:r>
              <a:rPr lang="ru-RU" sz="2000" b="1" dirty="0" err="1" smtClean="0">
                <a:solidFill>
                  <a:srgbClr val="9900CC"/>
                </a:solidFill>
              </a:rPr>
              <a:t>УрО</a:t>
            </a:r>
            <a:r>
              <a:rPr lang="ru-RU" sz="2000" b="1" dirty="0" smtClean="0">
                <a:solidFill>
                  <a:srgbClr val="9900CC"/>
                </a:solidFill>
              </a:rPr>
              <a:t> РАН</a:t>
            </a:r>
          </a:p>
          <a:p>
            <a:pPr algn="r"/>
            <a:r>
              <a:rPr lang="ru-RU" sz="2000" b="1" dirty="0" smtClean="0">
                <a:solidFill>
                  <a:srgbClr val="9900CC"/>
                </a:solidFill>
              </a:rPr>
              <a:t>Козлова И.А.</a:t>
            </a:r>
            <a:endParaRPr lang="ru-RU" sz="2000" dirty="0">
              <a:solidFill>
                <a:srgbClr val="9900CC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" y="-9926"/>
            <a:ext cx="18473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7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6122">
            <a:off x="4952849" y="744760"/>
            <a:ext cx="3221206" cy="50734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4010">
            <a:off x="978581" y="694337"/>
            <a:ext cx="3498916" cy="4880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568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www.vsedomarossii.ru/photos/area_66/city_2518/street_6023/54554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2786091"/>
            <a:ext cx="5638800" cy="374943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676400" y="457200"/>
            <a:ext cx="6477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FF"/>
                </a:solidFill>
              </a:rPr>
              <a:t>Жилищные программы</a:t>
            </a:r>
            <a:endParaRPr lang="ru-RU" sz="3600" dirty="0">
              <a:solidFill>
                <a:srgbClr val="FF00FF"/>
              </a:solidFill>
            </a:endParaRPr>
          </a:p>
        </p:txBody>
      </p:sp>
      <p:pic>
        <p:nvPicPr>
          <p:cNvPr id="5" name="Picture 2" descr="http://akademekb.ru/images/houses/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219200"/>
            <a:ext cx="4686300" cy="31253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2286000"/>
            <a:ext cx="807720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9900CC"/>
              </a:solidFill>
            </a:endParaRPr>
          </a:p>
          <a:p>
            <a:r>
              <a:rPr lang="ru-RU" sz="3200" b="1" dirty="0" smtClean="0">
                <a:solidFill>
                  <a:srgbClr val="9900CC"/>
                </a:solidFill>
              </a:rPr>
              <a:t>           </a:t>
            </a:r>
            <a:r>
              <a:rPr lang="en-US" sz="3200" b="1" dirty="0" smtClean="0">
                <a:solidFill>
                  <a:srgbClr val="9900CC"/>
                </a:solidFill>
              </a:rPr>
              <a:t>K</a:t>
            </a:r>
            <a:r>
              <a:rPr lang="ru-RU" sz="3200" b="1" dirty="0" smtClean="0">
                <a:solidFill>
                  <a:srgbClr val="9900CC"/>
                </a:solidFill>
              </a:rPr>
              <a:t> </a:t>
            </a:r>
            <a:r>
              <a:rPr lang="ru-RU" sz="3200" b="1" dirty="0">
                <a:solidFill>
                  <a:srgbClr val="9900CC"/>
                </a:solidFill>
              </a:rPr>
              <a:t>= (</a:t>
            </a:r>
            <a:r>
              <a:rPr lang="en-US" sz="3200" b="1" dirty="0">
                <a:solidFill>
                  <a:srgbClr val="9900CC"/>
                </a:solidFill>
              </a:rPr>
              <a:t>n</a:t>
            </a:r>
            <a:r>
              <a:rPr lang="ru-RU" sz="3200" b="1" dirty="0">
                <a:solidFill>
                  <a:srgbClr val="9900CC"/>
                </a:solidFill>
              </a:rPr>
              <a:t>/</a:t>
            </a:r>
            <a:r>
              <a:rPr lang="en-US" sz="3200" b="1" dirty="0">
                <a:solidFill>
                  <a:srgbClr val="9900CC"/>
                </a:solidFill>
              </a:rPr>
              <a:t>N</a:t>
            </a:r>
            <a:r>
              <a:rPr lang="ru-RU" sz="3200" b="1" dirty="0">
                <a:solidFill>
                  <a:srgbClr val="9900CC"/>
                </a:solidFill>
              </a:rPr>
              <a:t>)</a:t>
            </a:r>
            <a:r>
              <a:rPr lang="en-US" sz="3200" b="1" dirty="0">
                <a:solidFill>
                  <a:srgbClr val="9900CC"/>
                </a:solidFill>
              </a:rPr>
              <a:t>S</a:t>
            </a:r>
            <a:r>
              <a:rPr lang="ru-RU" sz="3200" b="1" dirty="0">
                <a:solidFill>
                  <a:srgbClr val="9900CC"/>
                </a:solidFill>
              </a:rPr>
              <a:t>-</a:t>
            </a:r>
            <a:r>
              <a:rPr lang="en-US" sz="3200" b="1" dirty="0">
                <a:solidFill>
                  <a:srgbClr val="9900CC"/>
                </a:solidFill>
              </a:rPr>
              <a:t>s</a:t>
            </a:r>
            <a:r>
              <a:rPr lang="ru-RU" sz="3200" b="1" dirty="0">
                <a:solidFill>
                  <a:srgbClr val="9900CC"/>
                </a:solidFill>
              </a:rPr>
              <a:t>    </a:t>
            </a:r>
            <a:endParaRPr lang="ru-RU" sz="3200" b="1" dirty="0" smtClean="0">
              <a:solidFill>
                <a:srgbClr val="9900CC"/>
              </a:solidFill>
            </a:endParaRPr>
          </a:p>
          <a:p>
            <a:r>
              <a:rPr lang="ru-RU" sz="2400" dirty="0" smtClean="0">
                <a:solidFill>
                  <a:srgbClr val="9900CC"/>
                </a:solidFill>
              </a:rPr>
              <a:t> </a:t>
            </a:r>
            <a:endParaRPr lang="ru-RU" sz="2400" dirty="0">
              <a:solidFill>
                <a:srgbClr val="9900CC"/>
              </a:solidFill>
            </a:endParaRPr>
          </a:p>
          <a:p>
            <a:r>
              <a:rPr lang="ru-RU" sz="2400" dirty="0">
                <a:solidFill>
                  <a:srgbClr val="9900CC"/>
                </a:solidFill>
              </a:rPr>
              <a:t>где </a:t>
            </a:r>
            <a:r>
              <a:rPr lang="en-US" sz="2400" dirty="0">
                <a:solidFill>
                  <a:srgbClr val="9900CC"/>
                </a:solidFill>
              </a:rPr>
              <a:t>K</a:t>
            </a:r>
            <a:r>
              <a:rPr lang="ru-RU" sz="2400" dirty="0">
                <a:solidFill>
                  <a:srgbClr val="9900CC"/>
                </a:solidFill>
              </a:rPr>
              <a:t> – количество сертификатов, </a:t>
            </a:r>
          </a:p>
          <a:p>
            <a:r>
              <a:rPr lang="en-US" sz="2400" dirty="0">
                <a:solidFill>
                  <a:srgbClr val="9900CC"/>
                </a:solidFill>
              </a:rPr>
              <a:t>n</a:t>
            </a:r>
            <a:r>
              <a:rPr lang="ru-RU" sz="2400" dirty="0">
                <a:solidFill>
                  <a:srgbClr val="9900CC"/>
                </a:solidFill>
              </a:rPr>
              <a:t> – количество претендентов от организации,</a:t>
            </a:r>
          </a:p>
          <a:p>
            <a:r>
              <a:rPr lang="en-US" sz="2400" dirty="0">
                <a:solidFill>
                  <a:srgbClr val="9900CC"/>
                </a:solidFill>
              </a:rPr>
              <a:t>N</a:t>
            </a:r>
            <a:r>
              <a:rPr lang="ru-RU" sz="2400" dirty="0">
                <a:solidFill>
                  <a:srgbClr val="9900CC"/>
                </a:solidFill>
              </a:rPr>
              <a:t> – общее количество претендентов от всех организаций, </a:t>
            </a:r>
          </a:p>
          <a:p>
            <a:r>
              <a:rPr lang="en-US" sz="2400" dirty="0">
                <a:solidFill>
                  <a:srgbClr val="9900CC"/>
                </a:solidFill>
              </a:rPr>
              <a:t>S</a:t>
            </a:r>
            <a:r>
              <a:rPr lang="ru-RU" sz="2400" dirty="0">
                <a:solidFill>
                  <a:srgbClr val="9900CC"/>
                </a:solidFill>
              </a:rPr>
              <a:t> – общее количество сертификатов,  выданных за все годы, </a:t>
            </a:r>
          </a:p>
          <a:p>
            <a:r>
              <a:rPr lang="en-US" sz="2400" dirty="0">
                <a:solidFill>
                  <a:srgbClr val="9900CC"/>
                </a:solidFill>
              </a:rPr>
              <a:t>s</a:t>
            </a:r>
            <a:r>
              <a:rPr lang="ru-RU" sz="2400" dirty="0">
                <a:solidFill>
                  <a:srgbClr val="9900CC"/>
                </a:solidFill>
              </a:rPr>
              <a:t> – количество сертификатов, полученных организацией за все годы.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00200" y="304800"/>
            <a:ext cx="6477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FF"/>
                </a:solidFill>
              </a:rPr>
              <a:t>Формула для распределения жилищных сертификатов</a:t>
            </a:r>
            <a:endParaRPr lang="ru-RU" sz="36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355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143000"/>
            <a:ext cx="4572000" cy="3429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2436876"/>
            <a:ext cx="5413248" cy="40599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00200" y="228600"/>
            <a:ext cx="6477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FF"/>
                </a:solidFill>
              </a:rPr>
              <a:t>Жилищные семинары</a:t>
            </a:r>
            <a:endParaRPr lang="ru-RU" sz="36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466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2318941"/>
            <a:ext cx="3317046" cy="437172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78133"/>
            <a:ext cx="5828965" cy="387588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581966" y="228600"/>
            <a:ext cx="4419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600" b="1" dirty="0" smtClean="0">
                <a:solidFill>
                  <a:srgbClr val="FF00FF"/>
                </a:solidFill>
              </a:rPr>
              <a:t>Детские –  «недетские»  проблемы</a:t>
            </a:r>
            <a:endParaRPr lang="ru-RU" sz="36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6481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>
          <a:xfrm>
            <a:off x="789432" y="228600"/>
            <a:ext cx="7467600" cy="525780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Georgia" pitchFamily="18" charset="0"/>
              <a:buNone/>
            </a:pPr>
            <a:r>
              <a:rPr lang="ru-RU" sz="4000" dirty="0" smtClean="0"/>
              <a:t>СОГЛАСОВАНО                                                                                                                                                                        ПРИЛОЖЕНИЕ № 1</a:t>
            </a:r>
          </a:p>
          <a:p>
            <a:pPr>
              <a:buFont typeface="Georgia" pitchFamily="18" charset="0"/>
              <a:buNone/>
            </a:pPr>
            <a:r>
              <a:rPr lang="ru-RU" sz="4000" dirty="0" smtClean="0"/>
              <a:t>Председатель                                                                                                                                                                          к Распоряжению </a:t>
            </a:r>
            <a:r>
              <a:rPr lang="ru-RU" sz="4000" dirty="0" err="1" smtClean="0"/>
              <a:t>УрО</a:t>
            </a:r>
            <a:r>
              <a:rPr lang="ru-RU" sz="4000" dirty="0" smtClean="0"/>
              <a:t> РАН</a:t>
            </a:r>
          </a:p>
          <a:p>
            <a:pPr>
              <a:buFont typeface="Georgia" pitchFamily="18" charset="0"/>
              <a:buNone/>
            </a:pPr>
            <a:r>
              <a:rPr lang="ru-RU" sz="4000" dirty="0" smtClean="0"/>
              <a:t>Совета Профсоюза </a:t>
            </a:r>
            <a:r>
              <a:rPr lang="ru-RU" sz="4000" dirty="0" err="1" smtClean="0"/>
              <a:t>УрО</a:t>
            </a:r>
            <a:r>
              <a:rPr lang="ru-RU" sz="4000" dirty="0" smtClean="0"/>
              <a:t> РАН                                                                                                                                                от «___»_____________ 2011г.</a:t>
            </a:r>
          </a:p>
          <a:p>
            <a:pPr>
              <a:buFont typeface="Georgia" pitchFamily="18" charset="0"/>
              <a:buNone/>
            </a:pPr>
            <a:r>
              <a:rPr lang="ru-RU" sz="4000" dirty="0" smtClean="0"/>
              <a:t> </a:t>
            </a:r>
          </a:p>
          <a:p>
            <a:pPr>
              <a:buFont typeface="Georgia" pitchFamily="18" charset="0"/>
              <a:buNone/>
            </a:pPr>
            <a:r>
              <a:rPr lang="ru-RU" sz="4000" dirty="0" smtClean="0"/>
              <a:t>______________ А. И. Дерягин</a:t>
            </a:r>
          </a:p>
          <a:p>
            <a:pPr>
              <a:buFont typeface="Georgia" pitchFamily="18" charset="0"/>
              <a:buNone/>
            </a:pPr>
            <a:endParaRPr lang="ru-RU" sz="4000" dirty="0" smtClean="0"/>
          </a:p>
          <a:p>
            <a:pPr algn="ctr">
              <a:buFont typeface="Georgia" pitchFamily="18" charset="0"/>
              <a:buNone/>
            </a:pPr>
            <a:r>
              <a:rPr lang="ru-RU" sz="4400" b="1" dirty="0" smtClean="0"/>
              <a:t>ПОЛОЖЕНИЕ</a:t>
            </a:r>
            <a:endParaRPr lang="ru-RU" sz="4400" dirty="0" smtClean="0"/>
          </a:p>
          <a:p>
            <a:pPr algn="ctr">
              <a:buFont typeface="Georgia" pitchFamily="18" charset="0"/>
              <a:buNone/>
            </a:pPr>
            <a:r>
              <a:rPr lang="ru-RU" sz="4400" dirty="0" smtClean="0"/>
              <a:t>о порядке комплектования  групп</a:t>
            </a:r>
          </a:p>
          <a:p>
            <a:pPr algn="ctr">
              <a:buFont typeface="Georgia" pitchFamily="18" charset="0"/>
              <a:buNone/>
            </a:pPr>
            <a:r>
              <a:rPr lang="ru-RU" sz="4400" dirty="0" smtClean="0"/>
              <a:t>в Учреждении Российской академии наук Дошкольном образовательном учреждении</a:t>
            </a:r>
          </a:p>
          <a:p>
            <a:pPr algn="ctr">
              <a:buFont typeface="Georgia" pitchFamily="18" charset="0"/>
              <a:buNone/>
            </a:pPr>
            <a:r>
              <a:rPr lang="ru-RU" sz="4400" dirty="0" smtClean="0"/>
              <a:t>детский сад комбинированного вида № 568 Уральского отделения РАН</a:t>
            </a:r>
          </a:p>
          <a:p>
            <a:pPr>
              <a:buFont typeface="Georgia" pitchFamily="18" charset="0"/>
              <a:buNone/>
            </a:pPr>
            <a:r>
              <a:rPr lang="ru-RU" sz="3400" dirty="0" smtClean="0"/>
              <a:t> </a:t>
            </a:r>
          </a:p>
          <a:p>
            <a:pPr>
              <a:buFont typeface="Georgia" pitchFamily="18" charset="0"/>
              <a:buNone/>
            </a:pPr>
            <a:r>
              <a:rPr lang="ru-RU" dirty="0" smtClean="0"/>
              <a:t> </a:t>
            </a:r>
            <a:r>
              <a:rPr lang="ru-RU" sz="4400" b="1" dirty="0" smtClean="0"/>
              <a:t>1. ОБЩИЕ ПОЛОЖЕНИЯ</a:t>
            </a:r>
            <a:endParaRPr lang="ru-RU" sz="4400" dirty="0" smtClean="0"/>
          </a:p>
          <a:p>
            <a:pPr>
              <a:buFont typeface="Georgia" pitchFamily="18" charset="0"/>
              <a:buNone/>
            </a:pPr>
            <a:r>
              <a:rPr lang="ru-RU" sz="4400" dirty="0" smtClean="0"/>
              <a:t> </a:t>
            </a:r>
          </a:p>
          <a:p>
            <a:pPr>
              <a:buFont typeface="Georgia" pitchFamily="18" charset="0"/>
              <a:buNone/>
            </a:pPr>
            <a:r>
              <a:rPr lang="ru-RU" sz="4400" dirty="0" smtClean="0"/>
              <a:t>1.1. Настоящее Положение разработано в соответствии с:  </a:t>
            </a:r>
          </a:p>
          <a:p>
            <a:pPr>
              <a:buFont typeface="Georgia" pitchFamily="18" charset="0"/>
              <a:buNone/>
            </a:pPr>
            <a:r>
              <a:rPr lang="ru-RU" sz="4400" dirty="0" smtClean="0"/>
              <a:t>Федеральным законом РФ от 10.07.1992 № 3266-1 «Об образовании»;</a:t>
            </a:r>
          </a:p>
          <a:p>
            <a:pPr>
              <a:buFont typeface="Georgia" pitchFamily="18" charset="0"/>
              <a:buNone/>
            </a:pPr>
            <a:r>
              <a:rPr lang="ru-RU" sz="4400" dirty="0" smtClean="0"/>
              <a:t>Типовым положением о дошкольном образовательном учреждении, утвержденным Постановлением Правительства РФ от 12.09.2008 года № 666;  </a:t>
            </a:r>
          </a:p>
          <a:p>
            <a:pPr>
              <a:buFont typeface="Georgia" pitchFamily="18" charset="0"/>
              <a:buNone/>
            </a:pPr>
            <a:r>
              <a:rPr lang="ru-RU" sz="4400" dirty="0" smtClean="0"/>
              <a:t>Постановлением Правительства РФ от 30.12.2006 № 849  «О перечне затрат, учитываемых при установлении родительской платы за содержание ребенка в государственных и муниципальных образовательных учреждениях, реализующих основную общеобразовательную программу дошкольного образования»;  </a:t>
            </a:r>
          </a:p>
          <a:p>
            <a:pPr>
              <a:buFont typeface="Georgia" pitchFamily="18" charset="0"/>
              <a:buNone/>
            </a:pPr>
            <a:r>
              <a:rPr lang="ru-RU" sz="4400" dirty="0" smtClean="0"/>
              <a:t>Уставом Учреждения Российской академии наук Дошкольного образовательного учреждения детский сад комбинированного вида № 568 Уральского отделения РАН (далее – Учреждение);</a:t>
            </a:r>
          </a:p>
          <a:p>
            <a:pPr>
              <a:buFont typeface="Georgia" pitchFamily="18" charset="0"/>
              <a:buNone/>
            </a:pPr>
            <a:r>
              <a:rPr lang="ru-RU" sz="4400" dirty="0" smtClean="0"/>
              <a:t>Уставом Учреждения Российской академии наук Уральского отделения РАН. </a:t>
            </a:r>
          </a:p>
          <a:p>
            <a:pPr>
              <a:buFont typeface="Georgia" pitchFamily="18" charset="0"/>
              <a:buNone/>
            </a:pPr>
            <a:r>
              <a:rPr lang="ru-RU" sz="4400" dirty="0" smtClean="0"/>
              <a:t>1.2. Настоящее Положение регламентирует порядок постановки на очередь детей дошкольного возраста и комплектования  групп в Учреждении, реализующем основную общеобразовательную программу дошкольного образования: </a:t>
            </a:r>
          </a:p>
          <a:p>
            <a:pPr>
              <a:buFont typeface="Georgia" pitchFamily="18" charset="0"/>
              <a:buNone/>
            </a:pPr>
            <a:r>
              <a:rPr lang="ru-RU" sz="4400" dirty="0" smtClean="0"/>
              <a:t>Общеразвивающей направленности для детей в возрасте </a:t>
            </a:r>
            <a:r>
              <a:rPr lang="en-US" sz="4400" dirty="0" smtClean="0"/>
              <a:t>c</a:t>
            </a:r>
            <a:r>
              <a:rPr lang="ru-RU" sz="4400" dirty="0" smtClean="0"/>
              <a:t> 2 до 7 лет;</a:t>
            </a:r>
          </a:p>
          <a:p>
            <a:pPr>
              <a:buFont typeface="Georgia" pitchFamily="18" charset="0"/>
              <a:buNone/>
            </a:pPr>
            <a:r>
              <a:rPr lang="ru-RU" sz="4400" dirty="0" smtClean="0"/>
              <a:t>Компенсирующей направленности для детей с фонетико-фонематическими нарушениями речи (далее по тексту - ФФНР) в возрасте </a:t>
            </a:r>
            <a:r>
              <a:rPr lang="en-US" sz="4400" dirty="0" smtClean="0"/>
              <a:t>c</a:t>
            </a:r>
            <a:r>
              <a:rPr lang="ru-RU" sz="4400" dirty="0" smtClean="0"/>
              <a:t> 5 до 7 лет.</a:t>
            </a:r>
          </a:p>
          <a:p>
            <a:pPr>
              <a:buFont typeface="Georgia" pitchFamily="18" charset="0"/>
              <a:buNone/>
            </a:pPr>
            <a:r>
              <a:rPr lang="ru-RU" sz="4400" dirty="0" smtClean="0"/>
              <a:t>1.3. Количество групп в Учреждении определяется с учетом условий, необходимых для осуществления образовательного процесса в соответствии с санитарно-гигиеническими нормами, контрольными нормативами, установленными </a:t>
            </a:r>
            <a:r>
              <a:rPr lang="ru-RU" sz="4400" dirty="0" err="1" smtClean="0"/>
              <a:t>Минздравсоцразвития</a:t>
            </a:r>
            <a:r>
              <a:rPr lang="ru-RU" sz="4400" dirty="0" smtClean="0"/>
              <a:t> РФ. Количество групп – 11, количество детей – 230 человек. </a:t>
            </a:r>
          </a:p>
          <a:p>
            <a:pPr>
              <a:buFont typeface="Georgia" pitchFamily="18" charset="0"/>
              <a:buNone/>
            </a:pPr>
            <a:r>
              <a:rPr lang="ru-RU" sz="4400" dirty="0" smtClean="0"/>
              <a:t> </a:t>
            </a:r>
            <a:r>
              <a:rPr lang="ru-RU" sz="4400" b="1" dirty="0" smtClean="0"/>
              <a:t>2. ОЧЕРЕДНОСТЬ ПОЛУЧЕНИЯ МЕСТА В УЧРЕЖДЕНИИ</a:t>
            </a:r>
            <a:endParaRPr lang="ru-RU" sz="4400" dirty="0" smtClean="0"/>
          </a:p>
          <a:p>
            <a:pPr>
              <a:buFont typeface="Georgia" pitchFamily="18" charset="0"/>
              <a:buNone/>
            </a:pPr>
            <a:r>
              <a:rPr lang="ru-RU" sz="4400" dirty="0" smtClean="0"/>
              <a:t> 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06414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. 052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4267200" y="3200400"/>
            <a:ext cx="4633382" cy="3475037"/>
          </a:xfrm>
        </p:spPr>
      </p:pic>
      <p:pic>
        <p:nvPicPr>
          <p:cNvPr id="5" name="Содержимое 3" descr="рис. 0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381000"/>
            <a:ext cx="4953000" cy="371475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486400" y="685800"/>
            <a:ext cx="3429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</a:rPr>
              <a:t>100% членство в </a:t>
            </a:r>
            <a:r>
              <a:rPr lang="ru-RU" sz="2800" b="1" dirty="0" err="1" smtClean="0">
                <a:solidFill>
                  <a:srgbClr val="9900CC"/>
                </a:solidFill>
              </a:rPr>
              <a:t>первичке</a:t>
            </a:r>
            <a:endParaRPr lang="ru-RU" sz="2800" dirty="0">
              <a:solidFill>
                <a:srgbClr val="9900CC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ПРОФКОМ\Звездный\Звездный\рис. 0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50" y="3545887"/>
            <a:ext cx="4212950" cy="315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ПРОФКОМ\Звездный\Звездный\рис. 0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99" y="261524"/>
            <a:ext cx="4223301" cy="316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Содержимое 3" descr="рис. 046.jpg"/>
          <p:cNvPicPr>
            <a:picLocks noGrp="1" noChangeAspect="1"/>
          </p:cNvPicPr>
          <p:nvPr>
            <p:ph sz="quarter" idx="13"/>
          </p:nvPr>
        </p:nvPicPr>
        <p:blipFill>
          <a:blip r:embed="rId4" cstate="print"/>
          <a:stretch>
            <a:fillRect/>
          </a:stretch>
        </p:blipFill>
        <p:spPr>
          <a:xfrm>
            <a:off x="4755091" y="3581400"/>
            <a:ext cx="4084109" cy="3063082"/>
          </a:xfrm>
        </p:spPr>
      </p:pic>
      <p:pic>
        <p:nvPicPr>
          <p:cNvPr id="12" name="Picture 2" descr="D:\ПРОФКОМ\Звездный\рис. 05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04800"/>
            <a:ext cx="4114800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3107534"/>
            <a:ext cx="5181600" cy="34319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81000"/>
            <a:ext cx="51816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29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81000" y="1905000"/>
            <a:ext cx="3276600" cy="4471452"/>
          </a:xfrm>
        </p:spPr>
      </p:pic>
      <p:pic>
        <p:nvPicPr>
          <p:cNvPr id="6" name="Содержимое 3" descr="Участники чемпионата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05818" y="76200"/>
            <a:ext cx="4633382" cy="347503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08086" y="268224"/>
            <a:ext cx="38000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00FF"/>
                </a:solidFill>
              </a:rPr>
              <a:t>Спортивные мероприятия</a:t>
            </a:r>
            <a:endParaRPr lang="ru-RU" sz="3600" dirty="0">
              <a:solidFill>
                <a:srgbClr val="FF00FF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3707318"/>
            <a:ext cx="4572000" cy="304608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3400" y="685800"/>
            <a:ext cx="822960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rgbClr val="9900CC"/>
                </a:solidFill>
              </a:rPr>
              <a:t>И в заключении, заметим, </a:t>
            </a:r>
            <a:endParaRPr lang="ru-RU" sz="4000" dirty="0" smtClean="0">
              <a:solidFill>
                <a:srgbClr val="9900CC"/>
              </a:solidFill>
            </a:endParaRPr>
          </a:p>
          <a:p>
            <a:pPr algn="ctr"/>
            <a:r>
              <a:rPr lang="ru-RU" sz="4000" dirty="0" smtClean="0">
                <a:solidFill>
                  <a:srgbClr val="9900CC"/>
                </a:solidFill>
              </a:rPr>
              <a:t>что </a:t>
            </a:r>
            <a:r>
              <a:rPr lang="ru-RU" sz="4000" dirty="0">
                <a:solidFill>
                  <a:srgbClr val="9900CC"/>
                </a:solidFill>
              </a:rPr>
              <a:t>именно профсоюзная организация является юридическим лицом, </a:t>
            </a:r>
            <a:endParaRPr lang="ru-RU" sz="4000" dirty="0" smtClean="0">
              <a:solidFill>
                <a:srgbClr val="9900CC"/>
              </a:solidFill>
            </a:endParaRPr>
          </a:p>
          <a:p>
            <a:pPr algn="ctr"/>
            <a:r>
              <a:rPr lang="ru-RU" sz="4000" dirty="0" smtClean="0">
                <a:solidFill>
                  <a:srgbClr val="9900CC"/>
                </a:solidFill>
              </a:rPr>
              <a:t>и </a:t>
            </a:r>
            <a:r>
              <a:rPr lang="ru-RU" sz="4000" dirty="0">
                <a:solidFill>
                  <a:srgbClr val="9900CC"/>
                </a:solidFill>
              </a:rPr>
              <a:t>имеет право на защиту социальной-трудовой  сферы членов Профсоюза, </a:t>
            </a:r>
            <a:endParaRPr lang="ru-RU" sz="4000" dirty="0" smtClean="0">
              <a:solidFill>
                <a:srgbClr val="9900CC"/>
              </a:solidFill>
            </a:endParaRPr>
          </a:p>
          <a:p>
            <a:pPr algn="ctr"/>
            <a:r>
              <a:rPr lang="ru-RU" sz="4000" dirty="0" smtClean="0">
                <a:solidFill>
                  <a:srgbClr val="9900CC"/>
                </a:solidFill>
              </a:rPr>
              <a:t>в </a:t>
            </a:r>
            <a:r>
              <a:rPr lang="ru-RU" sz="4000" dirty="0">
                <a:solidFill>
                  <a:srgbClr val="9900CC"/>
                </a:solidFill>
              </a:rPr>
              <a:t>том числе </a:t>
            </a:r>
            <a:r>
              <a:rPr lang="ru-RU" sz="4000">
                <a:solidFill>
                  <a:srgbClr val="FF00FF"/>
                </a:solidFill>
              </a:rPr>
              <a:t>молодых </a:t>
            </a:r>
            <a:r>
              <a:rPr lang="ru-RU" sz="4000" smtClean="0">
                <a:solidFill>
                  <a:srgbClr val="FF00FF"/>
                </a:solidFill>
              </a:rPr>
              <a:t>ученых!</a:t>
            </a:r>
            <a:endParaRPr lang="ru-RU" sz="4000" dirty="0">
              <a:solidFill>
                <a:srgbClr val="9900CC"/>
              </a:solidFill>
            </a:endParaRPr>
          </a:p>
          <a:p>
            <a:pPr algn="ctr"/>
            <a:r>
              <a:rPr lang="ru-RU" dirty="0"/>
              <a:t> 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914400"/>
            <a:ext cx="777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FF"/>
                </a:solidFill>
              </a:rPr>
              <a:t>Спасибо за внимание!</a:t>
            </a:r>
            <a:endParaRPr lang="ru-RU" sz="36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867784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105</TotalTime>
  <Words>153</Words>
  <Application>Microsoft Office PowerPoint</Application>
  <PresentationFormat>Экран (4:3)</PresentationFormat>
  <Paragraphs>50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Правовое обеспечение  молодых ученых в Уральском отделении РАН в вопросах социальной сферы и защиты трудовых прав. </dc:title>
  <cp:lastModifiedBy>IRINA</cp:lastModifiedBy>
  <cp:revision>23</cp:revision>
  <dcterms:modified xsi:type="dcterms:W3CDTF">2015-05-16T06:11:05Z</dcterms:modified>
</cp:coreProperties>
</file>