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  <p:sldMasterId id="2147483761" r:id="rId2"/>
    <p:sldMasterId id="2147483773" r:id="rId3"/>
    <p:sldMasterId id="2147483785" r:id="rId4"/>
    <p:sldMasterId id="2147483797" r:id="rId5"/>
    <p:sldMasterId id="2147483809" r:id="rId6"/>
  </p:sldMasterIdLst>
  <p:notesMasterIdLst>
    <p:notesMasterId r:id="rId30"/>
  </p:notesMasterIdLst>
  <p:sldIdLst>
    <p:sldId id="259" r:id="rId7"/>
    <p:sldId id="258" r:id="rId8"/>
    <p:sldId id="265" r:id="rId9"/>
    <p:sldId id="260" r:id="rId10"/>
    <p:sldId id="273" r:id="rId11"/>
    <p:sldId id="276" r:id="rId12"/>
    <p:sldId id="274" r:id="rId13"/>
    <p:sldId id="270" r:id="rId14"/>
    <p:sldId id="271" r:id="rId15"/>
    <p:sldId id="269" r:id="rId16"/>
    <p:sldId id="287" r:id="rId17"/>
    <p:sldId id="286" r:id="rId18"/>
    <p:sldId id="268" r:id="rId19"/>
    <p:sldId id="283" r:id="rId20"/>
    <p:sldId id="267" r:id="rId21"/>
    <p:sldId id="281" r:id="rId22"/>
    <p:sldId id="282" r:id="rId23"/>
    <p:sldId id="261" r:id="rId24"/>
    <p:sldId id="284" r:id="rId25"/>
    <p:sldId id="266" r:id="rId26"/>
    <p:sldId id="257" r:id="rId27"/>
    <p:sldId id="285" r:id="rId28"/>
    <p:sldId id="26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ga Bogomolova" initials="OB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48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646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D228B-82BC-4E89-B647-153C8CAE3D07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F1ABE6-F570-423B-8F1F-880731B33F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71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260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67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402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04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109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21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428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224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16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519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137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421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930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234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830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457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9149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6651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8271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743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2351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5881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3160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2108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816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7989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0568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6980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0089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6194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1538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8976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9995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996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44649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7656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981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2603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2042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2872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1977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0685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9698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24679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55653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55489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8917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4141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9933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57870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32397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35614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39891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10398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6624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2763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7713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6694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19076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14734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5817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 userDrawn="1"/>
        </p:nvGrpSpPr>
        <p:grpSpPr>
          <a:xfrm>
            <a:off x="0" y="0"/>
            <a:ext cx="9144000" cy="618070"/>
            <a:chOff x="0" y="0"/>
            <a:chExt cx="9144000" cy="618070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3351" y="0"/>
              <a:ext cx="1237298" cy="607695"/>
            </a:xfrm>
            <a:prstGeom prst="rect">
              <a:avLst/>
            </a:prstGeom>
          </p:spPr>
        </p:pic>
        <p:cxnSp>
          <p:nvCxnSpPr>
            <p:cNvPr id="12" name="Прямая соединительная линия 11"/>
            <p:cNvCxnSpPr/>
            <p:nvPr/>
          </p:nvCxnSpPr>
          <p:spPr>
            <a:xfrm>
              <a:off x="0" y="618070"/>
              <a:ext cx="9144000" cy="0"/>
            </a:xfrm>
            <a:prstGeom prst="line">
              <a:avLst/>
            </a:prstGeom>
            <a:ln w="50800" cmpd="thinThick">
              <a:solidFill>
                <a:srgbClr val="0033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892201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0930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45641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66888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535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716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128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65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2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573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F8546-E207-4E1D-BAAD-D914E46BF4C9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0878-6AF8-46D5-87CE-5296155684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816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pravo.gov.ru/proxy/ips/?docbody=&amp;nd=102167990&amp;intelsearch=+%D4%E5%E4%E5%F0%E0%EB%FC%ED%FB%E9+%E7%E0%EA%EE%ED+%EE%F2+27.09.2013+N+253-%D4%C7+(%F0%E5%E4.+%EE%F2+19.07.2018)" TargetMode="External"/><Relationship Id="rId1" Type="http://schemas.openxmlformats.org/officeDocument/2006/relationships/slideLayout" Target="../slideLayouts/slideLayout6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hyperlink" Target="http://festivalnauki.ru/" TargetMode="External"/><Relationship Id="rId1" Type="http://schemas.openxmlformats.org/officeDocument/2006/relationships/slideLayout" Target="../slideLayouts/slideLayout62.xml"/><Relationship Id="rId6" Type="http://schemas.openxmlformats.org/officeDocument/2006/relationships/hyperlink" Target="http://startnauka.ru/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openxmlformats.org/officeDocument/2006/relationships/hyperlink" Target="http://kstati-fest.ru/" TargetMode="External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hyperlink" Target="http://kvantorium.ru/" TargetMode="External"/><Relationship Id="rId7" Type="http://schemas.openxmlformats.org/officeDocument/2006/relationships/hyperlink" Target="http://www.openlaba.com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13.png"/><Relationship Id="rId5" Type="http://schemas.openxmlformats.org/officeDocument/2006/relationships/hyperlink" Target="https://sochisirius.ru/" TargetMode="External"/><Relationship Id="rId4" Type="http://schemas.openxmlformats.org/officeDocument/2006/relationships/image" Target="../media/image12.png"/><Relationship Id="rId9" Type="http://schemas.openxmlformats.org/officeDocument/2006/relationships/hyperlink" Target="http://cosmodis.ru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://planetarium-moscow.ru/" TargetMode="External"/><Relationship Id="rId7" Type="http://schemas.openxmlformats.org/officeDocument/2006/relationships/hyperlink" Target="https://fmm.ru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17.png"/><Relationship Id="rId11" Type="http://schemas.openxmlformats.org/officeDocument/2006/relationships/image" Target="../media/image19.png"/><Relationship Id="rId5" Type="http://schemas.openxmlformats.org/officeDocument/2006/relationships/hyperlink" Target="https://experimentanium.ru/" TargetMode="External"/><Relationship Id="rId10" Type="http://schemas.openxmlformats.org/officeDocument/2006/relationships/hyperlink" Target="https://polymus.ru/" TargetMode="External"/><Relationship Id="rId4" Type="http://schemas.openxmlformats.org/officeDocument/2006/relationships/image" Target="../media/image16.png"/><Relationship Id="rId9" Type="http://schemas.openxmlformats.org/officeDocument/2006/relationships/hyperlink" Target="http://www.darwinmuseum.ru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62.xml"/><Relationship Id="rId6" Type="http://schemas.openxmlformats.org/officeDocument/2006/relationships/hyperlink" Target="https://www.traektoriafdn.ru/" TargetMode="External"/><Relationship Id="rId5" Type="http://schemas.openxmlformats.org/officeDocument/2006/relationships/image" Target="../media/image22.png"/><Relationship Id="rId4" Type="http://schemas.openxmlformats.org/officeDocument/2006/relationships/hyperlink" Target="https://evolutionfund.ru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chrdk.ru" TargetMode="External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image" Target="../media/image23.jpeg"/><Relationship Id="rId21" Type="http://schemas.openxmlformats.org/officeDocument/2006/relationships/hyperlink" Target="http://www.poisknews.ru/" TargetMode="External"/><Relationship Id="rId7" Type="http://schemas.openxmlformats.org/officeDocument/2006/relationships/image" Target="../media/image24.png"/><Relationship Id="rId12" Type="http://schemas.openxmlformats.org/officeDocument/2006/relationships/hyperlink" Target="nplus1.ru" TargetMode="External"/><Relationship Id="rId17" Type="http://schemas.openxmlformats.org/officeDocument/2006/relationships/hyperlink" Target="http://www.nkj.ru/" TargetMode="External"/><Relationship Id="rId2" Type="http://schemas.openxmlformats.org/officeDocument/2006/relationships/hyperlink" Target="sciam.ru" TargetMode="External"/><Relationship Id="rId16" Type="http://schemas.openxmlformats.org/officeDocument/2006/relationships/image" Target="../media/image29.png"/><Relationship Id="rId20" Type="http://schemas.openxmlformats.org/officeDocument/2006/relationships/image" Target="../media/image31.jpeg"/><Relationship Id="rId1" Type="http://schemas.openxmlformats.org/officeDocument/2006/relationships/slideLayout" Target="../slideLayouts/slideLayout62.xml"/><Relationship Id="rId6" Type="http://schemas.openxmlformats.org/officeDocument/2006/relationships/hyperlink" Target="indicator.ru" TargetMode="External"/><Relationship Id="rId11" Type="http://schemas.openxmlformats.org/officeDocument/2006/relationships/image" Target="../media/image26.png"/><Relationship Id="rId5" Type="http://schemas.openxmlformats.org/officeDocument/2006/relationships/hyperlink" Target="https://www.youtube.com/channel/UCbBw-Jb35C49QYyi_ryy-qQ" TargetMode="External"/><Relationship Id="rId15" Type="http://schemas.openxmlformats.org/officeDocument/2006/relationships/image" Target="../media/image28.png"/><Relationship Id="rId23" Type="http://schemas.openxmlformats.org/officeDocument/2006/relationships/hyperlink" Target="https://www.youtube.com/channel/UCIi2Tk2POJkRgWHD7HGBa7Q/featured" TargetMode="External"/><Relationship Id="rId10" Type="http://schemas.openxmlformats.org/officeDocument/2006/relationships/hyperlink" Target="https://kot.sh/" TargetMode="External"/><Relationship Id="rId19" Type="http://schemas.openxmlformats.org/officeDocument/2006/relationships/hyperlink" Target="https://trv-science.ru/" TargetMode="External"/><Relationship Id="rId4" Type="http://schemas.openxmlformats.org/officeDocument/2006/relationships/hyperlink" Target="https://www.youtube.com/playlist?list=PLWLmNuEnIXrk60R4z4b2nvFXCw4LRH7vO" TargetMode="External"/><Relationship Id="rId9" Type="http://schemas.openxmlformats.org/officeDocument/2006/relationships/image" Target="../media/image25.png"/><Relationship Id="rId14" Type="http://schemas.openxmlformats.org/officeDocument/2006/relationships/hyperlink" Target="postnauka.ru" TargetMode="External"/><Relationship Id="rId22" Type="http://schemas.openxmlformats.org/officeDocument/2006/relationships/hyperlink" Target="https://otr-online.ru/programmy/nestandartnaya-model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7.jpeg"/><Relationship Id="rId3" Type="http://schemas.openxmlformats.org/officeDocument/2006/relationships/hyperlink" Target="http://arhe.msk.ru/" TargetMode="External"/><Relationship Id="rId7" Type="http://schemas.openxmlformats.org/officeDocument/2006/relationships/hyperlink" Target="http://antropogenez.ru/scientists-against-myths/" TargetMode="External"/><Relationship Id="rId12" Type="http://schemas.openxmlformats.org/officeDocument/2006/relationships/hyperlink" Target="http://scienceslam.ru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2.xml"/><Relationship Id="rId6" Type="http://schemas.openxmlformats.org/officeDocument/2006/relationships/hyperlink" Target="https://arzamas.academy/" TargetMode="External"/><Relationship Id="rId11" Type="http://schemas.openxmlformats.org/officeDocument/2006/relationships/hyperlink" Target="https://vk.com/kurilka.gutenberga" TargetMode="External"/><Relationship Id="rId5" Type="http://schemas.openxmlformats.org/officeDocument/2006/relationships/image" Target="../media/image34.png"/><Relationship Id="rId10" Type="http://schemas.openxmlformats.org/officeDocument/2006/relationships/hyperlink" Target="vk.com/kurilka.gutenberga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jpeg"/><Relationship Id="rId14" Type="http://schemas.openxmlformats.org/officeDocument/2006/relationships/hyperlink" Target="http://csff.ru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results?search_query=%D0%B2%D0%BB%D0%B0%D0%B4%D0%B8%D0%BC%D0%B8%D1%80+%D1%81%D1%83%D1%80%D0%B4%D0%B8%D0%BD" TargetMode="External"/><Relationship Id="rId3" Type="http://schemas.openxmlformats.org/officeDocument/2006/relationships/hyperlink" Target="https://www.corpus.ru/authors/aleksandr-markov.htm" TargetMode="External"/><Relationship Id="rId7" Type="http://schemas.openxmlformats.org/officeDocument/2006/relationships/hyperlink" Target="http://lnfm1.sai.msu.ru/~surdin/general.htm" TargetMode="External"/><Relationship Id="rId12" Type="http://schemas.openxmlformats.org/officeDocument/2006/relationships/hyperlink" Target="https://www.youtube.com/results?search_query=%D0%A1%D1%82%D0%B0%D0%BD%D0%B8%D1%81%D0%BB%D0%B0%D0%B2+%D0%94%D1%80%D0%BE%D0%B1%D1%8B%D1%88%D0%B5%D0%B2%D1%81%D0%BA%D0%B8%D0%B9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2.xml"/><Relationship Id="rId6" Type="http://schemas.openxmlformats.org/officeDocument/2006/relationships/hyperlink" Target="http://lnfm1.sai.msu.ru/~surdin/" TargetMode="External"/><Relationship Id="rId11" Type="http://schemas.openxmlformats.org/officeDocument/2006/relationships/hyperlink" Target="https://ru.wikipedia.org/wiki/%D0%94%D1%80%D0%BE%D0%B1%D1%8B%D1%88%D0%B5%D0%B2%D1%81%D0%BA%D0%B8%D0%B9,_%D0%A1%D1%82%D0%B0%D0%BD%D0%B8%D1%81%D0%BB%D0%B0%D0%B2_%D0%92%D0%BB%D0%B0%D0%B4%D0%B8%D0%BC%D0%B8%D1%80%D0%BE%D0%B2%D0%B8%D1%87" TargetMode="External"/><Relationship Id="rId5" Type="http://schemas.openxmlformats.org/officeDocument/2006/relationships/image" Target="../media/image39.jpeg"/><Relationship Id="rId10" Type="http://schemas.openxmlformats.org/officeDocument/2006/relationships/hyperlink" Target="http://antropogenez.ru/" TargetMode="External"/><Relationship Id="rId4" Type="http://schemas.openxmlformats.org/officeDocument/2006/relationships/hyperlink" Target="https://www.youtube.com/results?search_query=%D0%B0%D0%BB%D0%B5%D0%BA%D1%81%D0%B0%D0%BD%D0%B4%D1%80+%D0%BC%D0%B0%D1%80%D0%BA%D0%BE%D0%B2" TargetMode="External"/><Relationship Id="rId9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lpinabook.ru/authors/13563/" TargetMode="External"/><Relationship Id="rId3" Type="http://schemas.openxmlformats.org/officeDocument/2006/relationships/hyperlink" Target="https://www.who-could-think.com/" TargetMode="External"/><Relationship Id="rId7" Type="http://schemas.openxmlformats.org/officeDocument/2006/relationships/hyperlink" Target="https://www.youtube.com/results?search_query=%D1%81%D0%B5%D1%80%D0%B3%D0%B5%D0%B9+%D0%BF%D0%BE%D0%BF%D0%BE%D0%B2+%D0%B0%D1%81%D1%82%D1%80%D0%BE%D1%84*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2.xml"/><Relationship Id="rId6" Type="http://schemas.openxmlformats.org/officeDocument/2006/relationships/hyperlink" Target="http://xray.sai.msu.ru/~polar/" TargetMode="External"/><Relationship Id="rId11" Type="http://schemas.openxmlformats.org/officeDocument/2006/relationships/hyperlink" Target="openlaba.org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3.png"/><Relationship Id="rId4" Type="http://schemas.openxmlformats.org/officeDocument/2006/relationships/hyperlink" Target="https://www.youtube.com/channel/UCkuQZqmhYi8kTk8XFkP6-rA" TargetMode="External"/><Relationship Id="rId9" Type="http://schemas.openxmlformats.org/officeDocument/2006/relationships/hyperlink" Target="http://xray.sai.msu.ru/~polar/sci_rev/current.html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2311396"/>
            <a:ext cx="9144000" cy="1879600"/>
          </a:xfrm>
          <a:prstGeom prst="rect">
            <a:avLst/>
          </a:prstGeom>
          <a:solidFill>
            <a:srgbClr val="0033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960438" y="2627838"/>
            <a:ext cx="7223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cap="all" dirty="0">
                <a:solidFill>
                  <a:schemeClr val="bg1"/>
                </a:solidFill>
              </a:rPr>
              <a:t>Задачи РАН по популяризации и</a:t>
            </a:r>
          </a:p>
          <a:p>
            <a:pPr algn="ctr"/>
            <a:r>
              <a:rPr lang="ru-RU" sz="3200" cap="all" dirty="0">
                <a:solidFill>
                  <a:schemeClr val="bg1"/>
                </a:solidFill>
              </a:rPr>
              <a:t>пропаганде науки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054" y="421"/>
            <a:ext cx="3711893" cy="182308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6000" y="439771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>
                <a:solidFill>
                  <a:srgbClr val="003366"/>
                </a:solidFill>
              </a:rPr>
              <a:t>Вице-президент РАН</a:t>
            </a:r>
          </a:p>
          <a:p>
            <a:pPr algn="ctr"/>
            <a:r>
              <a:rPr lang="ru-RU" sz="2800" dirty="0">
                <a:solidFill>
                  <a:srgbClr val="003366"/>
                </a:solidFill>
              </a:rPr>
              <a:t>А.Р. Хохлов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14499" y="6317566"/>
            <a:ext cx="2115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solidFill>
                  <a:srgbClr val="003366"/>
                </a:solidFill>
              </a:rPr>
              <a:t>18 сентября 2018 г. </a:t>
            </a:r>
          </a:p>
        </p:txBody>
      </p:sp>
    </p:spTree>
    <p:extLst>
      <p:ext uri="{BB962C8B-B14F-4D97-AF65-F5344CB8AC3E}">
        <p14:creationId xmlns:p14="http://schemas.microsoft.com/office/powerpoint/2010/main" val="920042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675" y="661983"/>
            <a:ext cx="4856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3366"/>
                </a:solidFill>
              </a:rPr>
              <a:t>Новая редакция закона о РАН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2649" y="2662169"/>
            <a:ext cx="8407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Статья 6. </a:t>
            </a:r>
            <a:r>
              <a:rPr lang="ru-RU" sz="2000" b="1" dirty="0">
                <a:solidFill>
                  <a:srgbClr val="C00000"/>
                </a:solidFill>
              </a:rPr>
              <a:t>Цели деятельности Российской академии наук</a:t>
            </a:r>
          </a:p>
          <a:p>
            <a:pPr algn="ctr">
              <a:lnSpc>
                <a:spcPts val="1200"/>
              </a:lnSpc>
            </a:pPr>
            <a:r>
              <a:rPr lang="ru-RU" sz="2000" dirty="0"/>
              <a:t>…</a:t>
            </a:r>
          </a:p>
          <a:p>
            <a:pPr algn="ctr"/>
            <a:r>
              <a:rPr lang="ru-RU" sz="2000" dirty="0"/>
              <a:t>4</a:t>
            </a:r>
            <a:r>
              <a:rPr lang="en-US" sz="2000" dirty="0"/>
              <a:t>.</a:t>
            </a:r>
            <a:r>
              <a:rPr lang="ru-RU" sz="2000" dirty="0"/>
              <a:t> </a:t>
            </a:r>
            <a:r>
              <a:rPr lang="ru-RU" sz="2000" b="1" dirty="0">
                <a:solidFill>
                  <a:srgbClr val="C00000"/>
                </a:solidFill>
              </a:rPr>
              <a:t>распространение научных знаний, повышение престижа науки и популяризация достижений науки и техники</a:t>
            </a:r>
            <a:r>
              <a:rPr lang="ru-RU" sz="2000" dirty="0"/>
              <a:t> является одной из основных целей деятельности Российской академии наук…</a:t>
            </a:r>
          </a:p>
          <a:p>
            <a:pPr algn="ctr">
              <a:lnSpc>
                <a:spcPts val="1200"/>
              </a:lnSpc>
            </a:pPr>
            <a:r>
              <a:rPr lang="ru-RU" sz="2000" dirty="0"/>
              <a:t>…</a:t>
            </a:r>
          </a:p>
          <a:p>
            <a:pPr algn="ctr"/>
            <a:endParaRPr lang="ru-RU" sz="2000" dirty="0"/>
          </a:p>
          <a:p>
            <a:pPr algn="ctr"/>
            <a:r>
              <a:rPr lang="ru-RU" sz="2000" dirty="0"/>
              <a:t>Статья 7. </a:t>
            </a:r>
            <a:r>
              <a:rPr lang="ru-RU" sz="2000" b="1" dirty="0">
                <a:solidFill>
                  <a:srgbClr val="C00000"/>
                </a:solidFill>
              </a:rPr>
              <a:t>Основные задачи и функции Российской академии наук</a:t>
            </a:r>
            <a:endParaRPr lang="en-US" sz="2000" b="1" dirty="0">
              <a:solidFill>
                <a:srgbClr val="C00000"/>
              </a:solidFill>
            </a:endParaRPr>
          </a:p>
          <a:p>
            <a:pPr algn="ctr">
              <a:lnSpc>
                <a:spcPts val="1200"/>
              </a:lnSpc>
            </a:pPr>
            <a:r>
              <a:rPr lang="ru-RU" sz="2000" dirty="0"/>
              <a:t>…</a:t>
            </a:r>
          </a:p>
          <a:p>
            <a:pPr algn="ctr"/>
            <a:r>
              <a:rPr lang="ru-RU" sz="2000" dirty="0"/>
              <a:t>2. Для реализации своих основных задач Российская академия наук:</a:t>
            </a:r>
          </a:p>
          <a:p>
            <a:pPr algn="ctr">
              <a:lnSpc>
                <a:spcPts val="1200"/>
              </a:lnSpc>
            </a:pPr>
            <a:r>
              <a:rPr lang="ru-RU" sz="2000" dirty="0"/>
              <a:t>…</a:t>
            </a:r>
          </a:p>
          <a:p>
            <a:pPr algn="ctr"/>
            <a:r>
              <a:rPr lang="ru-RU" sz="2000" dirty="0" smtClean="0"/>
              <a:t>7</a:t>
            </a:r>
            <a:r>
              <a:rPr lang="ru-RU" sz="2000" baseline="30000" dirty="0" smtClean="0"/>
              <a:t>1</a:t>
            </a:r>
            <a:r>
              <a:rPr lang="ru-RU" sz="2000" dirty="0" smtClean="0"/>
              <a:t> </a:t>
            </a:r>
            <a:r>
              <a:rPr lang="ru-RU" sz="2000" b="1" dirty="0">
                <a:solidFill>
                  <a:srgbClr val="C00000"/>
                </a:solidFill>
              </a:rPr>
              <a:t>участвует в разработке, обеспечении и реализации программ популяризации и пропаганды науки, научных знаний, достижений науки и техники, программ поддержки научно-технического творчества среди детей и молодежи</a:t>
            </a:r>
          </a:p>
          <a:p>
            <a:pPr algn="ctr">
              <a:lnSpc>
                <a:spcPts val="1200"/>
              </a:lnSpc>
            </a:pPr>
            <a:r>
              <a:rPr lang="ru-RU" sz="2000" dirty="0"/>
              <a:t>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164399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Федеральный закон</a:t>
            </a:r>
            <a:r>
              <a:rPr lang="ru-RU" sz="2000" dirty="0"/>
              <a:t> </a:t>
            </a:r>
            <a:r>
              <a:rPr lang="ru-RU" sz="2000" dirty="0">
                <a:hlinkClick r:id="rId2"/>
              </a:rPr>
              <a:t>№ 253-ФЗ</a:t>
            </a:r>
            <a:r>
              <a:rPr lang="ru-RU" sz="2000" dirty="0"/>
              <a:t> «</a:t>
            </a:r>
            <a:r>
              <a:rPr lang="ru-RU" sz="2000" b="1" dirty="0"/>
              <a:t>О Российской академии наук</a:t>
            </a:r>
            <a:r>
              <a:rPr lang="ru-RU" sz="2000" dirty="0"/>
              <a:t>, реорганизации  государственных академий наук и внесении изменений в отдельные законодательные акты Российской Федерации» </a:t>
            </a:r>
            <a:br>
              <a:rPr lang="ru-RU" sz="2000" dirty="0"/>
            </a:br>
            <a:r>
              <a:rPr lang="ru-RU" sz="2000" b="1" dirty="0"/>
              <a:t>в редакции </a:t>
            </a:r>
            <a:r>
              <a:rPr lang="ru-RU" sz="2000" dirty="0"/>
              <a:t>Федерального закона </a:t>
            </a:r>
            <a:r>
              <a:rPr lang="ru-RU" sz="2000" b="1" dirty="0"/>
              <a:t>от 19.07.2018 </a:t>
            </a:r>
            <a:r>
              <a:rPr lang="ru-RU" sz="2000" dirty="0"/>
              <a:t>№ 218-ФЗ</a:t>
            </a:r>
          </a:p>
        </p:txBody>
      </p:sp>
    </p:spTree>
    <p:extLst>
      <p:ext uri="{BB962C8B-B14F-4D97-AF65-F5344CB8AC3E}">
        <p14:creationId xmlns:p14="http://schemas.microsoft.com/office/powerpoint/2010/main" val="1062734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000" y="1350728"/>
            <a:ext cx="8585201" cy="5128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3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Предоставление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актуальной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проверенной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научной информации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адаптированной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для восприятия людьми с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различным уровнем образования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научной квалификации;</a:t>
            </a:r>
          </a:p>
          <a:p>
            <a:pPr marL="342900" indent="-342900" algn="just">
              <a:lnSpc>
                <a:spcPct val="130000"/>
              </a:lnSpc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общественном мнении 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представления о научной  картине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окружающего мира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 неотъемлемой части общей культуры;</a:t>
            </a:r>
          </a:p>
          <a:p>
            <a:pPr marL="342900" indent="-342900" algn="just">
              <a:lnSpc>
                <a:spcPct val="130000"/>
              </a:lnSpc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Разъяснение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обществу 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роли науки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современном мире и ее влиянии на жизнь людей; 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престижа и социальной привлекательности научно-исследовательской работы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30000"/>
              </a:lnSpc>
              <a:spcBef>
                <a:spcPts val="12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уровня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естественно-научного и гуманитарного </a:t>
            </a:r>
            <a:r>
              <a:rPr lang="ru-RU" sz="2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образования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выпускников школ и вузов как следствие научно-просветительской работы со школьниками и молодёжью;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24783" y="724748"/>
            <a:ext cx="4494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3366"/>
                </a:solidFill>
              </a:rPr>
              <a:t>Цели популяризации науки</a:t>
            </a:r>
          </a:p>
        </p:txBody>
      </p:sp>
    </p:spTree>
    <p:extLst>
      <p:ext uri="{BB962C8B-B14F-4D97-AF65-F5344CB8AC3E}">
        <p14:creationId xmlns:p14="http://schemas.microsoft.com/office/powerpoint/2010/main" val="2711606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9466" y="1472880"/>
            <a:ext cx="8449733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Проекты – </a:t>
            </a:r>
            <a:r>
              <a:rPr lang="ru-RU" sz="2000" dirty="0" err="1">
                <a:solidFill>
                  <a:srgbClr val="C00000"/>
                </a:solidFill>
              </a:rPr>
              <a:t>агрегаторы</a:t>
            </a:r>
            <a:r>
              <a:rPr lang="ru-RU" sz="2000" dirty="0">
                <a:solidFill>
                  <a:srgbClr val="C00000"/>
                </a:solidFill>
              </a:rPr>
              <a:t>, фестивали науки</a:t>
            </a:r>
            <a:r>
              <a:rPr lang="en-US" sz="2000" dirty="0">
                <a:solidFill>
                  <a:srgbClr val="C00000"/>
                </a:solidFill>
              </a:rPr>
              <a:t>;</a:t>
            </a:r>
            <a:endParaRPr lang="ru-RU" sz="2000" dirty="0">
              <a:solidFill>
                <a:srgbClr val="C00000"/>
              </a:solidFill>
            </a:endParaRP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Проекты, способствующие </a:t>
            </a:r>
            <a:r>
              <a:rPr lang="ru-RU" sz="2000" dirty="0">
                <a:solidFill>
                  <a:srgbClr val="C00000"/>
                </a:solidFill>
              </a:rPr>
              <a:t>вовлечению школьников </a:t>
            </a:r>
            <a:r>
              <a:rPr lang="ru-RU" sz="2000" dirty="0"/>
              <a:t>в научно-исследовательскую и творческую деятельность</a:t>
            </a:r>
            <a:r>
              <a:rPr lang="en-US" sz="2000" dirty="0"/>
              <a:t>;</a:t>
            </a:r>
            <a:endParaRPr lang="ru-RU" sz="2000" dirty="0"/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</a:rPr>
              <a:t>Музеи, библиотеки, планетарии</a:t>
            </a:r>
            <a:r>
              <a:rPr lang="en-US" sz="2000" dirty="0">
                <a:solidFill>
                  <a:srgbClr val="C00000"/>
                </a:solidFill>
              </a:rPr>
              <a:t>;</a:t>
            </a:r>
            <a:r>
              <a:rPr lang="ru-RU" sz="2000" dirty="0">
                <a:solidFill>
                  <a:srgbClr val="C00000"/>
                </a:solidFill>
              </a:rPr>
              <a:t> 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</a:rPr>
              <a:t>Фонды</a:t>
            </a:r>
            <a:r>
              <a:rPr lang="ru-RU" sz="2000" dirty="0"/>
              <a:t>, содействующие просвещению и популяризации</a:t>
            </a:r>
            <a:r>
              <a:rPr lang="en-US" sz="2000" dirty="0"/>
              <a:t>;</a:t>
            </a:r>
            <a:endParaRPr lang="ru-RU" sz="2000" dirty="0">
              <a:solidFill>
                <a:srgbClr val="C00000"/>
              </a:solidFill>
            </a:endParaRP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Научно-популярные и образовательные </a:t>
            </a:r>
            <a:r>
              <a:rPr lang="ru-RU" sz="2000" dirty="0">
                <a:solidFill>
                  <a:srgbClr val="C00000"/>
                </a:solidFill>
              </a:rPr>
              <a:t>медиа</a:t>
            </a:r>
            <a:r>
              <a:rPr lang="ru-RU" sz="2000" dirty="0"/>
              <a:t>: интернет-порталы, печатные издания, телевизионные и радиопрограммы</a:t>
            </a:r>
            <a:r>
              <a:rPr lang="en-US" sz="2000" dirty="0"/>
              <a:t>;</a:t>
            </a:r>
            <a:endParaRPr lang="ru-RU" sz="2000" dirty="0"/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</a:rPr>
              <a:t>Научно-популярные</a:t>
            </a:r>
            <a:r>
              <a:rPr lang="ru-RU" sz="2000" dirty="0"/>
              <a:t> и </a:t>
            </a:r>
            <a:r>
              <a:rPr lang="ru-RU" sz="2000" dirty="0">
                <a:solidFill>
                  <a:srgbClr val="C00000"/>
                </a:solidFill>
              </a:rPr>
              <a:t>образовательные</a:t>
            </a:r>
            <a:r>
              <a:rPr lang="ru-RU" sz="2000" dirty="0"/>
              <a:t> проекты и </a:t>
            </a:r>
            <a:r>
              <a:rPr lang="ru-RU" sz="2000" dirty="0">
                <a:solidFill>
                  <a:srgbClr val="C00000"/>
                </a:solidFill>
              </a:rPr>
              <a:t>лектории</a:t>
            </a:r>
            <a:r>
              <a:rPr lang="en-US" sz="2000" dirty="0">
                <a:solidFill>
                  <a:srgbClr val="C00000"/>
                </a:solidFill>
              </a:rPr>
              <a:t>;</a:t>
            </a:r>
            <a:r>
              <a:rPr lang="ru-RU" sz="2000" dirty="0"/>
              <a:t> </a:t>
            </a:r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Организация </a:t>
            </a:r>
            <a:r>
              <a:rPr lang="ru-RU" sz="2000" dirty="0">
                <a:solidFill>
                  <a:srgbClr val="C00000"/>
                </a:solidFill>
              </a:rPr>
              <a:t>выступлений, дискуссионных площадок </a:t>
            </a:r>
            <a:r>
              <a:rPr lang="ru-RU" sz="2000" dirty="0"/>
              <a:t>и др.</a:t>
            </a:r>
            <a:r>
              <a:rPr lang="en-US" sz="2000" dirty="0"/>
              <a:t>;</a:t>
            </a:r>
            <a:r>
              <a:rPr lang="ru-RU" sz="2000" dirty="0"/>
              <a:t> </a:t>
            </a:r>
            <a:endParaRPr lang="en-US" sz="2000" dirty="0"/>
          </a:p>
          <a:p>
            <a:pPr marL="285750" indent="-28575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</a:rPr>
              <a:t>Просветители и популяризаторы науки</a:t>
            </a:r>
            <a:r>
              <a:rPr lang="ru-RU" sz="2000" dirty="0"/>
              <a:t>: лекторы, авторы книг, фильмов, других персональных проектов.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608159" y="739064"/>
            <a:ext cx="7927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3366"/>
                </a:solidFill>
              </a:rPr>
              <a:t>Основные формы популяризации науки в России</a:t>
            </a:r>
          </a:p>
        </p:txBody>
      </p:sp>
    </p:spTree>
    <p:extLst>
      <p:ext uri="{BB962C8B-B14F-4D97-AF65-F5344CB8AC3E}">
        <p14:creationId xmlns:p14="http://schemas.microsoft.com/office/powerpoint/2010/main" val="1320914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11815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2800" b="1" dirty="0">
                <a:solidFill>
                  <a:srgbClr val="002060"/>
                </a:solidFill>
              </a:rPr>
              <a:t>Проекты - </a:t>
            </a:r>
            <a:r>
              <a:rPr lang="ru-RU" sz="2800" b="1" dirty="0" err="1">
                <a:solidFill>
                  <a:srgbClr val="002060"/>
                </a:solidFill>
              </a:rPr>
              <a:t>агрегаторы</a:t>
            </a:r>
            <a:r>
              <a:rPr lang="ru-RU" sz="2800" b="1" dirty="0">
                <a:solidFill>
                  <a:srgbClr val="002060"/>
                </a:solidFill>
              </a:rPr>
              <a:t>, фестивали науки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19458" name="AutoShape 2" descr="ÐÐ°ÑÑÐ¸Ð½ÐºÐ¸ Ð¿Ð¾ Ð·Ð°Ð¿ÑÐ¾ÑÑ Â«NAUKA 0+Â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ÐÐ°ÑÑÐ¸Ð½ÐºÐ¸ Ð¿Ð¾ Ð·Ð°Ð¿ÑÐ¾ÑÑ Â«NAUKA 0+Â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FestivalNauki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4" name="AutoShape 8" descr="ÐÐ°ÑÑÐ¸Ð½ÐºÐ¸ Ð¿Ð¾ Ð·Ð°Ð¿ÑÐ¾ÑÑ Ð½Ð°ÑÐºÐ° 0+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6" name="AutoShape 10" descr="ÐÐ°ÑÑÐ¸Ð½ÐºÐ¸ Ð¿Ð¾ Ð·Ð°Ð¿ÑÐ¾ÑÑ Ð½Ð°ÑÐºÐ° 0+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8" name="AutoShape 12" descr="ÐÐ°ÑÑÐ¸Ð½ÐºÐ¸ Ð¿Ð¾ Ð·Ð°Ð¿ÑÐ¾ÑÑ Ð½Ð°ÑÐºÐ° 0+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20" name="Группа 19"/>
          <p:cNvGrpSpPr/>
          <p:nvPr/>
        </p:nvGrpSpPr>
        <p:grpSpPr>
          <a:xfrm>
            <a:off x="656015" y="1365525"/>
            <a:ext cx="6787836" cy="1602120"/>
            <a:chOff x="335280" y="1422084"/>
            <a:chExt cx="6787836" cy="160212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335280" y="1566595"/>
              <a:ext cx="4572000" cy="110799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ru-RU" sz="2200" dirty="0"/>
                <a:t>Всероссийский Фестиваль Науки «NAUKA 0+» </a:t>
              </a:r>
              <a:br>
                <a:rPr lang="ru-RU" sz="2200" dirty="0"/>
              </a:br>
              <a:r>
                <a:rPr lang="en-US" sz="2200" dirty="0">
                  <a:hlinkClick r:id="rId2"/>
                </a:rPr>
                <a:t>festivalnauki.ru</a:t>
              </a:r>
              <a:endParaRPr lang="ru-RU" sz="2200" dirty="0"/>
            </a:p>
          </p:txBody>
        </p:sp>
        <p:pic>
          <p:nvPicPr>
            <p:cNvPr id="19469" name="Picture 13" descr="C:\Users\obogomol\Downloads\nauka 0+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08667" y="1422084"/>
              <a:ext cx="2214449" cy="1602120"/>
            </a:xfrm>
            <a:prstGeom prst="rect">
              <a:avLst/>
            </a:prstGeom>
            <a:noFill/>
          </p:spPr>
        </p:pic>
      </p:grpSp>
      <p:sp>
        <p:nvSpPr>
          <p:cNvPr id="19471" name="AutoShape 15" descr="ÐÐ°ÑÑÐ¸Ð½ÐºÐ¸ Ð¿Ð¾ Ð·Ð°Ð¿ÑÐ¾ÑÑ Ð¤ÐÐ¡Ð¢ÐÐÐÐÐ¬ ÐÐÐ£ÐÐ Â«ÐÐ¡Ð¢ÐÐ¢ÐÂ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73" name="AutoShape 17" descr="ÐÐ°ÑÑÐ¸Ð½ÐºÐ¸ Ð¿Ð¾ Ð·Ð°Ð¿ÑÐ¾ÑÑ Ð¤ÐÐ¡Ð¢ÐÐÐÐÐ¬ ÐÐÐ£ÐÐ Â«ÐÐ¡Ð¢ÐÐ¢ÐÂ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288352" y="3362986"/>
            <a:ext cx="4785333" cy="1089660"/>
            <a:chOff x="748665" y="3317557"/>
            <a:chExt cx="4785333" cy="108966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748665" y="3376699"/>
              <a:ext cx="201800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/>
                <a:t>Фестиваль </a:t>
              </a:r>
              <a:r>
                <a:rPr lang="ru-RU" sz="2000" dirty="0" smtClean="0"/>
                <a:t>науки</a:t>
              </a:r>
              <a:endParaRPr lang="en-US" sz="2000" dirty="0" smtClean="0"/>
            </a:p>
            <a:p>
              <a:pPr algn="ctr"/>
              <a:r>
                <a:rPr lang="ru-RU" sz="2000" dirty="0" smtClean="0"/>
                <a:t>«КСТАТИ</a:t>
              </a:r>
              <a:r>
                <a:rPr lang="ru-RU" sz="2000" dirty="0"/>
                <a:t>» </a:t>
              </a:r>
              <a:br>
                <a:rPr lang="ru-RU" sz="2000" dirty="0"/>
              </a:br>
              <a:r>
                <a:rPr lang="en-US" sz="2000" dirty="0">
                  <a:hlinkClick r:id="rId4"/>
                </a:rPr>
                <a:t>kstati-fest.ru</a:t>
              </a:r>
              <a:endParaRPr lang="ru-RU" sz="2000" dirty="0"/>
            </a:p>
          </p:txBody>
        </p:sp>
        <p:pic>
          <p:nvPicPr>
            <p:cNvPr id="19474" name="Picture 18" descr="C:\Users\obogomol\Downloads\кстати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44138" y="3317557"/>
              <a:ext cx="2689860" cy="1089660"/>
            </a:xfrm>
            <a:prstGeom prst="rect">
              <a:avLst/>
            </a:prstGeom>
            <a:noFill/>
          </p:spPr>
        </p:pic>
      </p:grpSp>
      <p:sp>
        <p:nvSpPr>
          <p:cNvPr id="5" name="Прямоугольник 4"/>
          <p:cNvSpPr/>
          <p:nvPr/>
        </p:nvSpPr>
        <p:spPr>
          <a:xfrm>
            <a:off x="6372487" y="4086125"/>
            <a:ext cx="1686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solidFill>
                  <a:srgbClr val="002060"/>
                </a:solidFill>
                <a:hlinkClick r:id="rId6"/>
              </a:rPr>
              <a:t>startnauka.ru</a:t>
            </a:r>
            <a:endParaRPr lang="ru-RU" sz="2000" dirty="0"/>
          </a:p>
        </p:txBody>
      </p:sp>
      <p:pic>
        <p:nvPicPr>
          <p:cNvPr id="19479" name="Picture 23" descr="ÐÐ°ÑÑÐ¸Ð½ÐºÐ¸ Ð¿Ð¾ Ð·Ð°Ð¿ÑÐ¾ÑÑ ÑÑÐ°ÑÑÐ½Ð°ÑÐºÐ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03952" y="3362086"/>
            <a:ext cx="2023110" cy="811530"/>
          </a:xfrm>
          <a:prstGeom prst="rect">
            <a:avLst/>
          </a:prstGeom>
          <a:noFill/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522" y="4840271"/>
            <a:ext cx="1645158" cy="164839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34" y="4860293"/>
            <a:ext cx="1656000" cy="1656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449" y="4971377"/>
            <a:ext cx="1837996" cy="151729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4" y="5178357"/>
            <a:ext cx="2206658" cy="11033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163" y="4850164"/>
            <a:ext cx="1655895" cy="165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0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650855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Проекты, способствующие вовлечению школьников в научно-исследовательскую и творческую деятельность </a:t>
            </a:r>
          </a:p>
        </p:txBody>
      </p:sp>
      <p:sp>
        <p:nvSpPr>
          <p:cNvPr id="16386" name="AutoShape 2" descr="ÐÐ°ÑÑÐ¸Ð½ÐºÐ¸ Ð¿Ð¾ Ð·Ð°Ð¿ÑÐ¾ÑÑ ÐÐÐÐÐ¢ÐÐ ÐÐ£Ð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7" name="Picture 3" descr="C:\Users\obogomol\Downloads\кванториум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050" y="1852693"/>
            <a:ext cx="4417507" cy="95315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659265" y="3042062"/>
            <a:ext cx="17229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hlinkClick r:id="rId3"/>
              </a:rPr>
              <a:t>kvantorium.ru</a:t>
            </a:r>
            <a:r>
              <a:rPr lang="ru-RU" sz="2000" dirty="0"/>
              <a:t> </a:t>
            </a:r>
          </a:p>
        </p:txBody>
      </p:sp>
      <p:pic>
        <p:nvPicPr>
          <p:cNvPr id="16389" name="Picture 5" descr="C:\Users\obogomol\Downloads\сириус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0755" y="1852693"/>
            <a:ext cx="3711826" cy="126627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179676" y="3042062"/>
            <a:ext cx="16145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hlinkClick r:id="rId5"/>
              </a:rPr>
              <a:t>sochisirius.ru</a:t>
            </a:r>
            <a:r>
              <a:rPr lang="ru-RU" sz="2000" dirty="0"/>
              <a:t> </a:t>
            </a:r>
          </a:p>
        </p:txBody>
      </p:sp>
      <p:pic>
        <p:nvPicPr>
          <p:cNvPr id="16390" name="Picture 6" descr="C:\Users\obogomol\Downloads\o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3039" y="4309786"/>
            <a:ext cx="2188803" cy="746701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320324" y="5134097"/>
            <a:ext cx="2114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7"/>
              </a:rPr>
              <a:t>www.openlaba.com</a:t>
            </a:r>
            <a:r>
              <a:rPr lang="ru-RU" dirty="0"/>
              <a:t>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57942" y="5507950"/>
            <a:ext cx="44389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Открытая лабораторная - проект о том, как устроен окружающий мир с точки зрения естественных наук, представляет собой тест на научную грамотность.</a:t>
            </a:r>
          </a:p>
        </p:txBody>
      </p:sp>
      <p:pic>
        <p:nvPicPr>
          <p:cNvPr id="16391" name="Picture 7" descr="C:\Users\obogomol\Downloads\kosmodis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91860" y="4220725"/>
            <a:ext cx="2021840" cy="1118037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6315092" y="5427042"/>
            <a:ext cx="1375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9"/>
              </a:rPr>
              <a:t>cosmodis.ru</a:t>
            </a:r>
            <a:r>
              <a:rPr lang="ru-RU" dirty="0"/>
              <a:t>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693920" y="5812750"/>
            <a:ext cx="46177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Всероссийская проектная  платформа </a:t>
            </a:r>
            <a:r>
              <a:rPr lang="ru-RU" dirty="0" err="1"/>
              <a:t>Космодис</a:t>
            </a:r>
            <a:r>
              <a:rPr lang="ru-RU" dirty="0"/>
              <a:t>: проекты и исследования школьников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510383" y="2615342"/>
            <a:ext cx="23625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Детский технопарк</a:t>
            </a:r>
          </a:p>
        </p:txBody>
      </p:sp>
    </p:spTree>
    <p:extLst>
      <p:ext uri="{BB962C8B-B14F-4D97-AF65-F5344CB8AC3E}">
        <p14:creationId xmlns:p14="http://schemas.microsoft.com/office/powerpoint/2010/main" val="2481665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па 19"/>
          <p:cNvGrpSpPr/>
          <p:nvPr/>
        </p:nvGrpSpPr>
        <p:grpSpPr>
          <a:xfrm>
            <a:off x="1405289" y="1153478"/>
            <a:ext cx="2565959" cy="2338268"/>
            <a:chOff x="368969" y="787718"/>
            <a:chExt cx="2565959" cy="2338268"/>
          </a:xfrm>
        </p:grpSpPr>
        <p:pic>
          <p:nvPicPr>
            <p:cNvPr id="18433" name="Picture 1" descr="C:\Users\obogomol\Downloads\планетарий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0386" y="787718"/>
              <a:ext cx="2143125" cy="2143125"/>
            </a:xfrm>
            <a:prstGeom prst="rect">
              <a:avLst/>
            </a:prstGeom>
            <a:noFill/>
          </p:spPr>
        </p:pic>
        <p:sp>
          <p:nvSpPr>
            <p:cNvPr id="14" name="Прямоугольник 13"/>
            <p:cNvSpPr/>
            <p:nvPr/>
          </p:nvSpPr>
          <p:spPr>
            <a:xfrm>
              <a:off x="368969" y="2756654"/>
              <a:ext cx="25659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hlinkClick r:id="rId3"/>
                </a:rPr>
                <a:t>planetarium-moscow.ru</a:t>
              </a:r>
              <a:r>
                <a:rPr lang="ru-RU" dirty="0"/>
                <a:t> </a:t>
              </a: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905116" y="729734"/>
            <a:ext cx="53337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ctr">
              <a:spcBef>
                <a:spcPts val="600"/>
              </a:spcBef>
            </a:pPr>
            <a:r>
              <a:rPr lang="ru-RU" sz="2800" b="1" dirty="0">
                <a:solidFill>
                  <a:srgbClr val="002060"/>
                </a:solidFill>
              </a:rPr>
              <a:t>Музеи, библиотеки, планетарии </a:t>
            </a:r>
            <a:endParaRPr lang="en-US" sz="2800" b="1" dirty="0">
              <a:solidFill>
                <a:srgbClr val="002060"/>
              </a:solidFill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2723106" y="4869180"/>
            <a:ext cx="3870960" cy="1182886"/>
            <a:chOff x="2758440" y="4366260"/>
            <a:chExt cx="3870960" cy="1182886"/>
          </a:xfrm>
        </p:grpSpPr>
        <p:pic>
          <p:nvPicPr>
            <p:cNvPr id="18441" name="Picture 9" descr="Ð­ÐºÑÐ¿ÐµÑÐ¸Ð¼ÐµÐ½ÑÐ°Ð½Ð¸ÑÐ¼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58440" y="4366260"/>
              <a:ext cx="3870960" cy="476250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207712" y="5179814"/>
              <a:ext cx="297241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hlinkClick r:id="rId5"/>
                </a:rPr>
                <a:t>https://experimentanium.ru/</a:t>
              </a:r>
              <a:r>
                <a:rPr lang="ru-RU" dirty="0"/>
                <a:t> </a:t>
              </a: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630555" y="4093844"/>
            <a:ext cx="1287780" cy="1942982"/>
            <a:chOff x="630555" y="4093844"/>
            <a:chExt cx="1287780" cy="1942982"/>
          </a:xfrm>
        </p:grpSpPr>
        <p:pic>
          <p:nvPicPr>
            <p:cNvPr id="18437" name="Picture 5" descr="C:\Users\obogomol\Downloads\ферсман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0555" y="4093844"/>
              <a:ext cx="1287780" cy="1565148"/>
            </a:xfrm>
            <a:prstGeom prst="rect">
              <a:avLst/>
            </a:prstGeom>
            <a:noFill/>
          </p:spPr>
        </p:pic>
        <p:sp>
          <p:nvSpPr>
            <p:cNvPr id="13" name="Прямоугольник 12"/>
            <p:cNvSpPr/>
            <p:nvPr/>
          </p:nvSpPr>
          <p:spPr>
            <a:xfrm>
              <a:off x="806208" y="5667494"/>
              <a:ext cx="93647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hlinkClick r:id="rId7"/>
                </a:rPr>
                <a:t>fmm.ru</a:t>
              </a:r>
              <a:r>
                <a:rPr lang="ru-RU" dirty="0"/>
                <a:t> 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252085" y="1644015"/>
            <a:ext cx="2876550" cy="1847731"/>
            <a:chOff x="3649869" y="1278255"/>
            <a:chExt cx="2876550" cy="1847731"/>
          </a:xfrm>
        </p:grpSpPr>
        <p:pic>
          <p:nvPicPr>
            <p:cNvPr id="18435" name="Picture 3" descr="C:\Users\obogomol\Downloads\darvinovskij_muzej_3031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649869" y="1278255"/>
              <a:ext cx="2876550" cy="1162050"/>
            </a:xfrm>
            <a:prstGeom prst="rect">
              <a:avLst/>
            </a:prstGeom>
            <a:noFill/>
          </p:spPr>
        </p:pic>
        <p:sp>
          <p:nvSpPr>
            <p:cNvPr id="15" name="Прямоугольник 14"/>
            <p:cNvSpPr/>
            <p:nvPr/>
          </p:nvSpPr>
          <p:spPr>
            <a:xfrm>
              <a:off x="4103932" y="2756654"/>
              <a:ext cx="19684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hlinkClick r:id="rId9"/>
                </a:rPr>
                <a:t>darwinmuseum.ru</a:t>
              </a:r>
              <a:r>
                <a:rPr lang="ru-RU" dirty="0"/>
                <a:t> </a:t>
              </a:r>
            </a:p>
          </p:txBody>
        </p:sp>
      </p:grpSp>
      <p:sp>
        <p:nvSpPr>
          <p:cNvPr id="18443" name="AutoShape 11" descr="ÐÐ°ÑÑÐ¸Ð½ÐºÐ¸ Ð¿Ð¾ Ð·Ð°Ð¿ÑÐ¾ÑÑ Ð¿Ð¾Ð»Ð¸ÑÐµÑÐ½Ð¸ÑÐµÑÐºÐ¸Ð¹ Ð¼ÑÐ·ÐµÐ¹ Ð»Ð¾Ð³Ð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7398837" y="4130040"/>
            <a:ext cx="1371600" cy="1952506"/>
            <a:chOff x="7109277" y="1173480"/>
            <a:chExt cx="1371600" cy="1952506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7148105" y="2756654"/>
              <a:ext cx="12939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hlinkClick r:id="rId10"/>
                </a:rPr>
                <a:t>polymus.ru</a:t>
              </a:r>
              <a:r>
                <a:rPr lang="ru-RU" dirty="0"/>
                <a:t> </a:t>
              </a:r>
            </a:p>
          </p:txBody>
        </p:sp>
        <p:pic>
          <p:nvPicPr>
            <p:cNvPr id="18444" name="Picture 12" descr="C:\Users\obogomol\Downloads\политех.pn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7109277" y="1173480"/>
              <a:ext cx="1371600" cy="13716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356808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116" y="4967708"/>
            <a:ext cx="5203768" cy="1886990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1125795" y="1555095"/>
            <a:ext cx="6519872" cy="1866900"/>
            <a:chOff x="833427" y="1758295"/>
            <a:chExt cx="6519872" cy="1866900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6399" y="1758295"/>
              <a:ext cx="1866900" cy="1866900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833427" y="2279378"/>
              <a:ext cx="453444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/>
                <a:t>Просветительский фонд «Эволюция» </a:t>
              </a:r>
              <a:r>
                <a:rPr lang="en-US" sz="2000" dirty="0">
                  <a:hlinkClick r:id="rId4"/>
                </a:rPr>
                <a:t>https://evolutionfund.ru</a:t>
              </a:r>
              <a:r>
                <a:rPr lang="ru-RU" sz="2000" dirty="0"/>
                <a:t> </a:t>
              </a: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971284" y="3603461"/>
            <a:ext cx="7675569" cy="1073468"/>
            <a:chOff x="985829" y="3882863"/>
            <a:chExt cx="7675569" cy="107346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5829" y="3882863"/>
              <a:ext cx="2080260" cy="1073468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2897445" y="3911766"/>
              <a:ext cx="576395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/>
                <a:t>Фонд поддержки научных, образовательных и культурных инициатив «Траектория» </a:t>
              </a:r>
              <a:r>
                <a:rPr lang="en-US" sz="2000" dirty="0">
                  <a:hlinkClick r:id="rId6"/>
                </a:rPr>
                <a:t>https://www.traektoriafdn.ru/</a:t>
              </a:r>
              <a:r>
                <a:rPr lang="ru-RU" sz="2000" dirty="0"/>
                <a:t>  </a:t>
              </a: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253067" y="655931"/>
            <a:ext cx="66378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2800" b="1" dirty="0">
                <a:solidFill>
                  <a:srgbClr val="003366"/>
                </a:solidFill>
              </a:rPr>
              <a:t>Фонды, содействующие просвещению и популяризации науки</a:t>
            </a:r>
            <a:endParaRPr lang="en-US" sz="2800" b="1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759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/>
          <p:cNvGrpSpPr/>
          <p:nvPr/>
        </p:nvGrpSpPr>
        <p:grpSpPr>
          <a:xfrm>
            <a:off x="7238031" y="4289269"/>
            <a:ext cx="1512000" cy="1012525"/>
            <a:chOff x="5180800" y="3861349"/>
            <a:chExt cx="1512000" cy="1012525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7B4B1FD3-6CDC-40F8-A324-0DAD7F590DCA}"/>
                </a:ext>
              </a:extLst>
            </p:cNvPr>
            <p:cNvSpPr/>
            <p:nvPr/>
          </p:nvSpPr>
          <p:spPr>
            <a:xfrm>
              <a:off x="5401237" y="4473764"/>
              <a:ext cx="107112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dirty="0">
                  <a:hlinkClick r:id="rId2" action="ppaction://hlinkfile"/>
                </a:rPr>
                <a:t>sciam.ru</a:t>
              </a:r>
              <a:endParaRPr lang="ru-RU" sz="2000" dirty="0"/>
            </a:p>
          </p:txBody>
        </p:sp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C25CF9F6-0594-4661-B305-8751B62003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0800" y="3861349"/>
              <a:ext cx="1512000" cy="707834"/>
            </a:xfrm>
            <a:prstGeom prst="rect">
              <a:avLst/>
            </a:prstGeom>
          </p:spPr>
        </p:pic>
      </p:grpSp>
      <p:sp>
        <p:nvSpPr>
          <p:cNvPr id="2" name="Прямоугольник 1"/>
          <p:cNvSpPr/>
          <p:nvPr/>
        </p:nvSpPr>
        <p:spPr>
          <a:xfrm>
            <a:off x="453980" y="5852252"/>
            <a:ext cx="26392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/>
              <a:t>«</a:t>
            </a:r>
            <a:r>
              <a:rPr lang="ru-RU" sz="2000" dirty="0">
                <a:hlinkClick r:id="rId4"/>
              </a:rPr>
              <a:t>Гамбургский счет</a:t>
            </a:r>
            <a:r>
              <a:rPr lang="ru-RU" sz="2000" dirty="0"/>
              <a:t>»</a:t>
            </a:r>
            <a:endParaRPr lang="en-US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1969" y="641049"/>
            <a:ext cx="81200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3366"/>
                </a:solidFill>
              </a:rPr>
              <a:t>Научно-популярные и образовательные медиа: 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28415" y="6339216"/>
            <a:ext cx="29129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/>
              <a:t>«</a:t>
            </a:r>
            <a:r>
              <a:rPr lang="ru-RU" sz="2000" dirty="0">
                <a:hlinkClick r:id="rId5"/>
              </a:rPr>
              <a:t>Медицина в контексте</a:t>
            </a:r>
            <a:r>
              <a:rPr lang="ru-RU" sz="2000" dirty="0"/>
              <a:t>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46702" y="1124094"/>
            <a:ext cx="26505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C00000"/>
                </a:solidFill>
              </a:rPr>
              <a:t>интернет-порталы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38590" y="3076429"/>
            <a:ext cx="26668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печатные издания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038518" y="5441751"/>
            <a:ext cx="50669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телевизионные и радиопрограммы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08332" y="1527385"/>
            <a:ext cx="13717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hlinkClick r:id="rId6" action="ppaction://hlinkfile"/>
              </a:rPr>
              <a:t>indicator.ru</a:t>
            </a:r>
            <a:endParaRPr lang="ru-RU" sz="2000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4" y="2070748"/>
            <a:ext cx="2062163" cy="55245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393782" y="1527385"/>
            <a:ext cx="10547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hlinkClick r:id="rId8" action="ppaction://hlinkfile"/>
              </a:rPr>
              <a:t>chrdk.ru</a:t>
            </a:r>
            <a:endParaRPr lang="ru-RU" sz="20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545" y="1925314"/>
            <a:ext cx="857250" cy="857250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320777" y="4237613"/>
            <a:ext cx="1500188" cy="1064181"/>
            <a:chOff x="2454910" y="3817059"/>
            <a:chExt cx="1500188" cy="1064181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2769148" y="4481130"/>
              <a:ext cx="87171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dirty="0">
                  <a:hlinkClick r:id="rId10"/>
                </a:rPr>
                <a:t>kot.sh</a:t>
              </a:r>
              <a:r>
                <a:rPr lang="en-US" sz="2000" dirty="0"/>
                <a:t> </a:t>
              </a:r>
              <a:endParaRPr lang="ru-RU" sz="2000" dirty="0"/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4910" y="3817059"/>
              <a:ext cx="1500188" cy="762000"/>
            </a:xfrm>
            <a:prstGeom prst="rect">
              <a:avLst/>
            </a:prstGeom>
          </p:spPr>
        </p:pic>
      </p:grpSp>
      <p:sp>
        <p:nvSpPr>
          <p:cNvPr id="24" name="Прямоугольник 23"/>
          <p:cNvSpPr/>
          <p:nvPr/>
        </p:nvSpPr>
        <p:spPr>
          <a:xfrm>
            <a:off x="7086392" y="1527385"/>
            <a:ext cx="11673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hlinkClick r:id="rId12" action="ppaction://hlinkfile"/>
              </a:rPr>
              <a:t>nplus1.ru</a:t>
            </a:r>
            <a:endParaRPr lang="ru-RU" sz="2000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420" y="1925314"/>
            <a:ext cx="857250" cy="85725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250921" y="1527385"/>
            <a:ext cx="15560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hlinkClick r:id="rId14" action="ppaction://hlinkfile"/>
              </a:rPr>
              <a:t>postnauka.ru</a:t>
            </a:r>
            <a:endParaRPr lang="ru-RU" sz="2000" dirty="0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297" y="1925314"/>
            <a:ext cx="857250" cy="857250"/>
          </a:xfrm>
          <a:prstGeom prst="rect">
            <a:avLst/>
          </a:prstGeom>
        </p:spPr>
      </p:pic>
      <p:grpSp>
        <p:nvGrpSpPr>
          <p:cNvPr id="20" name="Группа 19"/>
          <p:cNvGrpSpPr/>
          <p:nvPr/>
        </p:nvGrpSpPr>
        <p:grpSpPr>
          <a:xfrm>
            <a:off x="1583489" y="3472327"/>
            <a:ext cx="2639261" cy="881371"/>
            <a:chOff x="-137246" y="3897660"/>
            <a:chExt cx="2639261" cy="881371"/>
          </a:xfrm>
        </p:grpSpPr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37246" y="3897660"/>
              <a:ext cx="2639261" cy="656883"/>
            </a:xfrm>
            <a:prstGeom prst="rect">
              <a:avLst/>
            </a:prstGeom>
          </p:spPr>
        </p:pic>
        <p:sp>
          <p:nvSpPr>
            <p:cNvPr id="32" name="Прямоугольник 31"/>
            <p:cNvSpPr/>
            <p:nvPr/>
          </p:nvSpPr>
          <p:spPr>
            <a:xfrm>
              <a:off x="789488" y="4378921"/>
              <a:ext cx="78579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dirty="0" err="1">
                  <a:hlinkClick r:id="rId17"/>
                </a:rPr>
                <a:t>nkj.ru</a:t>
              </a:r>
              <a:endParaRPr lang="ru-RU" sz="2000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921545" y="3626293"/>
            <a:ext cx="2473588" cy="851575"/>
            <a:chOff x="6617319" y="3942928"/>
            <a:chExt cx="2473588" cy="851575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7319" y="3942928"/>
              <a:ext cx="2473588" cy="407784"/>
            </a:xfrm>
            <a:prstGeom prst="rect">
              <a:avLst/>
            </a:prstGeom>
          </p:spPr>
        </p:pic>
        <p:sp>
          <p:nvSpPr>
            <p:cNvPr id="34" name="Прямоугольник 33"/>
            <p:cNvSpPr/>
            <p:nvPr/>
          </p:nvSpPr>
          <p:spPr>
            <a:xfrm>
              <a:off x="7017602" y="4394393"/>
              <a:ext cx="167302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dirty="0">
                  <a:hlinkClick r:id="rId19"/>
                </a:rPr>
                <a:t>trv-science.ru</a:t>
              </a:r>
              <a:r>
                <a:rPr lang="en-US" sz="2000" dirty="0"/>
                <a:t> </a:t>
              </a:r>
              <a:endParaRPr lang="ru-RU" sz="20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3817604" y="4508608"/>
            <a:ext cx="1423788" cy="793186"/>
            <a:chOff x="3877385" y="4093434"/>
            <a:chExt cx="1423788" cy="79318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5902" y="4093434"/>
              <a:ext cx="826755" cy="396000"/>
            </a:xfrm>
            <a:prstGeom prst="rect">
              <a:avLst/>
            </a:prstGeom>
          </p:spPr>
        </p:pic>
        <p:sp>
          <p:nvSpPr>
            <p:cNvPr id="5" name="Прямоугольник 4">
              <a:hlinkClick r:id="rId21"/>
            </p:cNvPr>
            <p:cNvSpPr/>
            <p:nvPr/>
          </p:nvSpPr>
          <p:spPr>
            <a:xfrm>
              <a:off x="3877385" y="4517288"/>
              <a:ext cx="1423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hlinkClick r:id="rId21"/>
                </a:rPr>
                <a:t>poisknews.ru</a:t>
              </a:r>
              <a:endParaRPr lang="ru-RU" dirty="0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4921545" y="5871511"/>
            <a:ext cx="2684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dirty="0" smtClean="0">
                <a:hlinkClick r:id="rId22"/>
              </a:rPr>
              <a:t>Нестандартная модель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7293138" y="6369994"/>
            <a:ext cx="1338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dirty="0" smtClean="0">
                <a:hlinkClick r:id="rId23"/>
              </a:rPr>
              <a:t>Наука 2.0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2435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obogomol\Downloads\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4766" y="4890488"/>
            <a:ext cx="2486025" cy="1838325"/>
          </a:xfrm>
          <a:prstGeom prst="rect">
            <a:avLst/>
          </a:prstGeom>
          <a:noFill/>
        </p:spPr>
      </p:pic>
      <p:grpSp>
        <p:nvGrpSpPr>
          <p:cNvPr id="15" name="Группа 14"/>
          <p:cNvGrpSpPr/>
          <p:nvPr/>
        </p:nvGrpSpPr>
        <p:grpSpPr>
          <a:xfrm>
            <a:off x="693183" y="1256816"/>
            <a:ext cx="7394600" cy="1800225"/>
            <a:chOff x="693183" y="1256816"/>
            <a:chExt cx="7394600" cy="1800225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693183" y="1714197"/>
              <a:ext cx="491096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/>
                <a:t>Культурно-просветительский центр «АРХЭ»</a:t>
              </a:r>
            </a:p>
            <a:p>
              <a:pPr algn="ctr"/>
              <a:r>
                <a:rPr lang="en-US" sz="2000" dirty="0">
                  <a:hlinkClick r:id="rId3"/>
                </a:rPr>
                <a:t>http://arhe.msk.ru/</a:t>
              </a:r>
              <a:r>
                <a:rPr lang="en-US" sz="2000" dirty="0"/>
                <a:t> </a:t>
              </a:r>
              <a:endParaRPr lang="ru-RU" sz="2000" dirty="0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4608" y="1256816"/>
              <a:ext cx="2543175" cy="1800225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549635" y="3041293"/>
            <a:ext cx="7995446" cy="840105"/>
            <a:chOff x="549635" y="2805724"/>
            <a:chExt cx="7995446" cy="840105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635" y="2805724"/>
              <a:ext cx="2673668" cy="840105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3223303" y="2833467"/>
              <a:ext cx="5321778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000" dirty="0"/>
                <a:t>Культурно-образовательный проект «</a:t>
              </a:r>
              <a:r>
                <a:rPr lang="en-US" sz="2000" dirty="0" err="1"/>
                <a:t>Arzamas</a:t>
              </a:r>
              <a:r>
                <a:rPr lang="ru-RU" sz="2000" dirty="0"/>
                <a:t>»</a:t>
              </a:r>
            </a:p>
            <a:p>
              <a:pPr algn="ctr"/>
              <a:r>
                <a:rPr lang="en-US" sz="2000" dirty="0">
                  <a:hlinkClick r:id="rId6"/>
                </a:rPr>
                <a:t>https://arzamas.academy/</a:t>
              </a:r>
              <a:r>
                <a:rPr lang="ru-RU" sz="2000" dirty="0"/>
                <a:t>  </a:t>
              </a: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364380" y="4294743"/>
            <a:ext cx="8340966" cy="762000"/>
            <a:chOff x="381006" y="4048526"/>
            <a:chExt cx="8340966" cy="762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381006" y="4048526"/>
              <a:ext cx="689165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/>
                <a:t>Научно-просветительские форумы «Ученые против мифов» </a:t>
              </a:r>
              <a:r>
                <a:rPr lang="en-US" sz="2000" dirty="0">
                  <a:hlinkClick r:id="rId7"/>
                </a:rPr>
                <a:t>http://antropogenez.ru/scientists-against-myths/</a:t>
              </a:r>
              <a:r>
                <a:rPr lang="ru-RU" sz="2000" dirty="0"/>
                <a:t> </a:t>
              </a:r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2722" y="4048526"/>
              <a:ext cx="1619250" cy="762000"/>
            </a:xfrm>
            <a:prstGeom prst="rect">
              <a:avLst/>
            </a:prstGeom>
          </p:spPr>
        </p:pic>
      </p:grpSp>
      <p:sp>
        <p:nvSpPr>
          <p:cNvPr id="2" name="Прямоугольник 1"/>
          <p:cNvSpPr/>
          <p:nvPr/>
        </p:nvSpPr>
        <p:spPr>
          <a:xfrm>
            <a:off x="1056217" y="648947"/>
            <a:ext cx="70315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2800" b="1" dirty="0">
                <a:solidFill>
                  <a:srgbClr val="003366"/>
                </a:solidFill>
              </a:rPr>
              <a:t>Научно-популярные и образовательные проекты и </a:t>
            </a:r>
            <a:r>
              <a:rPr lang="ru-RU" sz="2800" b="1" dirty="0" smtClean="0">
                <a:solidFill>
                  <a:srgbClr val="003366"/>
                </a:solidFill>
              </a:rPr>
              <a:t>лектории, </a:t>
            </a:r>
            <a:r>
              <a:rPr lang="ru-RU" sz="2800" b="1" dirty="0" smtClean="0">
                <a:solidFill>
                  <a:srgbClr val="002060"/>
                </a:solidFill>
              </a:rPr>
              <a:t>другие проекты</a:t>
            </a:r>
            <a:endParaRPr lang="en-US" sz="2800" b="1" dirty="0">
              <a:solidFill>
                <a:srgbClr val="0033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510" y="5395399"/>
            <a:ext cx="3803471" cy="956848"/>
          </a:xfrm>
          <a:prstGeom prst="rect">
            <a:avLst/>
          </a:prstGeom>
        </p:spPr>
      </p:pic>
      <p:sp>
        <p:nvSpPr>
          <p:cNvPr id="7" name="Прямоугольник 6">
            <a:hlinkClick r:id="rId10" action="ppaction://hlinkfile"/>
          </p:cNvPr>
          <p:cNvSpPr/>
          <p:nvPr/>
        </p:nvSpPr>
        <p:spPr>
          <a:xfrm>
            <a:off x="349587" y="6363331"/>
            <a:ext cx="30344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hlinkClick r:id="rId11"/>
              </a:rPr>
              <a:t>vk.com/</a:t>
            </a:r>
            <a:r>
              <a:rPr lang="ru-RU" sz="2000" dirty="0" err="1" smtClean="0">
                <a:hlinkClick r:id="rId11"/>
              </a:rPr>
              <a:t>kurilka.gutenberga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248871" y="6363033"/>
            <a:ext cx="17978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hlinkClick r:id="rId12"/>
              </a:rPr>
              <a:t>scienceslam.ru</a:t>
            </a:r>
            <a:r>
              <a:rPr lang="ru-RU" sz="2000" dirty="0"/>
              <a:t> </a:t>
            </a:r>
          </a:p>
        </p:txBody>
      </p:sp>
      <p:pic>
        <p:nvPicPr>
          <p:cNvPr id="13" name="Picture 4" descr="C:\Users\obogomol\Downloads\фанк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102722" y="5325364"/>
            <a:ext cx="1485204" cy="1051524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7437762" y="6363033"/>
            <a:ext cx="8151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hlinkClick r:id="rId14"/>
              </a:rPr>
              <a:t>csff.ru</a:t>
            </a:r>
            <a:r>
              <a:rPr lang="ru-RU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0698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69116C4-4E54-4820-81B8-EFFFAD96FDE4}"/>
              </a:ext>
            </a:extLst>
          </p:cNvPr>
          <p:cNvSpPr/>
          <p:nvPr/>
        </p:nvSpPr>
        <p:spPr>
          <a:xfrm>
            <a:off x="0" y="646166"/>
            <a:ext cx="9144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spcBef>
                <a:spcPts val="600"/>
              </a:spcBef>
            </a:pPr>
            <a:r>
              <a:rPr lang="ru-RU" sz="2800" b="1" dirty="0">
                <a:solidFill>
                  <a:srgbClr val="002060"/>
                </a:solidFill>
              </a:rPr>
              <a:t>Просветители и популяризаторы науки: </a:t>
            </a:r>
            <a:r>
              <a:rPr lang="en-US" sz="2800" b="1" dirty="0">
                <a:solidFill>
                  <a:srgbClr val="002060"/>
                </a:solidFill>
              </a:rPr>
              <a:t/>
            </a:r>
            <a:br>
              <a:rPr lang="en-US" sz="2800" b="1" dirty="0">
                <a:solidFill>
                  <a:srgbClr val="002060"/>
                </a:solidFill>
              </a:rPr>
            </a:br>
            <a:r>
              <a:rPr lang="ru-RU" sz="2400" b="1" dirty="0">
                <a:solidFill>
                  <a:srgbClr val="002060"/>
                </a:solidFill>
              </a:rPr>
              <a:t>лекторы, авторы книг, фильмов, других персональных проектов </a:t>
            </a:r>
            <a:endParaRPr lang="en-US" sz="2400" b="1" dirty="0">
              <a:solidFill>
                <a:srgbClr val="002060"/>
              </a:solidFill>
            </a:endParaRP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41D34769-CBA2-4813-89D2-8BA2849B2827}"/>
              </a:ext>
            </a:extLst>
          </p:cNvPr>
          <p:cNvGrpSpPr/>
          <p:nvPr/>
        </p:nvGrpSpPr>
        <p:grpSpPr>
          <a:xfrm>
            <a:off x="14069" y="1584438"/>
            <a:ext cx="9312810" cy="1477328"/>
            <a:chOff x="28136" y="3576431"/>
            <a:chExt cx="9312810" cy="1477328"/>
          </a:xfrm>
        </p:grpSpPr>
        <p:pic>
          <p:nvPicPr>
            <p:cNvPr id="4" name="Picture 11" descr="C:\Users\obogomol\Downloads\markov1.jpg">
              <a:extLst>
                <a:ext uri="{FF2B5EF4-FFF2-40B4-BE49-F238E27FC236}">
                  <a16:creationId xmlns:a16="http://schemas.microsoft.com/office/drawing/2014/main" xmlns="" id="{1399B5C0-D7E3-43D4-899B-0E24E83B66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 b="4046"/>
            <a:stretch>
              <a:fillRect/>
            </a:stretch>
          </p:blipFill>
          <p:spPr bwMode="auto">
            <a:xfrm>
              <a:off x="28136" y="3587263"/>
              <a:ext cx="1368000" cy="1463039"/>
            </a:xfrm>
            <a:prstGeom prst="rect">
              <a:avLst/>
            </a:prstGeom>
            <a:noFill/>
          </p:spPr>
        </p:pic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xmlns="" id="{D2FC59EE-9A2E-4428-93EC-3BBAD2225D94}"/>
                </a:ext>
              </a:extLst>
            </p:cNvPr>
            <p:cNvSpPr/>
            <p:nvPr/>
          </p:nvSpPr>
          <p:spPr>
            <a:xfrm>
              <a:off x="1308293" y="3576431"/>
              <a:ext cx="8032653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/>
                <a:t>  АЛЕКСАНДР МАРКОВ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биолог, палеонтолог, зав. кафедрой биологической эволюции биологического фак-та МГУ, </a:t>
              </a:r>
              <a:r>
                <a:rPr lang="ru-RU" dirty="0" err="1"/>
                <a:t>в.н.с</a:t>
              </a:r>
              <a:r>
                <a:rPr lang="ru-RU" dirty="0"/>
                <a:t>. Палеонтологического института РАН, профессор РАН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лауреат премии «Просветитель», </a:t>
              </a:r>
              <a:r>
                <a:rPr lang="ru-RU" dirty="0" err="1"/>
                <a:t>Беляевской</a:t>
              </a:r>
              <a:r>
                <a:rPr lang="ru-RU" dirty="0"/>
                <a:t> премии, 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научно-популярных </a:t>
              </a:r>
              <a:r>
                <a:rPr lang="ru-RU" dirty="0">
                  <a:hlinkClick r:id="rId3"/>
                </a:rPr>
                <a:t>книг</a:t>
              </a:r>
              <a:r>
                <a:rPr lang="ru-RU" dirty="0"/>
                <a:t>, </a:t>
              </a:r>
              <a:r>
                <a:rPr lang="ru-RU" dirty="0">
                  <a:hlinkClick r:id="rId4"/>
                </a:rPr>
                <a:t>лекций</a:t>
              </a:r>
              <a:endParaRPr lang="ru-RU" dirty="0"/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id="{9C0A474B-AF4F-4209-B7D4-D394E49D8C26}"/>
              </a:ext>
            </a:extLst>
          </p:cNvPr>
          <p:cNvGrpSpPr/>
          <p:nvPr/>
        </p:nvGrpSpPr>
        <p:grpSpPr>
          <a:xfrm>
            <a:off x="14069" y="3336449"/>
            <a:ext cx="9355014" cy="1599583"/>
            <a:chOff x="28131" y="5117742"/>
            <a:chExt cx="9355014" cy="1599583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xmlns="" id="{4A7E2212-9E72-41D5-BB44-97480C97E8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131" y="5234778"/>
              <a:ext cx="1336243" cy="1482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6EA5D1A1-54F3-48FF-A203-BEA4272F7619}"/>
                </a:ext>
              </a:extLst>
            </p:cNvPr>
            <p:cNvSpPr/>
            <p:nvPr/>
          </p:nvSpPr>
          <p:spPr>
            <a:xfrm>
              <a:off x="1280157" y="5117742"/>
              <a:ext cx="8102988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/>
                <a:t>  ВЛАДИМИР СУРДИН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астроном, доцент физ. фак-та МГУ, </a:t>
              </a:r>
              <a:r>
                <a:rPr lang="ru-RU" dirty="0" err="1">
                  <a:hlinkClick r:id="rId6"/>
                </a:rPr>
                <a:t>с.н.с</a:t>
              </a:r>
              <a:r>
                <a:rPr lang="ru-RU" dirty="0">
                  <a:hlinkClick r:id="rId6"/>
                </a:rPr>
                <a:t>. ГАИШ МГУ</a:t>
              </a:r>
              <a:r>
                <a:rPr lang="ru-RU" dirty="0"/>
                <a:t>, член Международного астрономического союза и бюро Научного совета РАН по астрономии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научно-популярных </a:t>
              </a:r>
              <a:r>
                <a:rPr lang="ru-RU" dirty="0">
                  <a:hlinkClick r:id="rId7"/>
                </a:rPr>
                <a:t>статей, книг, </a:t>
              </a:r>
              <a:r>
                <a:rPr lang="ru-RU" dirty="0">
                  <a:hlinkClick r:id="rId8"/>
                </a:rPr>
                <a:t>лекций</a:t>
              </a:r>
              <a:r>
                <a:rPr lang="ru-RU" dirty="0"/>
                <a:t>. 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лауреат </a:t>
              </a:r>
              <a:r>
                <a:rPr lang="ru-RU" sz="1600" dirty="0"/>
                <a:t>«</a:t>
              </a:r>
              <a:r>
                <a:rPr lang="ru-RU" dirty="0"/>
                <a:t>Просветитель</a:t>
              </a:r>
              <a:r>
                <a:rPr lang="ru-RU" sz="1600" dirty="0"/>
                <a:t>»</a:t>
              </a:r>
              <a:r>
                <a:rPr lang="ru-RU" dirty="0"/>
                <a:t>, </a:t>
              </a:r>
              <a:r>
                <a:rPr lang="ru-RU" dirty="0" err="1"/>
                <a:t>Беляевской</a:t>
              </a:r>
              <a:r>
                <a:rPr lang="ru-RU" dirty="0"/>
                <a:t> премии, общества </a:t>
              </a:r>
              <a:r>
                <a:rPr lang="ru-RU" sz="1600" dirty="0"/>
                <a:t>«</a:t>
              </a:r>
              <a:r>
                <a:rPr lang="ru-RU" dirty="0"/>
                <a:t>Знание</a:t>
              </a:r>
              <a:r>
                <a:rPr lang="ru-RU" sz="1600" dirty="0"/>
                <a:t>»</a:t>
              </a:r>
              <a:r>
                <a:rPr lang="ru-RU" dirty="0"/>
                <a:t> СССР и др. </a:t>
              </a: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5D97446E-5EA1-414B-BE90-1AFC0DDB97C1}"/>
              </a:ext>
            </a:extLst>
          </p:cNvPr>
          <p:cNvGrpSpPr/>
          <p:nvPr/>
        </p:nvGrpSpPr>
        <p:grpSpPr>
          <a:xfrm>
            <a:off x="14070" y="5210715"/>
            <a:ext cx="9324533" cy="1505464"/>
            <a:chOff x="42201" y="5324400"/>
            <a:chExt cx="9324533" cy="1505464"/>
          </a:xfrm>
        </p:grpSpPr>
        <p:pic>
          <p:nvPicPr>
            <p:cNvPr id="13" name="Picture 13" descr="ÐÐ°ÑÑÐ¸Ð½ÐºÐ¸ Ð¿Ð¾ Ð·Ð°Ð¿ÑÐ¾ÑÑ Ð¡ÑÐ°Ð½Ð¸ÑÐ»Ð°Ð² ÐÑÐ¾Ð±ÑÑÐµÐ²ÑÐºÐ¸Ð¹">
              <a:extLst>
                <a:ext uri="{FF2B5EF4-FFF2-40B4-BE49-F238E27FC236}">
                  <a16:creationId xmlns:a16="http://schemas.microsoft.com/office/drawing/2014/main" xmlns="" id="{10AE5B55-45F5-497F-BDF9-83BDEF5F2D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/>
            <a:srcRect l="33617" t="24141" r="50207" b="48181"/>
            <a:stretch>
              <a:fillRect/>
            </a:stretch>
          </p:blipFill>
          <p:spPr bwMode="auto">
            <a:xfrm>
              <a:off x="42201" y="5380891"/>
              <a:ext cx="1368000" cy="1448973"/>
            </a:xfrm>
            <a:prstGeom prst="rect">
              <a:avLst/>
            </a:prstGeom>
            <a:noFill/>
          </p:spPr>
        </p:pic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41F5D5F3-175A-4B40-A3B9-4CDE0AB35EB9}"/>
                </a:ext>
              </a:extLst>
            </p:cNvPr>
            <p:cNvSpPr/>
            <p:nvPr/>
          </p:nvSpPr>
          <p:spPr>
            <a:xfrm>
              <a:off x="1334081" y="5324400"/>
              <a:ext cx="8032653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/>
                <a:t>  СТАНИСЛАВ ДРОБЫШЕВСКИЙ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антрополог, доцент биологического факультета МГУ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научный редактор портала </a:t>
              </a:r>
              <a:r>
                <a:rPr lang="ru-RU" u="sng" dirty="0" err="1">
                  <a:hlinkClick r:id="rId10"/>
                </a:rPr>
                <a:t>Антропогенез.ру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лауреат премии «За верность науке»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научно-популярных </a:t>
              </a:r>
              <a:r>
                <a:rPr lang="ru-RU" dirty="0">
                  <a:hlinkClick r:id="rId11"/>
                </a:rPr>
                <a:t>книг</a:t>
              </a:r>
              <a:r>
                <a:rPr lang="ru-RU" dirty="0"/>
                <a:t>, </a:t>
              </a:r>
              <a:r>
                <a:rPr lang="ru-RU" dirty="0">
                  <a:hlinkClick r:id="rId12"/>
                </a:rPr>
                <a:t>лекций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532743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6166"/>
            <a:ext cx="9144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spcBef>
                <a:spcPts val="600"/>
              </a:spcBef>
            </a:pPr>
            <a:r>
              <a:rPr lang="ru-RU" sz="2800" b="1" dirty="0">
                <a:solidFill>
                  <a:srgbClr val="002060"/>
                </a:solidFill>
              </a:rPr>
              <a:t>Просветители и популяризаторы науки: </a:t>
            </a:r>
            <a:r>
              <a:rPr lang="en-US" sz="2800" b="1" dirty="0">
                <a:solidFill>
                  <a:srgbClr val="002060"/>
                </a:solidFill>
              </a:rPr>
              <a:t/>
            </a:r>
            <a:br>
              <a:rPr lang="en-US" sz="2800" b="1" dirty="0">
                <a:solidFill>
                  <a:srgbClr val="002060"/>
                </a:solidFill>
              </a:rPr>
            </a:br>
            <a:r>
              <a:rPr lang="ru-RU" sz="2400" b="1" dirty="0">
                <a:solidFill>
                  <a:srgbClr val="002060"/>
                </a:solidFill>
              </a:rPr>
              <a:t>лекторы, авторы книг, фильмов, других персональных проектов </a:t>
            </a:r>
            <a:endParaRPr lang="en-US" sz="2400" b="1" dirty="0">
              <a:solidFill>
                <a:srgbClr val="002060"/>
              </a:solidFill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9382" y="5198354"/>
            <a:ext cx="5049127" cy="1477414"/>
            <a:chOff x="28136" y="1665483"/>
            <a:chExt cx="5049127" cy="1477414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b="11773"/>
            <a:stretch>
              <a:fillRect/>
            </a:stretch>
          </p:blipFill>
          <p:spPr bwMode="auto">
            <a:xfrm>
              <a:off x="28136" y="1665483"/>
              <a:ext cx="1368000" cy="147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1329383" y="1665569"/>
              <a:ext cx="3747880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/>
                <a:t>  АСЯ КАЗАНЦЕВА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научный журналист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лауреат премии «Просветитель»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научно-популярных </a:t>
              </a:r>
              <a:r>
                <a:rPr lang="ru-RU" dirty="0">
                  <a:hlinkClick r:id="rId3"/>
                </a:rPr>
                <a:t>книг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научно-популярных </a:t>
              </a:r>
              <a:r>
                <a:rPr lang="ru-RU" dirty="0">
                  <a:hlinkClick r:id="rId4"/>
                </a:rPr>
                <a:t>лекций</a:t>
              </a:r>
              <a:endParaRPr lang="ru-RU" dirty="0"/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81D87375-F5F2-4FCF-870A-C6F05E75D294}"/>
              </a:ext>
            </a:extLst>
          </p:cNvPr>
          <p:cNvGrpSpPr/>
          <p:nvPr/>
        </p:nvGrpSpPr>
        <p:grpSpPr>
          <a:xfrm>
            <a:off x="11900" y="1538718"/>
            <a:ext cx="9428693" cy="1754326"/>
            <a:chOff x="179544" y="3394987"/>
            <a:chExt cx="9119204" cy="1754326"/>
          </a:xfrm>
        </p:grpSpPr>
        <p:pic>
          <p:nvPicPr>
            <p:cNvPr id="14" name="Picture 3">
              <a:extLst>
                <a:ext uri="{FF2B5EF4-FFF2-40B4-BE49-F238E27FC236}">
                  <a16:creationId xmlns:a16="http://schemas.microsoft.com/office/drawing/2014/main" xmlns="" id="{4722A640-F331-47F5-94E6-EC246E2FE7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544" y="3550555"/>
              <a:ext cx="1333729" cy="14756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863B0BBA-B524-4CE9-ADDD-1A7C80B92C96}"/>
                </a:ext>
              </a:extLst>
            </p:cNvPr>
            <p:cNvSpPr/>
            <p:nvPr/>
          </p:nvSpPr>
          <p:spPr>
            <a:xfrm>
              <a:off x="1443327" y="3394987"/>
              <a:ext cx="7855421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/>
                <a:t>  СЕРГЕЙ ПОПОВ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астрофизик, </a:t>
              </a:r>
              <a:r>
                <a:rPr lang="ru-RU" dirty="0" err="1">
                  <a:hlinkClick r:id="rId6"/>
                </a:rPr>
                <a:t>в.н.с</a:t>
              </a:r>
              <a:r>
                <a:rPr lang="ru-RU" dirty="0">
                  <a:hlinkClick r:id="rId6"/>
                </a:rPr>
                <a:t>. ГАИШ МГУ</a:t>
              </a:r>
              <a:r>
                <a:rPr lang="ru-RU" dirty="0"/>
                <a:t>, профессор РАН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лауреат </a:t>
              </a:r>
              <a:r>
                <a:rPr lang="ru-RU" dirty="0" err="1"/>
                <a:t>Беляевской</a:t>
              </a:r>
              <a:r>
                <a:rPr lang="ru-RU" dirty="0"/>
                <a:t> премии, премии «За верность науке»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</a:t>
              </a:r>
              <a:r>
                <a:rPr lang="ru-RU" dirty="0">
                  <a:hlinkClick r:id="rId7"/>
                </a:rPr>
                <a:t>лекций</a:t>
              </a:r>
              <a:r>
                <a:rPr lang="ru-RU" dirty="0"/>
                <a:t>, научно-популярных </a:t>
              </a:r>
              <a:r>
                <a:rPr lang="ru-RU" dirty="0">
                  <a:hlinkClick r:id="rId8"/>
                </a:rPr>
                <a:t>книг</a:t>
              </a:r>
              <a:r>
                <a:rPr lang="ru-RU" dirty="0"/>
                <a:t>, соавтор научно-популярных фильмов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более 15 лет ведет проект </a:t>
              </a:r>
              <a:r>
                <a:rPr lang="ru-RU" dirty="0">
                  <a:hlinkClick r:id="rId9"/>
                </a:rPr>
                <a:t>обзоры препринтов </a:t>
              </a:r>
              <a:r>
                <a:rPr lang="ru-RU" dirty="0" err="1">
                  <a:hlinkClick r:id="rId9"/>
                </a:rPr>
                <a:t>astro-ph</a:t>
              </a:r>
              <a:r>
                <a:rPr lang="ru-RU" dirty="0"/>
                <a:t> 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дополнительных разделов школьного учебника «Астрономия»</a:t>
              </a: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xmlns="" id="{5DC7DFA4-53D0-4AF5-91F7-7CBC12DEF5C0}"/>
              </a:ext>
            </a:extLst>
          </p:cNvPr>
          <p:cNvGrpSpPr/>
          <p:nvPr/>
        </p:nvGrpSpPr>
        <p:grpSpPr>
          <a:xfrm>
            <a:off x="22830" y="3368536"/>
            <a:ext cx="9192061" cy="1754326"/>
            <a:chOff x="181095" y="1665569"/>
            <a:chExt cx="9192061" cy="1754326"/>
          </a:xfrm>
        </p:grpSpPr>
        <p:pic>
          <p:nvPicPr>
            <p:cNvPr id="21" name="Picture 2">
              <a:extLst>
                <a:ext uri="{FF2B5EF4-FFF2-40B4-BE49-F238E27FC236}">
                  <a16:creationId xmlns:a16="http://schemas.microsoft.com/office/drawing/2014/main" xmlns="" id="{B5261BC8-1305-4866-A6D8-C26F3A727A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 r="3523" b="5168"/>
            <a:stretch>
              <a:fillRect/>
            </a:stretch>
          </p:blipFill>
          <p:spPr bwMode="auto">
            <a:xfrm>
              <a:off x="181095" y="1754355"/>
              <a:ext cx="1330626" cy="1576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E97C750A-D90B-4363-953E-0E0DF4F89A7A}"/>
                </a:ext>
              </a:extLst>
            </p:cNvPr>
            <p:cNvSpPr/>
            <p:nvPr/>
          </p:nvSpPr>
          <p:spPr>
            <a:xfrm>
              <a:off x="1488198" y="1665569"/>
              <a:ext cx="7884958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/>
                <a:t>  АЛЕКСАНДР СЕРГЕЕВ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научный журналист, член Комиссии РАН по борьбе с лженаукой,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координатор Клуба научных журналистов  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сооснователь «Открытой лабораторной» </a:t>
              </a:r>
              <a:r>
                <a:rPr lang="en-US" dirty="0">
                  <a:hlinkClick r:id="rId11" action="ppaction://hlinkfile"/>
                </a:rPr>
                <a:t>openlaba.org</a:t>
              </a:r>
              <a:endParaRPr lang="ru-RU" dirty="0"/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переводчик и редактор научно-популярных книг</a:t>
              </a:r>
            </a:p>
            <a:p>
              <a:pPr>
                <a:buFont typeface="Arial" pitchFamily="34" charset="0"/>
                <a:buChar char="•"/>
              </a:pPr>
              <a:r>
                <a:rPr lang="ru-RU" dirty="0"/>
                <a:t> автор передач на телевидении и радио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355434" y="6400805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…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4020" y="661158"/>
            <a:ext cx="5775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3366"/>
                </a:solidFill>
              </a:rPr>
              <a:t>Традиционные формы участия РАН в популяризации науки: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430" y="1697388"/>
            <a:ext cx="897774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</a:rPr>
              <a:t>Выступления</a:t>
            </a:r>
            <a:r>
              <a:rPr lang="ru-RU" sz="2000" dirty="0"/>
              <a:t> академиков, членов-корреспондентов и профессоров РАН с </a:t>
            </a:r>
            <a:r>
              <a:rPr lang="ru-RU" sz="2000" b="1" dirty="0">
                <a:solidFill>
                  <a:srgbClr val="C00000"/>
                </a:solidFill>
              </a:rPr>
              <a:t>научно-популярными лекциями</a:t>
            </a:r>
            <a:r>
              <a:rPr lang="en-US" sz="2000" dirty="0"/>
              <a:t>;</a:t>
            </a:r>
            <a:endParaRPr lang="ru-RU" sz="2000" dirty="0"/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C00000"/>
                </a:solidFill>
              </a:rPr>
              <a:t>Издание</a:t>
            </a:r>
            <a:r>
              <a:rPr lang="ru-RU" sz="2000" dirty="0"/>
              <a:t> </a:t>
            </a:r>
            <a:r>
              <a:rPr lang="ru-RU" sz="2000" b="1" dirty="0">
                <a:solidFill>
                  <a:srgbClr val="C00000"/>
                </a:solidFill>
              </a:rPr>
              <a:t>научно-популярных журналов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dirty="0"/>
              <a:t>(</a:t>
            </a:r>
            <a:r>
              <a:rPr lang="ru-RU" sz="2000" dirty="0"/>
              <a:t>«Природа», «Земля и Вселенная», «Человек» и «Энергия: экономика, техника, экология»)</a:t>
            </a:r>
            <a:r>
              <a:rPr lang="en-US" sz="2000" dirty="0"/>
              <a:t>;</a:t>
            </a:r>
            <a:endParaRPr lang="ru-RU" sz="2000" dirty="0"/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</a:rPr>
              <a:t>Премия РАН за лучшие работы по популяризации науки</a:t>
            </a:r>
            <a:r>
              <a:rPr lang="ru-RU" sz="2000" dirty="0"/>
              <a:t>: учреждена в 1995 году, вручается ежегодно, последний раз – в </a:t>
            </a:r>
            <a:r>
              <a:rPr lang="ru-RU" sz="2000" dirty="0" smtClean="0"/>
              <a:t>2016 </a:t>
            </a:r>
            <a:r>
              <a:rPr lang="ru-RU" sz="2000" dirty="0"/>
              <a:t>году.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</a:rPr>
              <a:t>Золотая медаль РАН за выдающиеся достижения в области пропаганды научных знаний</a:t>
            </a:r>
            <a:r>
              <a:rPr lang="ru-RU" sz="2000" dirty="0"/>
              <a:t>: учреждена в 2012 году, вручается раз в пять лет, вручалась в 2012 году (</a:t>
            </a:r>
            <a:r>
              <a:rPr lang="ru-RU" sz="2000" dirty="0">
                <a:solidFill>
                  <a:srgbClr val="C00000"/>
                </a:solidFill>
              </a:rPr>
              <a:t>С.П. </a:t>
            </a:r>
            <a:r>
              <a:rPr lang="ru-RU" sz="2000" dirty="0" err="1">
                <a:solidFill>
                  <a:srgbClr val="C00000"/>
                </a:solidFill>
              </a:rPr>
              <a:t>Капице</a:t>
            </a:r>
            <a:r>
              <a:rPr lang="ru-RU" sz="2000" dirty="0"/>
              <a:t>) и в 2017 году (</a:t>
            </a:r>
            <a:r>
              <a:rPr lang="ru-RU" sz="2000" dirty="0">
                <a:solidFill>
                  <a:srgbClr val="C00000"/>
                </a:solidFill>
              </a:rPr>
              <a:t>Н.Н. Андрееву </a:t>
            </a:r>
            <a:r>
              <a:rPr lang="ru-RU" sz="2000" dirty="0"/>
              <a:t>и </a:t>
            </a:r>
            <a:r>
              <a:rPr lang="ru-RU" sz="2000" dirty="0" err="1"/>
              <a:t>др</a:t>
            </a:r>
            <a:r>
              <a:rPr lang="ru-RU" sz="2000" dirty="0"/>
              <a:t>).</a:t>
            </a:r>
            <a:r>
              <a:rPr lang="en-US" sz="2000" dirty="0"/>
              <a:t>;</a:t>
            </a:r>
            <a:endParaRPr lang="ru-RU" sz="2000" dirty="0"/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Комиссия </a:t>
            </a:r>
            <a:r>
              <a:rPr lang="ru-RU" sz="2000" b="1" dirty="0">
                <a:solidFill>
                  <a:srgbClr val="C00000"/>
                </a:solidFill>
              </a:rPr>
              <a:t>РАН по борьбе с лженаукой и фальсификацией научных </a:t>
            </a:r>
            <a:r>
              <a:rPr lang="ru-RU" sz="2000" b="1" dirty="0" smtClean="0">
                <a:solidFill>
                  <a:srgbClr val="C00000"/>
                </a:solidFill>
              </a:rPr>
              <a:t>исследований</a:t>
            </a:r>
            <a:r>
              <a:rPr lang="ru-RU" sz="2000" dirty="0" smtClean="0"/>
              <a:t>, учреждена </a:t>
            </a:r>
            <a:r>
              <a:rPr lang="ru-RU" sz="2000" dirty="0"/>
              <a:t>в 1998 году по инициативе академика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rgbClr val="C00000"/>
                </a:solidFill>
              </a:rPr>
              <a:t>В.Л</a:t>
            </a:r>
            <a:r>
              <a:rPr lang="ru-RU" sz="2000" dirty="0">
                <a:solidFill>
                  <a:srgbClr val="C00000"/>
                </a:solidFill>
              </a:rPr>
              <a:t>. Гинзбурга</a:t>
            </a:r>
            <a:r>
              <a:rPr lang="ru-RU" sz="2000" dirty="0"/>
              <a:t>. </a:t>
            </a:r>
            <a:r>
              <a:rPr lang="ru-RU" sz="2000" dirty="0" smtClean="0"/>
              <a:t>Председатели</a:t>
            </a:r>
            <a:r>
              <a:rPr lang="ru-RU" sz="2000" dirty="0"/>
              <a:t>: </a:t>
            </a:r>
            <a:r>
              <a:rPr lang="ru-RU" sz="2000" dirty="0">
                <a:solidFill>
                  <a:srgbClr val="C00000"/>
                </a:solidFill>
              </a:rPr>
              <a:t>Э.П. Кругляков</a:t>
            </a:r>
            <a:r>
              <a:rPr lang="ru-RU" sz="2000" dirty="0"/>
              <a:t> (1999-2012),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rgbClr val="C00000"/>
                </a:solidFill>
              </a:rPr>
              <a:t>Е.Б</a:t>
            </a:r>
            <a:r>
              <a:rPr lang="ru-RU" sz="2000" dirty="0">
                <a:solidFill>
                  <a:srgbClr val="C00000"/>
                </a:solidFill>
              </a:rPr>
              <a:t>. Александров </a:t>
            </a:r>
            <a:r>
              <a:rPr lang="ru-RU" sz="2000" dirty="0"/>
              <a:t>(2012 </a:t>
            </a:r>
            <a:r>
              <a:rPr lang="ru-RU" sz="2000" dirty="0" smtClean="0"/>
              <a:t>– </a:t>
            </a:r>
            <a:r>
              <a:rPr lang="ru-RU" sz="2000" dirty="0"/>
              <a:t>наст. время</a:t>
            </a:r>
            <a:r>
              <a:rPr lang="ru-RU" sz="2000" dirty="0" smtClean="0"/>
              <a:t>).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26832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EEA0B93-8788-4956-AB46-85608EE07B52}"/>
              </a:ext>
            </a:extLst>
          </p:cNvPr>
          <p:cNvSpPr/>
          <p:nvPr/>
        </p:nvSpPr>
        <p:spPr>
          <a:xfrm>
            <a:off x="576072" y="621618"/>
            <a:ext cx="799185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rgbClr val="003366"/>
                </a:solidFill>
              </a:rPr>
              <a:t>Координация усилий по научному просвещению в масштабах страны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5DE76603-AA70-42BE-8773-978D756BCB7B}"/>
              </a:ext>
            </a:extLst>
          </p:cNvPr>
          <p:cNvSpPr/>
          <p:nvPr/>
        </p:nvSpPr>
        <p:spPr>
          <a:xfrm>
            <a:off x="193429" y="1398295"/>
            <a:ext cx="87388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России до последнего времени работа по координации деятельности по популяризации науки и её ценностей в масштабах страны  не проводилась.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055020"/>
            <a:ext cx="9143999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-177800" algn="ctr">
              <a:spcAft>
                <a:spcPts val="300"/>
              </a:spcAft>
            </a:pPr>
            <a:r>
              <a:rPr lang="ru-RU" sz="2400" b="1" dirty="0">
                <a:solidFill>
                  <a:srgbClr val="003366"/>
                </a:solidFill>
              </a:rPr>
              <a:t>Пример Китая</a:t>
            </a:r>
            <a:endParaRPr lang="ru-RU" sz="2400" dirty="0">
              <a:solidFill>
                <a:srgbClr val="222222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900" dirty="0" smtClean="0">
                <a:solidFill>
                  <a:srgbClr val="222222"/>
                </a:solidFill>
              </a:rPr>
              <a:t>В </a:t>
            </a:r>
            <a:r>
              <a:rPr lang="ru-RU" sz="1900" dirty="0">
                <a:solidFill>
                  <a:srgbClr val="C00000"/>
                </a:solidFill>
              </a:rPr>
              <a:t>1958</a:t>
            </a:r>
            <a:r>
              <a:rPr lang="ru-RU" sz="1900" dirty="0">
                <a:solidFill>
                  <a:srgbClr val="222222"/>
                </a:solidFill>
              </a:rPr>
              <a:t> году </a:t>
            </a:r>
            <a:r>
              <a:rPr lang="ru-RU" sz="1900" dirty="0">
                <a:solidFill>
                  <a:srgbClr val="C00000"/>
                </a:solidFill>
              </a:rPr>
              <a:t>создан</a:t>
            </a:r>
            <a:r>
              <a:rPr lang="ru-RU" sz="1900" dirty="0">
                <a:solidFill>
                  <a:srgbClr val="222222"/>
                </a:solidFill>
              </a:rPr>
              <a:t> </a:t>
            </a:r>
            <a:r>
              <a:rPr lang="ru-RU" sz="1900" dirty="0">
                <a:solidFill>
                  <a:srgbClr val="C00000"/>
                </a:solidFill>
              </a:rPr>
              <a:t>первый орган по популяризации научного знания </a:t>
            </a:r>
            <a:r>
              <a:rPr lang="ru-RU" sz="1900" dirty="0">
                <a:solidFill>
                  <a:srgbClr val="222222"/>
                </a:solidFill>
              </a:rPr>
              <a:t>– Китайская Ассоциация по Науке и Технологиям (CAST).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900" dirty="0" smtClean="0">
                <a:solidFill>
                  <a:srgbClr val="222222"/>
                </a:solidFill>
              </a:rPr>
              <a:t>В </a:t>
            </a:r>
            <a:r>
              <a:rPr lang="ru-RU" sz="1900" dirty="0">
                <a:solidFill>
                  <a:srgbClr val="C00000"/>
                </a:solidFill>
              </a:rPr>
              <a:t>1980</a:t>
            </a:r>
            <a:r>
              <a:rPr lang="ru-RU" sz="1900" dirty="0">
                <a:solidFill>
                  <a:srgbClr val="222222"/>
                </a:solidFill>
              </a:rPr>
              <a:t> году Государственным советом </a:t>
            </a:r>
            <a:r>
              <a:rPr lang="ru-RU" sz="1900" dirty="0">
                <a:solidFill>
                  <a:srgbClr val="C00000"/>
                </a:solidFill>
              </a:rPr>
              <a:t>образован</a:t>
            </a:r>
            <a:r>
              <a:rPr lang="ru-RU" sz="1900" dirty="0">
                <a:solidFill>
                  <a:srgbClr val="222222"/>
                </a:solidFill>
              </a:rPr>
              <a:t> </a:t>
            </a:r>
            <a:r>
              <a:rPr lang="ru-RU" sz="1900" dirty="0">
                <a:solidFill>
                  <a:srgbClr val="C00000"/>
                </a:solidFill>
              </a:rPr>
              <a:t>Китайский научно- исследовательский институт популяризации науки</a:t>
            </a:r>
            <a:r>
              <a:rPr lang="ru-RU" sz="1900" dirty="0">
                <a:solidFill>
                  <a:srgbClr val="222222"/>
                </a:solidFill>
              </a:rPr>
              <a:t> (CRISP).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900" dirty="0" smtClean="0">
                <a:solidFill>
                  <a:srgbClr val="222222"/>
                </a:solidFill>
              </a:rPr>
              <a:t>В </a:t>
            </a:r>
            <a:r>
              <a:rPr lang="ru-RU" sz="1900" dirty="0">
                <a:solidFill>
                  <a:srgbClr val="C00000"/>
                </a:solidFill>
              </a:rPr>
              <a:t>2002</a:t>
            </a:r>
            <a:r>
              <a:rPr lang="ru-RU" sz="1900" dirty="0">
                <a:solidFill>
                  <a:srgbClr val="222222"/>
                </a:solidFill>
              </a:rPr>
              <a:t> году в Китае был </a:t>
            </a:r>
            <a:r>
              <a:rPr lang="ru-RU" sz="1900" dirty="0">
                <a:solidFill>
                  <a:srgbClr val="C00000"/>
                </a:solidFill>
              </a:rPr>
              <a:t>издан Закон КНР о популяризации науки</a:t>
            </a:r>
            <a:r>
              <a:rPr lang="en-US" sz="1900" dirty="0">
                <a:solidFill>
                  <a:srgbClr val="C00000"/>
                </a:solidFill>
              </a:rPr>
              <a:t> </a:t>
            </a:r>
            <a:r>
              <a:rPr lang="ru-RU" sz="1900" dirty="0">
                <a:solidFill>
                  <a:srgbClr val="C00000"/>
                </a:solidFill>
              </a:rPr>
              <a:t>и технологий</a:t>
            </a:r>
            <a:r>
              <a:rPr lang="ru-RU" sz="1900" dirty="0">
                <a:solidFill>
                  <a:srgbClr val="222222"/>
                </a:solidFill>
              </a:rPr>
              <a:t>, </a:t>
            </a:r>
            <a:r>
              <a:rPr lang="ru-RU" sz="1900" dirty="0">
                <a:solidFill>
                  <a:srgbClr val="C00000"/>
                </a:solidFill>
              </a:rPr>
              <a:t>требующий</a:t>
            </a:r>
            <a:r>
              <a:rPr lang="ru-RU" sz="1900" dirty="0">
                <a:solidFill>
                  <a:srgbClr val="222222"/>
                </a:solidFill>
              </a:rPr>
              <a:t> от учреждений высшего образования и научных учреждений </a:t>
            </a:r>
            <a:r>
              <a:rPr lang="ru-RU" sz="1900" dirty="0">
                <a:solidFill>
                  <a:srgbClr val="C00000"/>
                </a:solidFill>
              </a:rPr>
              <a:t>проводить подготовку научного состава и мотивировать</a:t>
            </a:r>
            <a:r>
              <a:rPr lang="en-US" sz="1900" dirty="0">
                <a:solidFill>
                  <a:srgbClr val="C00000"/>
                </a:solidFill>
              </a:rPr>
              <a:t> </a:t>
            </a:r>
            <a:r>
              <a:rPr lang="ru-RU" sz="1900" dirty="0">
                <a:solidFill>
                  <a:srgbClr val="C00000"/>
                </a:solidFill>
              </a:rPr>
              <a:t>его к популяризации</a:t>
            </a:r>
            <a:r>
              <a:rPr lang="ru-RU" sz="1900" dirty="0">
                <a:solidFill>
                  <a:srgbClr val="222222"/>
                </a:solidFill>
              </a:rPr>
              <a:t> </a:t>
            </a:r>
            <a:r>
              <a:rPr lang="ru-RU" sz="1900" dirty="0">
                <a:solidFill>
                  <a:srgbClr val="C00000"/>
                </a:solidFill>
              </a:rPr>
              <a:t>собственных исследований параллельно с их непосредственными задачами</a:t>
            </a:r>
            <a:r>
              <a:rPr lang="ru-RU" sz="1900" dirty="0">
                <a:solidFill>
                  <a:srgbClr val="222222"/>
                </a:solidFill>
              </a:rPr>
              <a:t>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900" dirty="0" smtClean="0">
                <a:solidFill>
                  <a:srgbClr val="222222"/>
                </a:solidFill>
              </a:rPr>
              <a:t>В </a:t>
            </a:r>
            <a:r>
              <a:rPr lang="ru-RU" sz="1900" dirty="0">
                <a:solidFill>
                  <a:srgbClr val="C00000"/>
                </a:solidFill>
              </a:rPr>
              <a:t>2016</a:t>
            </a:r>
            <a:r>
              <a:rPr lang="ru-RU" sz="1900" dirty="0">
                <a:solidFill>
                  <a:srgbClr val="222222"/>
                </a:solidFill>
              </a:rPr>
              <a:t> году госсовет КНР обнародовал </a:t>
            </a:r>
            <a:r>
              <a:rPr lang="ru-RU" sz="1900" dirty="0">
                <a:solidFill>
                  <a:srgbClr val="C00000"/>
                </a:solidFill>
              </a:rPr>
              <a:t>программу по содействию превращения достижений науки и техники </a:t>
            </a:r>
            <a:r>
              <a:rPr lang="ru-RU" sz="1900" dirty="0" smtClean="0">
                <a:solidFill>
                  <a:srgbClr val="C00000"/>
                </a:solidFill>
              </a:rPr>
              <a:t>в производительную силу</a:t>
            </a:r>
            <a:r>
              <a:rPr lang="ru-RU" sz="1900" dirty="0" smtClean="0">
                <a:solidFill>
                  <a:srgbClr val="222222"/>
                </a:solidFill>
              </a:rPr>
              <a:t>. </a:t>
            </a:r>
            <a:r>
              <a:rPr lang="ru-RU" sz="1900" dirty="0">
                <a:solidFill>
                  <a:srgbClr val="222222"/>
                </a:solidFill>
              </a:rPr>
              <a:t>Список состоит из 28 задач, которые надо решить. Одна из задач говорит о том, что необходимо создать государственную систему популяризации </a:t>
            </a:r>
            <a:r>
              <a:rPr lang="ru-RU" sz="1900" dirty="0" smtClean="0">
                <a:solidFill>
                  <a:srgbClr val="222222"/>
                </a:solidFill>
              </a:rPr>
              <a:t>науки. </a:t>
            </a:r>
            <a:br>
              <a:rPr lang="ru-RU" sz="1900" dirty="0" smtClean="0">
                <a:solidFill>
                  <a:srgbClr val="222222"/>
                </a:solidFill>
              </a:rPr>
            </a:br>
            <a:r>
              <a:rPr lang="ru-RU" sz="1900" b="0" i="0" dirty="0" smtClean="0">
                <a:solidFill>
                  <a:srgbClr val="222222"/>
                </a:solidFill>
                <a:effectLst/>
              </a:rPr>
              <a:t>П</a:t>
            </a:r>
            <a:r>
              <a:rPr lang="ru-RU" sz="1900" dirty="0" smtClean="0"/>
              <a:t>редседатель КНР </a:t>
            </a:r>
            <a:r>
              <a:rPr lang="ru-RU" sz="1900" dirty="0"/>
              <a:t>Си </a:t>
            </a:r>
            <a:r>
              <a:rPr lang="ru-RU" sz="1900" dirty="0" err="1"/>
              <a:t>Цзиньпин</a:t>
            </a:r>
            <a:r>
              <a:rPr lang="ru-RU" sz="1900" dirty="0" smtClean="0"/>
              <a:t> </a:t>
            </a:r>
            <a:r>
              <a:rPr lang="ru-RU" sz="1900" dirty="0">
                <a:solidFill>
                  <a:srgbClr val="C00000"/>
                </a:solidFill>
              </a:rPr>
              <a:t>назвал научно-технические инновации и популяризацию науки "двумя крыльями" в реализации инновационного развития</a:t>
            </a:r>
            <a:r>
              <a:rPr lang="ru-RU" sz="1900" dirty="0"/>
              <a:t>.</a:t>
            </a:r>
            <a:endParaRPr lang="ru-RU" sz="1900" b="0" i="0" dirty="0">
              <a:solidFill>
                <a:srgbClr val="22222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21615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5667" y="621539"/>
            <a:ext cx="82126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3366"/>
                </a:solidFill>
              </a:rPr>
              <a:t>Возможные функции РАН как национального центра научно-популярной информации и просветительской работы (</a:t>
            </a:r>
            <a:r>
              <a:rPr lang="en-US" sz="2800" b="1" dirty="0">
                <a:solidFill>
                  <a:srgbClr val="003366"/>
                </a:solidFill>
              </a:rPr>
              <a:t>I</a:t>
            </a:r>
            <a:r>
              <a:rPr lang="ru-RU" sz="2800" b="1" dirty="0">
                <a:solidFill>
                  <a:srgbClr val="003366"/>
                </a:solidFill>
              </a:rPr>
              <a:t>):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" y="2199422"/>
            <a:ext cx="9144001" cy="3921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>
              <a:lnSpc>
                <a:spcPct val="130000"/>
              </a:lnSpc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</a:rPr>
              <a:t>экспертная деятельность </a:t>
            </a:r>
            <a:r>
              <a:rPr lang="ru-RU" sz="2200" dirty="0"/>
              <a:t>– оценка Академией наук научного содержания готовящихся и уже реализованных просветительских проектов (книг, лекций, изданий, фильмов, концепций </a:t>
            </a:r>
            <a:r>
              <a:rPr lang="ru-RU" sz="2200" dirty="0" smtClean="0"/>
              <a:t>мероприятий</a:t>
            </a:r>
            <a:r>
              <a:rPr lang="en-US" sz="2200" dirty="0" smtClean="0"/>
              <a:t/>
            </a:r>
            <a:br>
              <a:rPr lang="en-US" sz="2200" dirty="0" smtClean="0"/>
            </a:br>
            <a:r>
              <a:rPr lang="ru-RU" sz="2200" dirty="0" smtClean="0"/>
              <a:t>и </a:t>
            </a:r>
            <a:r>
              <a:rPr lang="ru-RU" sz="2200" dirty="0"/>
              <a:t>т.п.)</a:t>
            </a:r>
            <a:r>
              <a:rPr lang="en-US" sz="2200" dirty="0"/>
              <a:t>;</a:t>
            </a:r>
            <a:endParaRPr lang="ru-RU" sz="2200" dirty="0"/>
          </a:p>
          <a:p>
            <a:pPr marL="355600" lvl="1" indent="-355600">
              <a:lnSpc>
                <a:spcPct val="130000"/>
              </a:lnSpc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</a:rPr>
              <a:t>методическая деятельность</a:t>
            </a:r>
            <a:r>
              <a:rPr lang="ru-RU" sz="2200" dirty="0"/>
              <a:t> – подготовка и распространение материалов по результатам, полученным российскими учёными по различным направлениям исследований (адаптированные аннотации, иллюстрации, презентации, короткие видеоролики и т.п.)</a:t>
            </a:r>
            <a:r>
              <a:rPr lang="en-US" sz="2200" dirty="0"/>
              <a:t>;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986277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2316" y="2097743"/>
            <a:ext cx="8445500" cy="4499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>
              <a:lnSpc>
                <a:spcPct val="130000"/>
              </a:lnSpc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</a:rPr>
              <a:t>организационная деятельность </a:t>
            </a:r>
            <a:r>
              <a:rPr lang="ru-RU" sz="2200" dirty="0"/>
              <a:t>– предоставление площадок для мероприятий, привлечение академических СМИ для рекламы и обсуждения возможных проектов, проведение школ для лекторов и т.п.</a:t>
            </a:r>
            <a:r>
              <a:rPr lang="en-US" sz="2200" dirty="0"/>
              <a:t>;</a:t>
            </a:r>
            <a:endParaRPr lang="ru-RU" sz="2200" dirty="0"/>
          </a:p>
          <a:p>
            <a:pPr marL="355600" lvl="1" indent="-3556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</a:rPr>
              <a:t>конкурсная деятельность </a:t>
            </a:r>
            <a:r>
              <a:rPr lang="ru-RU" sz="2200" dirty="0"/>
              <a:t>– организация конкурсов по созданию научно-популярных материалов (видеофильмов, сетевых ресурсов, лекций, книг, статей и </a:t>
            </a:r>
            <a:r>
              <a:rPr lang="ru-RU" sz="2200" dirty="0" err="1"/>
              <a:t>т.п</a:t>
            </a:r>
            <a:r>
              <a:rPr lang="ru-RU" sz="2200" dirty="0"/>
              <a:t>)</a:t>
            </a:r>
            <a:r>
              <a:rPr lang="en-US" sz="2200" dirty="0"/>
              <a:t>;</a:t>
            </a:r>
            <a:r>
              <a:rPr lang="ru-RU" sz="2200" dirty="0"/>
              <a:t> </a:t>
            </a:r>
            <a:endParaRPr lang="en-US" sz="2200" dirty="0"/>
          </a:p>
          <a:p>
            <a:pPr marL="355600" lvl="1" indent="-3556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</a:rPr>
              <a:t>издательская деятельность </a:t>
            </a:r>
            <a:r>
              <a:rPr lang="ru-RU" sz="2200" dirty="0"/>
              <a:t>– издание научно-популярных журналов РАН с привлечением лучших российских популяризаторов науки</a:t>
            </a:r>
            <a:r>
              <a:rPr lang="en-US" sz="2200" dirty="0"/>
              <a:t>;</a:t>
            </a:r>
            <a:r>
              <a:rPr lang="ru-RU" sz="2200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5667" y="621539"/>
            <a:ext cx="82126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3366"/>
                </a:solidFill>
              </a:rPr>
              <a:t>Возможные функции РАН как национального центра научно-популярной информации и просветительской работы</a:t>
            </a:r>
            <a:r>
              <a:rPr lang="en-US" sz="2800" b="1" dirty="0">
                <a:solidFill>
                  <a:srgbClr val="003366"/>
                </a:solidFill>
              </a:rPr>
              <a:t> </a:t>
            </a:r>
            <a:r>
              <a:rPr lang="ru-RU" sz="2800" b="1" dirty="0">
                <a:solidFill>
                  <a:srgbClr val="003366"/>
                </a:solidFill>
              </a:rPr>
              <a:t>(</a:t>
            </a:r>
            <a:r>
              <a:rPr lang="en-US" sz="2800" b="1" dirty="0">
                <a:solidFill>
                  <a:srgbClr val="003366"/>
                </a:solidFill>
              </a:rPr>
              <a:t>II</a:t>
            </a:r>
            <a:r>
              <a:rPr lang="ru-RU" sz="2800" b="1" dirty="0">
                <a:solidFill>
                  <a:srgbClr val="003366"/>
                </a:solidFill>
              </a:rPr>
              <a:t>): </a:t>
            </a:r>
          </a:p>
        </p:txBody>
      </p:sp>
    </p:spTree>
    <p:extLst>
      <p:ext uri="{BB962C8B-B14F-4D97-AF65-F5344CB8AC3E}">
        <p14:creationId xmlns:p14="http://schemas.microsoft.com/office/powerpoint/2010/main" val="1776639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2383" y="2475343"/>
            <a:ext cx="8259234" cy="3005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lvl="1" indent="-355600">
              <a:lnSpc>
                <a:spcPct val="130000"/>
              </a:lnSpc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</a:rPr>
              <a:t>техническая деятельность </a:t>
            </a:r>
            <a:r>
              <a:rPr lang="ru-RU" sz="2200" dirty="0"/>
              <a:t>– предоставление оборудования, помощь в размещении и издании научно-популярных и технических материалов, подготовке видеофильмов и т.п.</a:t>
            </a:r>
            <a:r>
              <a:rPr lang="en-US" sz="2200" dirty="0"/>
              <a:t>;</a:t>
            </a:r>
            <a:r>
              <a:rPr lang="ru-RU" sz="2200" dirty="0"/>
              <a:t> </a:t>
            </a:r>
          </a:p>
          <a:p>
            <a:pPr marL="355600" lvl="1" indent="-355600">
              <a:lnSpc>
                <a:spcPct val="130000"/>
              </a:lnSpc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</a:rPr>
              <a:t>поддержка существующих и учреждение новых премий</a:t>
            </a:r>
            <a:r>
              <a:rPr lang="ru-RU" sz="2200" dirty="0"/>
              <a:t> РАН за лучшие работы по популяризации науки и достижения в области пропаганды научных знаний.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5667" y="621539"/>
            <a:ext cx="82126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3366"/>
                </a:solidFill>
              </a:rPr>
              <a:t>Возможные функции РАН как национального центра научно-популярной информации и просветительской работы</a:t>
            </a:r>
            <a:r>
              <a:rPr lang="en-US" sz="2800" b="1" dirty="0">
                <a:solidFill>
                  <a:srgbClr val="003366"/>
                </a:solidFill>
              </a:rPr>
              <a:t> </a:t>
            </a:r>
            <a:r>
              <a:rPr lang="ru-RU" sz="2800" b="1" dirty="0">
                <a:solidFill>
                  <a:srgbClr val="003366"/>
                </a:solidFill>
              </a:rPr>
              <a:t>(</a:t>
            </a:r>
            <a:r>
              <a:rPr lang="en-US" sz="2800" b="1" dirty="0">
                <a:solidFill>
                  <a:srgbClr val="003366"/>
                </a:solidFill>
              </a:rPr>
              <a:t>III</a:t>
            </a:r>
            <a:r>
              <a:rPr lang="ru-RU" sz="2800" b="1" dirty="0">
                <a:solidFill>
                  <a:srgbClr val="003366"/>
                </a:solidFill>
              </a:rPr>
              <a:t>): </a:t>
            </a:r>
          </a:p>
        </p:txBody>
      </p:sp>
    </p:spTree>
    <p:extLst>
      <p:ext uri="{BB962C8B-B14F-4D97-AF65-F5344CB8AC3E}">
        <p14:creationId xmlns:p14="http://schemas.microsoft.com/office/powerpoint/2010/main" val="2029321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5523" y="1603299"/>
            <a:ext cx="8812955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ru-RU" sz="2200" b="1" dirty="0">
                <a:solidFill>
                  <a:srgbClr val="C00000"/>
                </a:solidFill>
              </a:rPr>
              <a:t>организация конкурсов </a:t>
            </a:r>
            <a:r>
              <a:rPr lang="ru-RU" sz="2200" dirty="0"/>
              <a:t>на </a:t>
            </a:r>
            <a:r>
              <a:rPr lang="ru-RU" sz="2200" dirty="0">
                <a:solidFill>
                  <a:srgbClr val="C00000"/>
                </a:solidFill>
              </a:rPr>
              <a:t>создание научно-популярного контента </a:t>
            </a:r>
            <a:r>
              <a:rPr lang="ru-RU" sz="2200" dirty="0"/>
              <a:t>(кино, выставочные экспозиции, лектории и т.д.)</a:t>
            </a:r>
            <a:r>
              <a:rPr lang="en-US" sz="2200" dirty="0"/>
              <a:t>;</a:t>
            </a:r>
            <a:endParaRPr lang="ru-RU" sz="2200" dirty="0"/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ru-RU" sz="2200" b="1" dirty="0">
                <a:solidFill>
                  <a:srgbClr val="C00000"/>
                </a:solidFill>
              </a:rPr>
              <a:t>создание научно-популярного портала РАН</a:t>
            </a:r>
            <a:r>
              <a:rPr lang="ru-RU" sz="2200" dirty="0"/>
              <a:t>, </a:t>
            </a:r>
            <a:r>
              <a:rPr lang="ru-RU" sz="2200" dirty="0">
                <a:solidFill>
                  <a:srgbClr val="C00000"/>
                </a:solidFill>
              </a:rPr>
              <a:t>агрегирующего информацию</a:t>
            </a:r>
            <a:r>
              <a:rPr lang="ru-RU" sz="2200" dirty="0"/>
              <a:t> о достижениях сотрудников академических институтов и  других исследовательских организаций (</a:t>
            </a:r>
            <a:r>
              <a:rPr lang="ru-RU" sz="2200" dirty="0">
                <a:solidFill>
                  <a:srgbClr val="C00000"/>
                </a:solidFill>
              </a:rPr>
              <a:t>включая систему сбора информации</a:t>
            </a:r>
            <a:r>
              <a:rPr lang="ru-RU" sz="2200" dirty="0"/>
              <a:t> о достижениях и </a:t>
            </a:r>
            <a:r>
              <a:rPr lang="ru-RU" sz="2200" dirty="0">
                <a:solidFill>
                  <a:srgbClr val="C00000"/>
                </a:solidFill>
              </a:rPr>
              <a:t>службу преобразования ее в научно-популярную</a:t>
            </a:r>
            <a:r>
              <a:rPr lang="ru-RU" sz="2200" dirty="0"/>
              <a:t>)</a:t>
            </a:r>
            <a:r>
              <a:rPr lang="en-US" sz="2200" dirty="0"/>
              <a:t>;</a:t>
            </a:r>
            <a:endParaRPr lang="ru-RU" sz="2200" dirty="0"/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ru-RU" sz="2200" b="1" dirty="0">
                <a:solidFill>
                  <a:srgbClr val="C00000"/>
                </a:solidFill>
              </a:rPr>
              <a:t>техническая помощь </a:t>
            </a:r>
            <a:r>
              <a:rPr lang="ru-RU" sz="2200" dirty="0"/>
              <a:t>в </a:t>
            </a:r>
            <a:r>
              <a:rPr lang="ru-RU" sz="2200" dirty="0">
                <a:solidFill>
                  <a:srgbClr val="C00000"/>
                </a:solidFill>
              </a:rPr>
              <a:t>организации научно-популярных мероприятий</a:t>
            </a:r>
            <a:r>
              <a:rPr lang="ru-RU" sz="2200" dirty="0"/>
              <a:t>, одобренных Академией</a:t>
            </a:r>
            <a:r>
              <a:rPr lang="en-US" sz="2200" dirty="0"/>
              <a:t>;</a:t>
            </a:r>
            <a:endParaRPr lang="ru-RU" sz="2200" dirty="0"/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ru-RU" sz="2200" b="1" dirty="0">
                <a:solidFill>
                  <a:srgbClr val="C00000"/>
                </a:solidFill>
              </a:rPr>
              <a:t>организация</a:t>
            </a:r>
            <a:r>
              <a:rPr lang="ru-RU" sz="2200" dirty="0"/>
              <a:t> </a:t>
            </a:r>
            <a:r>
              <a:rPr lang="ru-RU" sz="2200" dirty="0">
                <a:solidFill>
                  <a:srgbClr val="C00000"/>
                </a:solidFill>
              </a:rPr>
              <a:t>дискуссионных площадок </a:t>
            </a:r>
            <a:r>
              <a:rPr lang="ru-RU" sz="2200" dirty="0"/>
              <a:t>для взаимодействия с действующими популяризаторами</a:t>
            </a:r>
            <a:r>
              <a:rPr lang="en-US" sz="2200" dirty="0"/>
              <a:t>;</a:t>
            </a:r>
            <a:endParaRPr lang="ru-RU" sz="2200" dirty="0"/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ru-RU" sz="2200" b="1" dirty="0">
                <a:solidFill>
                  <a:srgbClr val="C00000"/>
                </a:solidFill>
              </a:rPr>
              <a:t>издание</a:t>
            </a:r>
            <a:r>
              <a:rPr lang="ru-RU" sz="2200" dirty="0"/>
              <a:t> научно-популярных журналов и книг</a:t>
            </a:r>
            <a:r>
              <a:rPr lang="en-US" sz="2200" dirty="0"/>
              <a:t>;</a:t>
            </a:r>
            <a:endParaRPr lang="ru-RU" sz="2200" dirty="0"/>
          </a:p>
          <a:p>
            <a:pPr marL="285750" indent="-285750">
              <a:spcBef>
                <a:spcPts val="600"/>
              </a:spcBef>
              <a:buFontTx/>
              <a:buChar char="-"/>
            </a:pPr>
            <a:r>
              <a:rPr lang="ru-RU" sz="2200" b="1" dirty="0">
                <a:solidFill>
                  <a:srgbClr val="C00000"/>
                </a:solidFill>
              </a:rPr>
              <a:t>привлечение</a:t>
            </a:r>
            <a:r>
              <a:rPr lang="ru-RU" sz="2200" dirty="0"/>
              <a:t> </a:t>
            </a:r>
            <a:r>
              <a:rPr lang="ru-RU" sz="2200" dirty="0">
                <a:solidFill>
                  <a:srgbClr val="C00000"/>
                </a:solidFill>
              </a:rPr>
              <a:t>членов </a:t>
            </a:r>
            <a:r>
              <a:rPr lang="ru-RU" sz="2200" dirty="0" smtClean="0">
                <a:solidFill>
                  <a:srgbClr val="C00000"/>
                </a:solidFill>
              </a:rPr>
              <a:t>академии </a:t>
            </a:r>
            <a:r>
              <a:rPr lang="ru-RU" sz="2200" dirty="0"/>
              <a:t>и </a:t>
            </a:r>
            <a:r>
              <a:rPr lang="ru-RU" sz="2200" dirty="0">
                <a:solidFill>
                  <a:srgbClr val="C00000"/>
                </a:solidFill>
              </a:rPr>
              <a:t>лучших представителей </a:t>
            </a:r>
            <a:r>
              <a:rPr lang="ru-RU" sz="2200" dirty="0"/>
              <a:t>научно-исследовательского </a:t>
            </a:r>
            <a:r>
              <a:rPr lang="ru-RU" sz="2200" dirty="0">
                <a:solidFill>
                  <a:srgbClr val="C00000"/>
                </a:solidFill>
              </a:rPr>
              <a:t>сообщества</a:t>
            </a:r>
            <a:r>
              <a:rPr lang="ru-RU" sz="2200" dirty="0"/>
              <a:t> к </a:t>
            </a:r>
            <a:r>
              <a:rPr lang="ru-RU" sz="2200" dirty="0">
                <a:solidFill>
                  <a:srgbClr val="C00000"/>
                </a:solidFill>
              </a:rPr>
              <a:t>популяризаторской деятельности</a:t>
            </a:r>
            <a:r>
              <a:rPr lang="en-US" sz="2200" dirty="0">
                <a:solidFill>
                  <a:srgbClr val="C00000"/>
                </a:solidFill>
              </a:rPr>
              <a:t>.</a:t>
            </a:r>
            <a:endParaRPr lang="ru-RU" sz="22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4434" y="652417"/>
            <a:ext cx="847513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2800" b="1" dirty="0">
                <a:solidFill>
                  <a:srgbClr val="003366"/>
                </a:solidFill>
              </a:rPr>
              <a:t>Координация инструментов популяризации науки </a:t>
            </a:r>
            <a:br>
              <a:rPr lang="ru-RU" sz="2800" b="1" dirty="0">
                <a:solidFill>
                  <a:srgbClr val="003366"/>
                </a:solidFill>
              </a:rPr>
            </a:br>
            <a:r>
              <a:rPr lang="ru-RU" sz="2800" dirty="0">
                <a:solidFill>
                  <a:srgbClr val="003366"/>
                </a:solidFill>
              </a:rPr>
              <a:t>(возможные позиции в </a:t>
            </a:r>
            <a:r>
              <a:rPr lang="ru-RU" sz="2800" dirty="0" err="1">
                <a:solidFill>
                  <a:srgbClr val="003366"/>
                </a:solidFill>
              </a:rPr>
              <a:t>госзадании</a:t>
            </a:r>
            <a:r>
              <a:rPr lang="ru-RU" sz="2800" dirty="0">
                <a:solidFill>
                  <a:srgbClr val="003366"/>
                </a:solidFill>
              </a:rPr>
              <a:t> РАН)</a:t>
            </a:r>
          </a:p>
        </p:txBody>
      </p:sp>
    </p:spTree>
    <p:extLst>
      <p:ext uri="{BB962C8B-B14F-4D97-AF65-F5344CB8AC3E}">
        <p14:creationId xmlns:p14="http://schemas.microsoft.com/office/powerpoint/2010/main" val="1684549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9835F7A4-CAB2-4C49-8364-F906BC535727}"/>
              </a:ext>
            </a:extLst>
          </p:cNvPr>
          <p:cNvSpPr/>
          <p:nvPr/>
        </p:nvSpPr>
        <p:spPr>
          <a:xfrm>
            <a:off x="334434" y="716894"/>
            <a:ext cx="847513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2800" b="1" dirty="0">
                <a:solidFill>
                  <a:srgbClr val="003366"/>
                </a:solidFill>
              </a:rPr>
              <a:t>Система комиссий РАН, связанных с научно-просветительской деятельностью: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C697F33-F106-4BDD-848D-29AEEE1E8A8C}"/>
              </a:ext>
            </a:extLst>
          </p:cNvPr>
          <p:cNvSpPr/>
          <p:nvPr/>
        </p:nvSpPr>
        <p:spPr>
          <a:xfrm>
            <a:off x="1614268" y="1969478"/>
            <a:ext cx="59154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222222"/>
                </a:solidFill>
              </a:rPr>
              <a:t>Комиссия РАН по популяризации науки </a:t>
            </a:r>
            <a:endParaRPr lang="en-US" sz="2400" dirty="0">
              <a:solidFill>
                <a:srgbClr val="222222"/>
              </a:solidFill>
            </a:endParaRPr>
          </a:p>
          <a:p>
            <a:r>
              <a:rPr lang="en-US" sz="2000" dirty="0">
                <a:solidFill>
                  <a:srgbClr val="222222"/>
                </a:solidFill>
              </a:rPr>
              <a:t>      </a:t>
            </a:r>
            <a:r>
              <a:rPr lang="ru-RU" sz="2000" dirty="0">
                <a:solidFill>
                  <a:srgbClr val="222222"/>
                </a:solidFill>
              </a:rPr>
              <a:t>(председатель – академик </a:t>
            </a:r>
            <a:r>
              <a:rPr lang="ru-RU" sz="2000" b="1" dirty="0">
                <a:solidFill>
                  <a:srgbClr val="C00000"/>
                </a:solidFill>
              </a:rPr>
              <a:t>А.Р. Хохлов</a:t>
            </a:r>
            <a:r>
              <a:rPr lang="ru-RU" sz="2000" dirty="0">
                <a:solidFill>
                  <a:srgbClr val="222222"/>
                </a:solidFill>
              </a:rPr>
              <a:t>)</a:t>
            </a:r>
          </a:p>
          <a:p>
            <a:endParaRPr lang="ru-RU" sz="2400" dirty="0">
              <a:solidFill>
                <a:srgbClr val="22222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222222"/>
                </a:solidFill>
              </a:rPr>
              <a:t>Комиссия РАН по противодействию фальсификации научных исследований </a:t>
            </a:r>
            <a:r>
              <a:rPr lang="ru-RU" sz="2000" dirty="0">
                <a:solidFill>
                  <a:srgbClr val="222222"/>
                </a:solidFill>
              </a:rPr>
              <a:t>(председатель – академик </a:t>
            </a:r>
            <a:r>
              <a:rPr lang="ru-RU" sz="2000" b="1" dirty="0">
                <a:solidFill>
                  <a:srgbClr val="C00000"/>
                </a:solidFill>
              </a:rPr>
              <a:t>В.А. Васильев</a:t>
            </a:r>
            <a:r>
              <a:rPr lang="ru-RU" sz="2000" dirty="0">
                <a:solidFill>
                  <a:srgbClr val="222222"/>
                </a:solidFill>
              </a:rPr>
              <a:t>)</a:t>
            </a:r>
          </a:p>
          <a:p>
            <a:endParaRPr lang="ru-RU" sz="2000" dirty="0">
              <a:solidFill>
                <a:srgbClr val="22222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222222"/>
                </a:solidFill>
              </a:rPr>
              <a:t>Комиссия РАН по борьбе с </a:t>
            </a:r>
            <a:r>
              <a:rPr lang="ru-RU" sz="2400" dirty="0" smtClean="0">
                <a:solidFill>
                  <a:srgbClr val="222222"/>
                </a:solidFill>
              </a:rPr>
              <a:t>лженаукой</a:t>
            </a:r>
            <a:r>
              <a:rPr lang="ru-RU" sz="2000" dirty="0">
                <a:solidFill>
                  <a:srgbClr val="222222"/>
                </a:solidFill>
              </a:rPr>
              <a:t/>
            </a:r>
            <a:br>
              <a:rPr lang="ru-RU" sz="2000" dirty="0">
                <a:solidFill>
                  <a:srgbClr val="222222"/>
                </a:solidFill>
              </a:rPr>
            </a:br>
            <a:r>
              <a:rPr lang="ru-RU" sz="2000" dirty="0" smtClean="0">
                <a:solidFill>
                  <a:srgbClr val="222222"/>
                </a:solidFill>
              </a:rPr>
              <a:t>(председатель </a:t>
            </a:r>
            <a:r>
              <a:rPr lang="ru-RU" sz="2000" dirty="0">
                <a:solidFill>
                  <a:srgbClr val="222222"/>
                </a:solidFill>
              </a:rPr>
              <a:t>– академик </a:t>
            </a:r>
            <a:r>
              <a:rPr lang="ru-RU" sz="2000" b="1" dirty="0">
                <a:solidFill>
                  <a:srgbClr val="C00000"/>
                </a:solidFill>
              </a:rPr>
              <a:t>Е.Б. Александров</a:t>
            </a:r>
            <a:r>
              <a:rPr lang="ru-RU" sz="2000" dirty="0">
                <a:solidFill>
                  <a:srgbClr val="222222"/>
                </a:solidFill>
              </a:rPr>
              <a:t>)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54683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4568" y="761414"/>
            <a:ext cx="8794865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55600" algn="ctr"/>
            <a:r>
              <a:rPr lang="ru-RU" sz="2600" b="1" dirty="0">
                <a:solidFill>
                  <a:srgbClr val="003366"/>
                </a:solidFill>
              </a:rPr>
              <a:t>Комиссия РАН по популяризации </a:t>
            </a:r>
            <a:r>
              <a:rPr lang="ru-RU" sz="2600" b="1" dirty="0" smtClean="0">
                <a:solidFill>
                  <a:srgbClr val="003366"/>
                </a:solidFill>
              </a:rPr>
              <a:t>науки</a:t>
            </a:r>
            <a:endParaRPr lang="ru-RU" sz="2600" dirty="0">
              <a:solidFill>
                <a:srgbClr val="003366"/>
              </a:solidFill>
            </a:endParaRPr>
          </a:p>
          <a:p>
            <a:pPr lvl="0" indent="355600" algn="ctr"/>
            <a:endParaRPr lang="ru-RU" sz="2000" dirty="0"/>
          </a:p>
          <a:p>
            <a:pPr marL="342900" lvl="1" indent="-3429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обсуждение </a:t>
            </a:r>
            <a:r>
              <a:rPr lang="ru-RU" sz="2000" dirty="0"/>
              <a:t>текущих вопросов, </a:t>
            </a:r>
            <a:r>
              <a:rPr lang="ru-RU" sz="2000" b="1" dirty="0">
                <a:solidFill>
                  <a:srgbClr val="C00000"/>
                </a:solidFill>
              </a:rPr>
              <a:t>координация участия</a:t>
            </a:r>
            <a:r>
              <a:rPr lang="ru-RU" sz="2000" dirty="0"/>
              <a:t> РАН в существующих и создание новых научно-популярных и просветительских проектов;</a:t>
            </a:r>
          </a:p>
          <a:p>
            <a:pPr marL="342900" lvl="1" indent="-3429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проведение </a:t>
            </a:r>
            <a:r>
              <a:rPr lang="ru-RU" sz="2000" b="1" dirty="0">
                <a:solidFill>
                  <a:srgbClr val="C00000"/>
                </a:solidFill>
              </a:rPr>
              <a:t>регулярных встреч </a:t>
            </a:r>
            <a:r>
              <a:rPr lang="ru-RU" sz="2000" dirty="0"/>
              <a:t>с популяризаторами науки, в частности, для обсуждения спорных и резонансных вопросов;</a:t>
            </a:r>
          </a:p>
          <a:p>
            <a:pPr marL="342900" lvl="1" indent="-3429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</a:rPr>
              <a:t>формирование поручений</a:t>
            </a:r>
            <a:r>
              <a:rPr lang="ru-RU" sz="2000" dirty="0"/>
              <a:t> по решению технических и организационных проблем, связанных с реализацией поддержанных РАН научно-популярных проектов.</a:t>
            </a:r>
          </a:p>
        </p:txBody>
      </p:sp>
    </p:spTree>
    <p:extLst>
      <p:ext uri="{BB962C8B-B14F-4D97-AF65-F5344CB8AC3E}">
        <p14:creationId xmlns:p14="http://schemas.microsoft.com/office/powerpoint/2010/main" val="40263026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250" y="760117"/>
            <a:ext cx="9133378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55600" algn="ctr"/>
            <a:r>
              <a:rPr lang="ru-RU" sz="2600" b="1" dirty="0">
                <a:solidFill>
                  <a:srgbClr val="003366"/>
                </a:solidFill>
              </a:rPr>
              <a:t>Комиссия РАН по противодействию </a:t>
            </a:r>
          </a:p>
          <a:p>
            <a:pPr lvl="0" indent="355600" algn="ctr"/>
            <a:r>
              <a:rPr lang="ru-RU" sz="2600" b="1" dirty="0">
                <a:solidFill>
                  <a:srgbClr val="003366"/>
                </a:solidFill>
              </a:rPr>
              <a:t>фальсификации научных исследований</a:t>
            </a:r>
            <a:endParaRPr lang="ru-RU" sz="2600" dirty="0">
              <a:solidFill>
                <a:srgbClr val="003366"/>
              </a:solidFill>
            </a:endParaRPr>
          </a:p>
          <a:p>
            <a:pPr lvl="0" indent="355600" algn="ctr"/>
            <a:endParaRPr lang="ru-RU" sz="2000" dirty="0"/>
          </a:p>
          <a:p>
            <a:pPr marL="342900" lvl="1" indent="-3429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выявление </a:t>
            </a:r>
            <a:r>
              <a:rPr lang="ru-RU" sz="2000" b="1" dirty="0">
                <a:solidFill>
                  <a:srgbClr val="C00000"/>
                </a:solidFill>
              </a:rPr>
              <a:t>и анализ </a:t>
            </a:r>
            <a:r>
              <a:rPr lang="ru-RU" sz="2000" dirty="0"/>
              <a:t>случаев фальсификации научных исследований в России;</a:t>
            </a:r>
          </a:p>
          <a:p>
            <a:pPr marL="342900" lvl="1" indent="-3429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выработка </a:t>
            </a:r>
            <a:r>
              <a:rPr lang="ru-RU" sz="2000" b="1" dirty="0">
                <a:solidFill>
                  <a:srgbClr val="C00000"/>
                </a:solidFill>
              </a:rPr>
              <a:t>практических рекомендаций</a:t>
            </a:r>
            <a:r>
              <a:rPr lang="ru-RU" sz="2000" dirty="0"/>
              <a:t> по противодействию фальсификации научных исследований;</a:t>
            </a:r>
          </a:p>
          <a:p>
            <a:pPr marL="342900" lvl="1" indent="-3429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информирование</a:t>
            </a:r>
            <a:r>
              <a:rPr lang="ru-RU" sz="2000" dirty="0" smtClean="0"/>
              <a:t> </a:t>
            </a:r>
            <a:r>
              <a:rPr lang="ru-RU" sz="2000" dirty="0"/>
              <a:t>общества и государственных органов о ситуации с фальсификацией научных исследований;</a:t>
            </a:r>
          </a:p>
          <a:p>
            <a:pPr marL="342900" lvl="1" indent="-3429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организация </a:t>
            </a:r>
            <a:r>
              <a:rPr lang="ru-RU" sz="2000" dirty="0"/>
              <a:t>мероприятий, направленных на </a:t>
            </a:r>
            <a:r>
              <a:rPr lang="ru-RU" sz="2000" b="1" dirty="0">
                <a:solidFill>
                  <a:srgbClr val="C00000"/>
                </a:solidFill>
              </a:rPr>
              <a:t>противодействие фальсификации </a:t>
            </a:r>
            <a:r>
              <a:rPr lang="ru-RU" sz="2000" dirty="0"/>
              <a:t>научных исследований.</a:t>
            </a:r>
          </a:p>
          <a:p>
            <a:pPr marL="180975" lvl="1" indent="-180975">
              <a:lnSpc>
                <a:spcPct val="150000"/>
              </a:lnSpc>
              <a:spcBef>
                <a:spcPts val="600"/>
              </a:spcBef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073160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3319D7F-B626-47DE-8E41-C42C0BB40FC9}"/>
              </a:ext>
            </a:extLst>
          </p:cNvPr>
          <p:cNvSpPr txBox="1"/>
          <p:nvPr/>
        </p:nvSpPr>
        <p:spPr>
          <a:xfrm>
            <a:off x="149495" y="773392"/>
            <a:ext cx="896707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355600" algn="ctr"/>
            <a:r>
              <a:rPr lang="ru-RU" sz="2600" b="1" dirty="0">
                <a:solidFill>
                  <a:srgbClr val="003366"/>
                </a:solidFill>
              </a:rPr>
              <a:t>Комиссия РАН по борьбе с </a:t>
            </a:r>
            <a:r>
              <a:rPr lang="ru-RU" sz="2600" b="1" dirty="0" smtClean="0">
                <a:solidFill>
                  <a:srgbClr val="003366"/>
                </a:solidFill>
              </a:rPr>
              <a:t>лженаукой</a:t>
            </a:r>
            <a:endParaRPr lang="ru-RU" sz="2600" dirty="0">
              <a:solidFill>
                <a:srgbClr val="003366"/>
              </a:solidFill>
            </a:endParaRPr>
          </a:p>
          <a:p>
            <a:pPr lvl="0" indent="355600" algn="ctr"/>
            <a:endParaRPr lang="ru-RU" sz="2000" dirty="0"/>
          </a:p>
          <a:p>
            <a:pPr marL="266700" lvl="1" indent="-266700">
              <a:lnSpc>
                <a:spcPct val="150000"/>
              </a:lnSpc>
              <a:spcBef>
                <a:spcPts val="600"/>
              </a:spcBef>
            </a:pPr>
            <a:r>
              <a:rPr lang="ru-RU" sz="2000" dirty="0" smtClean="0"/>
              <a:t>• </a:t>
            </a:r>
            <a:r>
              <a:rPr lang="ru-RU" sz="2000" b="1" dirty="0">
                <a:solidFill>
                  <a:srgbClr val="C00000"/>
                </a:solidFill>
              </a:rPr>
              <a:t>выявление и анализ </a:t>
            </a:r>
            <a:r>
              <a:rPr lang="ru-RU" sz="2000" dirty="0"/>
              <a:t>фактов проявления </a:t>
            </a:r>
            <a:r>
              <a:rPr lang="ru-RU" sz="2000" dirty="0" err="1"/>
              <a:t>лже</a:t>
            </a:r>
            <a:r>
              <a:rPr lang="ru-RU" sz="2000" dirty="0"/>
              <a:t>- и псевдонауки;</a:t>
            </a:r>
          </a:p>
          <a:p>
            <a:pPr marL="266700" lvl="1" indent="-266700">
              <a:lnSpc>
                <a:spcPct val="150000"/>
              </a:lnSpc>
              <a:spcBef>
                <a:spcPts val="600"/>
              </a:spcBef>
            </a:pPr>
            <a:r>
              <a:rPr lang="ru-RU" sz="2000" dirty="0"/>
              <a:t>• </a:t>
            </a:r>
            <a:r>
              <a:rPr lang="ru-RU" sz="2000" b="1" dirty="0">
                <a:solidFill>
                  <a:srgbClr val="C00000"/>
                </a:solidFill>
              </a:rPr>
              <a:t>выработка практических рекомендаций </a:t>
            </a:r>
            <a:r>
              <a:rPr lang="ru-RU" sz="2000" dirty="0"/>
              <a:t>и предложений по борьбе с лженаукой;</a:t>
            </a:r>
          </a:p>
          <a:p>
            <a:pPr marL="266700" lvl="1" indent="-266700">
              <a:lnSpc>
                <a:spcPct val="150000"/>
              </a:lnSpc>
              <a:spcBef>
                <a:spcPts val="600"/>
              </a:spcBef>
            </a:pPr>
            <a:r>
              <a:rPr lang="ru-RU" sz="2000" dirty="0"/>
              <a:t>•  </a:t>
            </a:r>
            <a:r>
              <a:rPr lang="ru-RU" sz="2000" b="1" dirty="0">
                <a:solidFill>
                  <a:srgbClr val="C00000"/>
                </a:solidFill>
              </a:rPr>
              <a:t>организация научно-просветительских мероприятий </a:t>
            </a:r>
            <a:r>
              <a:rPr lang="ru-RU" sz="2000" dirty="0"/>
              <a:t>по борьбе с лженаукой</a:t>
            </a:r>
            <a:r>
              <a:rPr lang="en-US" sz="2000" dirty="0"/>
              <a:t>;</a:t>
            </a:r>
          </a:p>
          <a:p>
            <a:pPr marL="266700" lvl="1" indent="-266700">
              <a:lnSpc>
                <a:spcPct val="150000"/>
              </a:lnSpc>
              <a:spcBef>
                <a:spcPts val="600"/>
              </a:spcBef>
            </a:pPr>
            <a:r>
              <a:rPr lang="ru-RU" sz="2000" dirty="0"/>
              <a:t>• </a:t>
            </a:r>
            <a:r>
              <a:rPr lang="en-US" sz="2000" dirty="0"/>
              <a:t> </a:t>
            </a:r>
            <a:r>
              <a:rPr lang="ru-RU" sz="2000" b="1" dirty="0">
                <a:solidFill>
                  <a:srgbClr val="C00000"/>
                </a:solidFill>
              </a:rPr>
              <a:t>информирование</a:t>
            </a:r>
            <a:r>
              <a:rPr lang="ru-RU" sz="2000" dirty="0"/>
              <a:t> общества и государственных органов о предложениях</a:t>
            </a:r>
            <a:br>
              <a:rPr lang="ru-RU" sz="2000" dirty="0"/>
            </a:br>
            <a:r>
              <a:rPr lang="ru-RU" sz="2000" dirty="0"/>
              <a:t>комиссии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005398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391" y="1462462"/>
            <a:ext cx="8803217" cy="539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200" dirty="0"/>
              <a:t>Разработка программы деятельности РАН в области популяризации науки и</a:t>
            </a:r>
            <a:r>
              <a:rPr lang="en-US" sz="2200" dirty="0"/>
              <a:t> </a:t>
            </a:r>
            <a:r>
              <a:rPr lang="ru-RU" sz="2200" dirty="0"/>
              <a:t>соответствующих предложений в </a:t>
            </a:r>
            <a:r>
              <a:rPr lang="ru-RU" sz="2200" dirty="0" err="1"/>
              <a:t>госзадание</a:t>
            </a:r>
            <a:r>
              <a:rPr lang="ru-RU" sz="2200" dirty="0"/>
              <a:t> РАН</a:t>
            </a:r>
            <a:r>
              <a:rPr lang="en-US" sz="2200" dirty="0"/>
              <a:t>;</a:t>
            </a:r>
          </a:p>
          <a:p>
            <a:pPr marL="342900" indent="-34290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200" dirty="0"/>
              <a:t>Формирование</a:t>
            </a:r>
            <a:r>
              <a:rPr lang="ru-RU" sz="2200" b="1" dirty="0"/>
              <a:t> </a:t>
            </a:r>
            <a:r>
              <a:rPr lang="ru-RU" sz="2200" b="1" dirty="0">
                <a:solidFill>
                  <a:srgbClr val="C00000"/>
                </a:solidFill>
              </a:rPr>
              <a:t>составов</a:t>
            </a:r>
            <a:r>
              <a:rPr lang="ru-RU" sz="2200" b="1" dirty="0"/>
              <a:t> </a:t>
            </a:r>
            <a:r>
              <a:rPr lang="ru-RU" sz="2200" dirty="0"/>
              <a:t>комиссий РАН по популяризации науки, по противодействию фальсификации научных исследований, по борьбе с лженаукой и </a:t>
            </a:r>
            <a:r>
              <a:rPr lang="ru-RU" sz="2200" b="1" dirty="0">
                <a:solidFill>
                  <a:srgbClr val="C00000"/>
                </a:solidFill>
              </a:rPr>
              <a:t>разработка положений </a:t>
            </a:r>
            <a:r>
              <a:rPr lang="ru-RU" sz="2200" dirty="0"/>
              <a:t>об этих комиссиях</a:t>
            </a:r>
            <a:r>
              <a:rPr lang="en-US" sz="2200" dirty="0"/>
              <a:t>;</a:t>
            </a:r>
            <a:endParaRPr lang="ru-RU" sz="2200" dirty="0"/>
          </a:p>
          <a:p>
            <a:pPr marL="342900" indent="-34290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200" dirty="0"/>
              <a:t>Разработка </a:t>
            </a:r>
            <a:r>
              <a:rPr lang="ru-RU" sz="2200" b="1" dirty="0">
                <a:solidFill>
                  <a:srgbClr val="C00000"/>
                </a:solidFill>
              </a:rPr>
              <a:t>программы развития </a:t>
            </a:r>
            <a:r>
              <a:rPr lang="ru-RU" sz="2200" dirty="0"/>
              <a:t>научно-популярных журналов РАН с привлечением лучших российских популяризаторов науки и использованием новых форм представления материалов</a:t>
            </a:r>
            <a:r>
              <a:rPr lang="en-US" sz="2200" dirty="0"/>
              <a:t>;</a:t>
            </a:r>
            <a:endParaRPr lang="ru-RU" sz="2200" dirty="0"/>
          </a:p>
          <a:p>
            <a:pPr marL="342900" indent="-342900">
              <a:lnSpc>
                <a:spcPct val="13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200" dirty="0"/>
              <a:t>Подготовка </a:t>
            </a:r>
            <a:r>
              <a:rPr lang="ru-RU" sz="2200" b="1" dirty="0">
                <a:solidFill>
                  <a:srgbClr val="C00000"/>
                </a:solidFill>
              </a:rPr>
              <a:t>изменений в положения </a:t>
            </a:r>
            <a:r>
              <a:rPr lang="ru-RU" sz="2200" dirty="0">
                <a:solidFill>
                  <a:srgbClr val="C00000"/>
                </a:solidFill>
              </a:rPr>
              <a:t>о премии РАН </a:t>
            </a:r>
            <a:r>
              <a:rPr lang="ru-RU" sz="2200" dirty="0"/>
              <a:t>за лучшие работы по популяризации науки и о </a:t>
            </a:r>
            <a:r>
              <a:rPr lang="ru-RU" sz="2200" dirty="0">
                <a:solidFill>
                  <a:srgbClr val="C00000"/>
                </a:solidFill>
              </a:rPr>
              <a:t>золотой медали РАН </a:t>
            </a:r>
            <a:r>
              <a:rPr lang="ru-RU" sz="2200" dirty="0"/>
              <a:t>за выдающиеся достижения в области пропаганды научных знаний</a:t>
            </a:r>
            <a:r>
              <a:rPr lang="en-US" sz="2200" dirty="0" smtClean="0"/>
              <a:t>.</a:t>
            </a:r>
            <a:endParaRPr lang="ru-RU" sz="2200" dirty="0"/>
          </a:p>
        </p:txBody>
      </p:sp>
      <p:sp>
        <p:nvSpPr>
          <p:cNvPr id="4" name="TextBox 3"/>
          <p:cNvSpPr txBox="1"/>
          <p:nvPr/>
        </p:nvSpPr>
        <p:spPr>
          <a:xfrm>
            <a:off x="845328" y="654893"/>
            <a:ext cx="74533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>
                <a:solidFill>
                  <a:srgbClr val="003366"/>
                </a:solidFill>
              </a:rPr>
              <a:t>Задачи РАН в области популяризации науки на ближайший период</a:t>
            </a:r>
          </a:p>
        </p:txBody>
      </p:sp>
    </p:spTree>
    <p:extLst>
      <p:ext uri="{BB962C8B-B14F-4D97-AF65-F5344CB8AC3E}">
        <p14:creationId xmlns:p14="http://schemas.microsoft.com/office/powerpoint/2010/main" val="3932200955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ран1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Презентация4" id="{966A1738-D057-4FD4-9146-161D22970172}" vid="{0F41AB2A-F979-4023-967D-774087050FE3}"/>
    </a:ext>
  </a:extLst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1416</TotalTime>
  <Words>1444</Words>
  <Application>Microsoft Office PowerPoint</Application>
  <PresentationFormat>Экран (4:3)</PresentationFormat>
  <Paragraphs>173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HDOfficeLightV0</vt:lpstr>
      <vt:lpstr>1_HDOfficeLightV0</vt:lpstr>
      <vt:lpstr>2_HDOfficeLightV0</vt:lpstr>
      <vt:lpstr>3_HDOfficeLightV0</vt:lpstr>
      <vt:lpstr>4_HDOfficeLightV0</vt:lpstr>
      <vt:lpstr>ран1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Olga Bogomolova</dc:creator>
  <cp:lastModifiedBy>Иванова Ольга А.</cp:lastModifiedBy>
  <cp:revision>159</cp:revision>
  <dcterms:created xsi:type="dcterms:W3CDTF">2018-08-23T09:47:06Z</dcterms:created>
  <dcterms:modified xsi:type="dcterms:W3CDTF">2018-09-19T12:00:27Z</dcterms:modified>
</cp:coreProperties>
</file>