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 bookmarkIdSeed="3">
  <p:sldMasterIdLst>
    <p:sldMasterId id="2147483649" r:id="rId1"/>
    <p:sldMasterId id="2147483696" r:id="rId2"/>
  </p:sldMasterIdLst>
  <p:notesMasterIdLst>
    <p:notesMasterId r:id="rId16"/>
  </p:notesMasterIdLst>
  <p:handoutMasterIdLst>
    <p:handoutMasterId r:id="rId17"/>
  </p:handoutMasterIdLst>
  <p:sldIdLst>
    <p:sldId id="1022" r:id="rId3"/>
    <p:sldId id="1023" r:id="rId4"/>
    <p:sldId id="1170" r:id="rId5"/>
    <p:sldId id="1129" r:id="rId6"/>
    <p:sldId id="1138" r:id="rId7"/>
    <p:sldId id="1171" r:id="rId8"/>
    <p:sldId id="1174" r:id="rId9"/>
    <p:sldId id="1130" r:id="rId10"/>
    <p:sldId id="1164" r:id="rId11"/>
    <p:sldId id="1163" r:id="rId12"/>
    <p:sldId id="1143" r:id="rId13"/>
    <p:sldId id="1173" r:id="rId14"/>
    <p:sldId id="1176" r:id="rId15"/>
  </p:sldIdLst>
  <p:sldSz cx="9144000" cy="6858000" type="screen4x3"/>
  <p:notesSz cx="6858000" cy="9144000"/>
  <p:embeddedFontLst>
    <p:embeddedFont>
      <p:font typeface="Bookman Old Style" pitchFamily="18" charset="0"/>
      <p:regular r:id="rId18"/>
      <p:bold r:id="rId19"/>
      <p:italic r:id="rId20"/>
      <p:boldItalic r:id="rId21"/>
    </p:embeddedFont>
    <p:embeddedFont>
      <p:font typeface="Calibri" pitchFamily="34" charset="0"/>
      <p:regular r:id="rId22"/>
      <p:bold r:id="rId23"/>
      <p:italic r:id="rId24"/>
      <p:boldItalic r:id="rId25"/>
    </p:embeddedFont>
    <p:embeddedFont>
      <p:font typeface="ＭＳ Ｐゴシック" pitchFamily="34" charset="-128"/>
      <p:regular r:id="rId26"/>
    </p:embeddedFont>
    <p:embeddedFont>
      <p:font typeface="Comic Sans MS" pitchFamily="66" charset="0"/>
      <p:regular r:id="rId27"/>
      <p:bold r:id="rId28"/>
    </p:embeddedFont>
    <p:embeddedFont>
      <p:font typeface="Arial Unicode MS" pitchFamily="34" charset="-128"/>
      <p:regular r:id="rId29"/>
    </p:embeddedFont>
    <p:embeddedFont>
      <p:font typeface="Tahoma" pitchFamily="34" charset="0"/>
      <p:regular r:id="rId30"/>
      <p:bold r:id="rId31"/>
    </p:embeddedFont>
    <p:embeddedFont>
      <p:font typeface="Calibri Light" charset="0"/>
      <p:regular r:id="rId32"/>
      <p:italic r:id="rId33"/>
    </p:embeddedFont>
  </p:embeddedFont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man Old Style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man Old Style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man Old Style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man Old Style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ookman Old Style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Bookman Old Style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Bookman Old Style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Bookman Old Style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Bookman Old Style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xmlns="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F8F8F8"/>
    <a:srgbClr val="008000"/>
    <a:srgbClr val="336699"/>
    <a:srgbClr val="0066CC"/>
    <a:srgbClr val="6600FF"/>
    <a:srgbClr val="3366FF"/>
    <a:srgbClr val="333399"/>
    <a:srgbClr val="0066FF"/>
    <a:srgbClr val="6699FF"/>
    <a:srgbClr val="00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105" autoAdjust="0"/>
    <p:restoredTop sz="98432" autoAdjust="0"/>
  </p:normalViewPr>
  <p:slideViewPr>
    <p:cSldViewPr snapToGrid="0">
      <p:cViewPr varScale="1">
        <p:scale>
          <a:sx n="67" d="100"/>
          <a:sy n="67" d="100"/>
        </p:scale>
        <p:origin x="-1056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3312"/>
    </p:cViewPr>
  </p:sorterViewPr>
  <p:notesViewPr>
    <p:cSldViewPr snapToGrid="0">
      <p:cViewPr varScale="1">
        <p:scale>
          <a:sx n="85" d="100"/>
          <a:sy n="85" d="100"/>
        </p:scale>
        <p:origin x="3804" y="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34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aseline="300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aseline="30000"/>
            </a:lvl1pPr>
          </a:lstStyle>
          <a:p>
            <a:pPr>
              <a:defRPr/>
            </a:pPr>
            <a:fld id="{B0A66B3E-7440-48F7-88A1-B6DB6BEDFEEB}" type="datetimeFigureOut">
              <a:rPr lang="ru-RU"/>
              <a:pPr>
                <a:defRPr/>
              </a:pPr>
              <a:t>16.09.2021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aseline="300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aseline="30000"/>
            </a:lvl1pPr>
          </a:lstStyle>
          <a:p>
            <a:pPr>
              <a:defRPr/>
            </a:pPr>
            <a:fld id="{80FB4340-DDD1-4823-8A90-AF3DB4B422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64429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14423AF-BF1D-4E63-ADBA-A6EFA0688C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30645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Bookman Old Style" pitchFamily="18" charset="0"/>
        <a:cs typeface="Bookman Old Style" pitchFamily="18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Bookman Old Style" pitchFamily="18" charset="0"/>
        <a:cs typeface="Bookman Old Style" pitchFamily="18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Bookman Old Style" pitchFamily="18" charset="0"/>
        <a:cs typeface="Bookman Old Style" pitchFamily="18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Bookman Old Style" pitchFamily="18" charset="0"/>
        <a:cs typeface="Bookman Old Style" pitchFamily="18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Bookman Old Style" pitchFamily="18" charset="0"/>
        <a:cs typeface="Bookman Old Style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8BA6C9-5151-4FB4-A715-AD00DA511C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0034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6EE07B-4D6C-4942-B5B2-9D2E1F9655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38887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CAC361-A963-48B8-AC28-5CD22C25D7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6924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F4F9E-77A4-44D5-B0B8-BA83DCC417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1063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F5603-1036-4992-BA9D-051D139142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7580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918B4-3BF4-4C81-8A6B-4CF3930670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692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D62ADA-A26B-4D56-88D4-6B2CC02594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1942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D31A85-9BC4-486A-9CCA-E96AA61A14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67394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EE5A75-C52B-4D34-A736-3A3C520B28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29524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A317BE-FF83-4E15-8FDD-E07942F27E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923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C74342-5118-45CD-8EED-19110209E5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366233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6808BC-95D3-4691-9767-6E3F2EBE2A68}" type="datetime1">
              <a:rPr lang="ru-RU" smtClean="0"/>
              <a:pPr>
                <a:defRPr/>
              </a:pPr>
              <a:t>16.09.2021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66786B-5948-4E51-BB8F-374990281ED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607918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330147-0902-4EA7-824C-2D156AB14D50}" type="datetime1">
              <a:rPr lang="ru-RU" smtClean="0"/>
              <a:pPr>
                <a:defRPr/>
              </a:pPr>
              <a:t>16.09.2021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83251B-78D5-4A3F-BC1E-E60C5DEC492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09559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F93812-6731-4443-AC0A-ED588BA58D9E}" type="datetime1">
              <a:rPr lang="ru-RU" smtClean="0"/>
              <a:pPr>
                <a:defRPr/>
              </a:pPr>
              <a:t>16.09.2021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52183A-E4A7-4102-AE7E-BF1F612188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13780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87F775E-C679-416A-8868-38299401E24B}" type="datetime1">
              <a:rPr lang="ru-RU" smtClean="0"/>
              <a:pPr>
                <a:defRPr/>
              </a:pPr>
              <a:t>16.09.2021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26E8EE-AD7A-4806-9C59-1D1565C1E5A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69910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FF3E1D-6333-4A9F-AF81-59FF531E26EA}" type="datetime1">
              <a:rPr lang="ru-RU" smtClean="0"/>
              <a:pPr>
                <a:defRPr/>
              </a:pPr>
              <a:t>16.09.2021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07684E-1862-4D87-8110-8593C5A3440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408284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BB25C9-C9AF-4975-A417-1215F0B1026F}" type="datetime1">
              <a:rPr lang="ru-RU" smtClean="0"/>
              <a:pPr>
                <a:defRPr/>
              </a:pPr>
              <a:t>16.09.2021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07FFFE-98DE-421D-8912-B93501759D3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5938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87908-9431-4997-A1AF-EA5344F5D1B2}" type="datetime1">
              <a:rPr lang="ru-RU" smtClean="0"/>
              <a:pPr>
                <a:defRPr/>
              </a:pPr>
              <a:t>16.09.2021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33EA6B-6250-43B7-9A04-8C2D5CAE5B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42431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75AAC3-71C9-4611-8E2F-159E4743A854}" type="datetime1">
              <a:rPr lang="ru-RU" smtClean="0"/>
              <a:pPr>
                <a:defRPr/>
              </a:pPr>
              <a:t>16.09.2021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2E5E33-4174-4322-A4C0-1EF8555AB0D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61941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C9D46F-D375-44A6-8E1C-8BA8497BD7B6}" type="datetime1">
              <a:rPr lang="ru-RU" smtClean="0"/>
              <a:pPr>
                <a:defRPr/>
              </a:pPr>
              <a:t>16.09.2021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BF7E57-1EDA-4EE1-B1DB-5668B8FAD20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334444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29F740-C117-469B-84CB-446492AEC643}" type="datetime1">
              <a:rPr lang="ru-RU" smtClean="0"/>
              <a:pPr>
                <a:defRPr/>
              </a:pPr>
              <a:t>16.09.2021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2E4E3C-42EA-4288-9DBB-C5F7EEE103F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60826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5824-EAB7-44D2-AA46-DE970A3049E0}" type="datetime1">
              <a:rPr lang="ru-RU" smtClean="0"/>
              <a:pPr>
                <a:defRPr/>
              </a:pPr>
              <a:t>16.09.2021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A624B-614B-4BF7-A692-C775F346BF6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00634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>
              <a:defRPr/>
            </a:pPr>
            <a:fld id="{6DA4BC14-34DB-46EF-93F1-3573B9D3E4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pPr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DA4BC14-34DB-46EF-93F1-3573B9D3E4B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2637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wmf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7.jpeg"/><Relationship Id="rId5" Type="http://schemas.microsoft.com/office/2007/relationships/hdphoto" Target="../media/hdphoto1.wdp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C435CB75-3209-4A2C-B124-F22CE40B0241}"/>
              </a:ext>
            </a:extLst>
          </p:cNvPr>
          <p:cNvGrpSpPr/>
          <p:nvPr/>
        </p:nvGrpSpPr>
        <p:grpSpPr>
          <a:xfrm>
            <a:off x="0" y="188640"/>
            <a:ext cx="9144000" cy="6586419"/>
            <a:chOff x="0" y="188640"/>
            <a:chExt cx="9144000" cy="6586419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0" y="188640"/>
              <a:ext cx="914400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i="1" dirty="0">
                  <a:solidFill>
                    <a:srgbClr val="000066"/>
                  </a:solidFill>
                  <a:latin typeface="Bookman Old Style" panose="02050604050505020204" pitchFamily="18" charset="0"/>
                </a:rPr>
                <a:t>Заседание Президиума РАН</a:t>
              </a:r>
            </a:p>
            <a:p>
              <a:pPr algn="ctr"/>
              <a:r>
                <a:rPr lang="ru-RU" sz="2400" b="1" i="1" dirty="0">
                  <a:solidFill>
                    <a:srgbClr val="000066"/>
                  </a:solidFill>
                </a:rPr>
                <a:t>14.09.2021</a:t>
              </a:r>
              <a:endParaRPr lang="ru-RU" sz="2400" b="1" i="1" dirty="0">
                <a:solidFill>
                  <a:srgbClr val="000066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221849" y="1019637"/>
              <a:ext cx="8640960" cy="575542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3600" b="1" dirty="0">
                  <a:solidFill>
                    <a:srgbClr val="000066"/>
                  </a:solidFill>
                  <a:effectLst/>
                  <a:latin typeface="+mn-lt"/>
                </a:rPr>
                <a:t>Проект NICA - коллайдер тяжёлых ионов и поляризованных протонов - первый в России</a:t>
              </a:r>
              <a:endParaRPr lang="ru-RU" sz="3600" b="1" dirty="0">
                <a:solidFill>
                  <a:srgbClr val="000066"/>
                </a:solidFill>
                <a:latin typeface="+mn-lt"/>
              </a:endParaRPr>
            </a:p>
            <a:p>
              <a:pPr algn="ctr"/>
              <a:endParaRPr lang="ru-RU" sz="3600" b="1" dirty="0">
                <a:solidFill>
                  <a:srgbClr val="000066"/>
                </a:solidFill>
                <a:latin typeface="Calibri" panose="020F0502020204030204" pitchFamily="34" charset="0"/>
              </a:endParaRPr>
            </a:p>
            <a:p>
              <a:pPr algn="ctr"/>
              <a:r>
                <a:rPr lang="ru-RU" sz="2800" b="1" dirty="0" err="1">
                  <a:solidFill>
                    <a:srgbClr val="000066"/>
                  </a:solidFill>
                  <a:latin typeface="Calibri" panose="020F0502020204030204" pitchFamily="34" charset="0"/>
                </a:rPr>
                <a:t>И.Н.Мешков</a:t>
              </a:r>
              <a:r>
                <a:rPr lang="ru-RU" sz="2800" b="1" dirty="0">
                  <a:solidFill>
                    <a:srgbClr val="000066"/>
                  </a:solidFill>
                  <a:latin typeface="Calibri" panose="020F0502020204030204" pitchFamily="34" charset="0"/>
                </a:rPr>
                <a:t>, </a:t>
              </a:r>
              <a:endParaRPr lang="en-US" sz="2800" b="1" dirty="0">
                <a:solidFill>
                  <a:srgbClr val="000066"/>
                </a:solidFill>
                <a:latin typeface="Calibri" panose="020F0502020204030204" pitchFamily="34" charset="0"/>
              </a:endParaRPr>
            </a:p>
            <a:p>
              <a:pPr algn="ctr"/>
              <a:r>
                <a:rPr lang="ru-RU" sz="2400" b="1" dirty="0">
                  <a:solidFill>
                    <a:srgbClr val="000066"/>
                  </a:solidFill>
                  <a:latin typeface="Calibri" panose="020F0502020204030204" pitchFamily="34" charset="0"/>
                </a:rPr>
                <a:t>по поручению группы </a:t>
              </a:r>
              <a:r>
                <a:rPr lang="en-US" sz="2400" b="1" dirty="0">
                  <a:solidFill>
                    <a:srgbClr val="000066"/>
                  </a:solidFill>
                  <a:latin typeface="Calibri" panose="020F0502020204030204" pitchFamily="34" charset="0"/>
                </a:rPr>
                <a:t>NICA</a:t>
              </a:r>
              <a:r>
                <a:rPr lang="ru-RU" sz="2800" b="1" dirty="0">
                  <a:solidFill>
                    <a:srgbClr val="000066"/>
                  </a:solidFill>
                  <a:latin typeface="Calibri" panose="020F0502020204030204" pitchFamily="34" charset="0"/>
                </a:rPr>
                <a:t> </a:t>
              </a:r>
            </a:p>
            <a:p>
              <a:pPr algn="ctr"/>
              <a:endParaRPr lang="en-US" sz="2400" b="1" dirty="0">
                <a:solidFill>
                  <a:srgbClr val="000066"/>
                </a:solidFill>
                <a:latin typeface="Calibri" panose="020F0502020204030204" pitchFamily="34" charset="0"/>
              </a:endParaRPr>
            </a:p>
            <a:p>
              <a:pPr algn="ctr"/>
              <a:endParaRPr lang="en-US" sz="2400" b="1" dirty="0">
                <a:solidFill>
                  <a:srgbClr val="000066"/>
                </a:solidFill>
                <a:latin typeface="Calibri" panose="020F0502020204030204" pitchFamily="34" charset="0"/>
              </a:endParaRPr>
            </a:p>
            <a:p>
              <a:pPr algn="ctr"/>
              <a:endParaRPr lang="en-US" sz="2400" b="1" dirty="0">
                <a:solidFill>
                  <a:srgbClr val="000066"/>
                </a:solidFill>
                <a:latin typeface="Calibri" panose="020F0502020204030204" pitchFamily="34" charset="0"/>
              </a:endParaRPr>
            </a:p>
            <a:p>
              <a:pPr algn="ctr"/>
              <a:endParaRPr lang="en-US" sz="2400" b="1" dirty="0">
                <a:solidFill>
                  <a:srgbClr val="000066"/>
                </a:solidFill>
                <a:latin typeface="Calibri" panose="020F0502020204030204" pitchFamily="34" charset="0"/>
              </a:endParaRPr>
            </a:p>
            <a:p>
              <a:pPr algn="ctr"/>
              <a:r>
                <a:rPr lang="ru-RU" sz="2400" b="1" dirty="0">
                  <a:solidFill>
                    <a:srgbClr val="000066"/>
                  </a:solidFill>
                  <a:latin typeface="Calibri" panose="020F0502020204030204" pitchFamily="34" charset="0"/>
                </a:rPr>
                <a:t>ОИЯИ, Дубна</a:t>
              </a:r>
            </a:p>
            <a:p>
              <a:pPr algn="ctr"/>
              <a:endParaRPr lang="ru-RU" sz="2400" b="1" dirty="0">
                <a:solidFill>
                  <a:srgbClr val="000066"/>
                </a:solidFill>
                <a:latin typeface="Calibri" panose="020F0502020204030204" pitchFamily="34" charset="0"/>
              </a:endParaRPr>
            </a:p>
            <a:p>
              <a:pPr algn="ctr"/>
              <a:endParaRPr lang="ru-RU" sz="2400" b="1" dirty="0">
                <a:solidFill>
                  <a:srgbClr val="000066"/>
                </a:solidFill>
                <a:latin typeface="Calibri" panose="020F0502020204030204" pitchFamily="34" charset="0"/>
              </a:endParaRPr>
            </a:p>
          </p:txBody>
        </p:sp>
        <p:pic>
          <p:nvPicPr>
            <p:cNvPr id="9" name="Picture 7" descr="NICA-Logo_4c">
              <a:extLst>
                <a:ext uri="{FF2B5EF4-FFF2-40B4-BE49-F238E27FC236}">
                  <a16:creationId xmlns:a16="http://schemas.microsoft.com/office/drawing/2014/main" xmlns="" id="{15992139-E3A3-4B7E-B6CD-52808C0104C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33456" y="5748231"/>
              <a:ext cx="1329353" cy="6576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4" descr="JINR">
              <a:extLst>
                <a:ext uri="{FF2B5EF4-FFF2-40B4-BE49-F238E27FC236}">
                  <a16:creationId xmlns:a16="http://schemas.microsoft.com/office/drawing/2014/main" xmlns="" id="{9813BE85-2E4E-42E3-8FCC-4C36280F37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153" y="5311215"/>
              <a:ext cx="1446010" cy="1343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58BF46F9-B81C-4B3F-839A-91C6B37C7BA0}"/>
              </a:ext>
            </a:extLst>
          </p:cNvPr>
          <p:cNvGrpSpPr/>
          <p:nvPr/>
        </p:nvGrpSpPr>
        <p:grpSpPr>
          <a:xfrm>
            <a:off x="-2" y="0"/>
            <a:ext cx="9144002" cy="6873154"/>
            <a:chOff x="-2" y="0"/>
            <a:chExt cx="9144002" cy="6873154"/>
          </a:xfrm>
        </p:grpSpPr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xmlns="" id="{1D6CCEB3-E5A3-4822-9280-2C80324FE1D0}"/>
                </a:ext>
              </a:extLst>
            </p:cNvPr>
            <p:cNvSpPr/>
            <p:nvPr/>
          </p:nvSpPr>
          <p:spPr>
            <a:xfrm>
              <a:off x="0" y="836579"/>
              <a:ext cx="9144000" cy="6021421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7172" name="Group 12"/>
            <p:cNvGrpSpPr>
              <a:grpSpLocks/>
            </p:cNvGrpSpPr>
            <p:nvPr/>
          </p:nvGrpSpPr>
          <p:grpSpPr bwMode="auto">
            <a:xfrm>
              <a:off x="-2" y="0"/>
              <a:ext cx="9144002" cy="6873154"/>
              <a:chOff x="127" y="106"/>
              <a:chExt cx="5760" cy="4082"/>
            </a:xfrm>
          </p:grpSpPr>
          <p:sp>
            <p:nvSpPr>
              <p:cNvPr id="7173" name="Rectangle 7"/>
              <p:cNvSpPr>
                <a:spLocks noChangeArrowheads="1"/>
              </p:cNvSpPr>
              <p:nvPr/>
            </p:nvSpPr>
            <p:spPr bwMode="auto">
              <a:xfrm>
                <a:off x="259" y="686"/>
                <a:ext cx="5429" cy="3502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just" eaLnBrk="0" hangingPunct="0">
                  <a:lnSpc>
                    <a:spcPct val="114000"/>
                  </a:lnSpc>
                </a:pPr>
                <a:r>
                  <a:rPr kumimoji="1" lang="ru-RU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Проект </a:t>
                </a:r>
                <a:r>
                  <a:rPr kumimoji="1" lang="en-US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NICA </a:t>
                </a:r>
                <a:r>
                  <a:rPr kumimoji="1" lang="ru-RU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имеет целью сооружение и ввод в действие современного ускорительного комплекса</a:t>
                </a:r>
              </a:p>
              <a:p>
                <a:pPr algn="ctr" eaLnBrk="0" hangingPunct="0">
                  <a:lnSpc>
                    <a:spcPct val="114000"/>
                  </a:lnSpc>
                </a:pPr>
                <a:r>
                  <a:rPr kumimoji="1" lang="en-US" altLang="ru-RU" sz="2400" b="1" dirty="0" err="1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N</a:t>
                </a:r>
                <a:r>
                  <a:rPr kumimoji="1" lang="en-US" altLang="ru-RU" sz="2400" b="1" dirty="0" err="1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uclotron</a:t>
                </a:r>
                <a:r>
                  <a:rPr kumimoji="1" lang="en-US" altLang="ru-RU" sz="24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-based </a:t>
                </a:r>
                <a:r>
                  <a:rPr kumimoji="1" lang="en-US" altLang="ru-RU" sz="2400" b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I</a:t>
                </a:r>
                <a:r>
                  <a:rPr kumimoji="1" lang="en-US" altLang="ru-RU" sz="24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on </a:t>
                </a:r>
                <a:r>
                  <a:rPr kumimoji="1" lang="en-US" altLang="ru-RU" sz="2400" b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</a:t>
                </a:r>
                <a:r>
                  <a:rPr kumimoji="1" lang="en-US" altLang="ru-RU" sz="24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ollider </a:t>
                </a:r>
                <a:r>
                  <a:rPr kumimoji="1" lang="en-US" altLang="ru-RU" sz="2400" b="1" dirty="0" err="1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f</a:t>
                </a:r>
                <a:r>
                  <a:rPr kumimoji="1" lang="en-US" altLang="ru-RU" sz="2400" b="1" dirty="0" err="1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</a:t>
                </a:r>
                <a:r>
                  <a:rPr kumimoji="1" lang="en-US" altLang="ru-RU" sz="2400" b="1" dirty="0" err="1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cility</a:t>
                </a:r>
                <a:r>
                  <a:rPr kumimoji="1" lang="en-US" altLang="ru-RU" sz="24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(</a:t>
                </a:r>
                <a:r>
                  <a:rPr kumimoji="1" lang="en-US" altLang="ru-RU" sz="2400" b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NICA</a:t>
                </a:r>
                <a:r>
                  <a:rPr kumimoji="1" lang="en-US" altLang="ru-RU" sz="24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)</a:t>
                </a:r>
                <a:r>
                  <a:rPr kumimoji="1" lang="ru-RU" altLang="ru-RU" sz="24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,</a:t>
                </a:r>
                <a:endParaRPr kumimoji="1" lang="en-US" altLang="ru-RU" sz="2400" b="1" dirty="0">
                  <a:solidFill>
                    <a:srgbClr val="000066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just" eaLnBrk="0" hangingPunct="0">
                  <a:lnSpc>
                    <a:spcPct val="114000"/>
                  </a:lnSpc>
                </a:pPr>
                <a:r>
                  <a:rPr kumimoji="1" lang="ru-RU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оборудованного двумя детекторами</a:t>
                </a:r>
                <a:endParaRPr kumimoji="1" lang="en-US" altLang="ru-RU" sz="2000" b="1" dirty="0">
                  <a:solidFill>
                    <a:srgbClr val="000066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eaLnBrk="0" hangingPunct="0">
                  <a:lnSpc>
                    <a:spcPct val="114000"/>
                  </a:lnSpc>
                </a:pPr>
                <a:r>
                  <a:rPr kumimoji="1" lang="en-US" altLang="ru-RU" sz="2000" b="1" dirty="0" err="1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M</a:t>
                </a:r>
                <a:r>
                  <a:rPr kumimoji="1" lang="en-US" altLang="ru-RU" sz="2000" b="1" dirty="0" err="1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ulti</a:t>
                </a:r>
                <a:r>
                  <a:rPr kumimoji="1" lang="en-US" altLang="ru-RU" sz="2000" b="1" dirty="0" err="1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</a:t>
                </a:r>
                <a:r>
                  <a:rPr kumimoji="1" lang="en-US" altLang="ru-RU" sz="2000" b="1" dirty="0" err="1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urpose</a:t>
                </a:r>
                <a:r>
                  <a:rPr kumimoji="1" lang="en-US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kumimoji="1" lang="en-US" altLang="ru-RU" sz="2000" b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</a:t>
                </a:r>
                <a:r>
                  <a:rPr kumimoji="1" lang="en-US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etector (</a:t>
                </a:r>
                <a:r>
                  <a:rPr kumimoji="1" lang="en-US" altLang="ru-RU" sz="2000" b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MPD</a:t>
                </a:r>
                <a:r>
                  <a:rPr kumimoji="1" lang="en-US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) </a:t>
                </a:r>
              </a:p>
              <a:p>
                <a:pPr algn="ctr" eaLnBrk="0" hangingPunct="0">
                  <a:lnSpc>
                    <a:spcPct val="114000"/>
                  </a:lnSpc>
                </a:pPr>
                <a:r>
                  <a:rPr kumimoji="1" lang="en-US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&amp;</a:t>
                </a:r>
              </a:p>
              <a:p>
                <a:pPr algn="ctr" eaLnBrk="0" hangingPunct="0">
                  <a:lnSpc>
                    <a:spcPct val="114000"/>
                  </a:lnSpc>
                </a:pPr>
                <a:r>
                  <a:rPr kumimoji="1" lang="en-US" altLang="ru-RU" sz="2000" b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</a:t>
                </a:r>
                <a:r>
                  <a:rPr kumimoji="1" lang="en-US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pin </a:t>
                </a:r>
                <a:r>
                  <a:rPr kumimoji="1" lang="en-US" altLang="ru-RU" sz="2000" b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</a:t>
                </a:r>
                <a:r>
                  <a:rPr kumimoji="1" lang="en-US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hysics </a:t>
                </a:r>
                <a:r>
                  <a:rPr kumimoji="1" lang="en-US" altLang="ru-RU" sz="2000" b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</a:t>
                </a:r>
                <a:r>
                  <a:rPr kumimoji="1" lang="en-US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etector (</a:t>
                </a:r>
                <a:r>
                  <a:rPr kumimoji="1" lang="en-US" altLang="ru-RU" sz="2000" b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SPD</a:t>
                </a:r>
                <a:r>
                  <a:rPr kumimoji="1" lang="en-US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)</a:t>
                </a:r>
              </a:p>
              <a:p>
                <a:pPr algn="just">
                  <a:lnSpc>
                    <a:spcPct val="114000"/>
                  </a:lnSpc>
                </a:pPr>
                <a:r>
                  <a:rPr kumimoji="1" lang="ru-RU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с целью</a:t>
                </a:r>
                <a:r>
                  <a:rPr kumimoji="1" lang="en-US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kumimoji="1" lang="ru-RU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проведения экспериментальных исследований </a:t>
                </a:r>
              </a:p>
              <a:p>
                <a:pPr algn="just">
                  <a:lnSpc>
                    <a:spcPct val="114000"/>
                  </a:lnSpc>
                </a:pPr>
                <a:r>
                  <a:rPr kumimoji="1" lang="ru-RU" alt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1) Умеренно </a:t>
                </a:r>
                <a:r>
                  <a:rPr 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горячей, но максимально плотной барионной материи с образованием в ней т. наз. «</a:t>
                </a:r>
                <a:r>
                  <a:rPr lang="ru-RU" sz="2000" b="1" i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смешанной фазы</a:t>
                </a:r>
                <a:r>
                  <a:rPr 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» (смесь свободных кварков, </a:t>
                </a:r>
                <a:r>
                  <a:rPr lang="ru-RU" sz="2000" b="1" dirty="0" err="1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глюонов</a:t>
                </a:r>
                <a:r>
                  <a:rPr 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и барионов), </a:t>
                </a:r>
              </a:p>
              <a:p>
                <a:pPr algn="just">
                  <a:lnSpc>
                    <a:spcPct val="114000"/>
                  </a:lnSpc>
                </a:pPr>
                <a:r>
                  <a:rPr 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2) </a:t>
                </a:r>
                <a:r>
                  <a:rPr lang="ru-RU" sz="2000" b="1" i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природы (физики) спина</a:t>
                </a:r>
                <a:r>
                  <a:rPr lang="ru-RU" sz="2000" b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частиц: структуры формирования спина "элементарных" частиц, в т.ч. «кварк-</a:t>
                </a:r>
                <a:r>
                  <a:rPr lang="ru-RU" sz="2000" b="1" dirty="0" err="1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глюонной</a:t>
                </a:r>
                <a:r>
                  <a:rPr 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гипотезы».</a:t>
                </a:r>
                <a:endParaRPr lang="en-US" sz="2000" b="1" dirty="0">
                  <a:solidFill>
                    <a:srgbClr val="000066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just">
                  <a:lnSpc>
                    <a:spcPct val="114000"/>
                  </a:lnSpc>
                </a:pPr>
                <a:r>
                  <a:rPr lang="ru-RU" sz="8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algn="just">
                  <a:lnSpc>
                    <a:spcPct val="114000"/>
                  </a:lnSpc>
                </a:pPr>
                <a:r>
                  <a:rPr 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Кроме того, проект </a:t>
                </a:r>
                <a:r>
                  <a:rPr lang="en-US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NICA</a:t>
                </a:r>
                <a:r>
                  <a:rPr 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включает </a:t>
                </a:r>
                <a:r>
                  <a:rPr lang="ru-RU" sz="2000" b="1" i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широкую программу прикладных исследований</a:t>
                </a:r>
                <a:r>
                  <a:rPr lang="ru-RU" sz="2000" b="1" dirty="0">
                    <a:solidFill>
                      <a:srgbClr val="000066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на пучках заряженных частиц этого ускорительного комплекса.</a:t>
                </a:r>
              </a:p>
            </p:txBody>
          </p:sp>
          <p:sp>
            <p:nvSpPr>
              <p:cNvPr id="7174" name="Text Box 2"/>
              <p:cNvSpPr txBox="1">
                <a:spLocks noChangeArrowheads="1"/>
              </p:cNvSpPr>
              <p:nvPr/>
            </p:nvSpPr>
            <p:spPr bwMode="auto">
              <a:xfrm>
                <a:off x="127" y="106"/>
                <a:ext cx="5760" cy="601"/>
              </a:xfrm>
              <a:prstGeom prst="rect">
                <a:avLst/>
              </a:prstGeom>
              <a:solidFill>
                <a:srgbClr val="F8F8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3200">
                    <a:solidFill>
                      <a:schemeClr val="tx1"/>
                    </a:solidFill>
                    <a:latin typeface="Bookman Old Style" pitchFamily="18" charset="0"/>
                  </a:defRPr>
                </a:lvl1pPr>
                <a:lvl2pPr>
                  <a:defRPr sz="2800">
                    <a:solidFill>
                      <a:schemeClr val="tx1"/>
                    </a:solidFill>
                    <a:latin typeface="Bookman Old Style" pitchFamily="18" charset="0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Bookman Old Style" pitchFamily="18" charset="0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Bookman Old Style" pitchFamily="18" charset="0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Bookman Old Style" pitchFamily="18" charset="0"/>
                  </a:defRPr>
                </a:lvl5pPr>
                <a:lvl6pPr eaLnBrk="0" fontAlgn="base" hangingPunct="0"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Bookman Old Style" pitchFamily="18" charset="0"/>
                  </a:defRPr>
                </a:lvl6pPr>
                <a:lvl7pPr eaLnBrk="0" fontAlgn="base" hangingPunct="0"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Bookman Old Style" pitchFamily="18" charset="0"/>
                  </a:defRPr>
                </a:lvl7pPr>
                <a:lvl8pPr eaLnBrk="0" fontAlgn="base" hangingPunct="0"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Bookman Old Style" pitchFamily="18" charset="0"/>
                  </a:defRPr>
                </a:lvl8pPr>
                <a:lvl9pPr eaLnBrk="0" fontAlgn="base" hangingPunct="0"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Bookman Old Style" pitchFamily="18" charset="0"/>
                  </a:defRPr>
                </a:lvl9pPr>
              </a:lstStyle>
              <a:p>
                <a:pPr algn="ctr"/>
                <a:r>
                  <a:rPr lang="ru-RU" altLang="ru-RU" sz="2800" b="1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1. Две задачи и три стадии </a:t>
                </a:r>
              </a:p>
              <a:p>
                <a:pPr algn="ctr"/>
                <a:r>
                  <a:rPr lang="ru-RU" altLang="ru-RU" sz="2800" b="1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проекта </a:t>
                </a:r>
                <a:r>
                  <a:rPr lang="en-US" altLang="ru-RU" sz="2800" b="1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NICA</a:t>
                </a:r>
                <a:r>
                  <a:rPr lang="ru-RU" altLang="ru-RU" sz="2800" b="1" dirty="0">
                    <a:solidFill>
                      <a:srgbClr val="C0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в ОИЯИ</a:t>
                </a:r>
              </a:p>
            </p:txBody>
          </p:sp>
        </p:grpSp>
      </p:grpSp>
      <p:sp>
        <p:nvSpPr>
          <p:cNvPr id="7170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694487" y="6379453"/>
            <a:ext cx="21336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200">
                <a:solidFill>
                  <a:schemeClr val="tx1"/>
                </a:solidFill>
                <a:latin typeface="Bookman Old Style" pitchFamily="18" charset="0"/>
              </a:defRPr>
            </a:lvl1pPr>
            <a:lvl2pPr>
              <a:defRPr sz="2800">
                <a:solidFill>
                  <a:schemeClr val="tx1"/>
                </a:solidFill>
                <a:latin typeface="Bookman Old Style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Bookman Old Style" pitchFamily="18" charset="0"/>
              </a:defRPr>
            </a:lvl3pPr>
            <a:lvl4pPr>
              <a:defRPr sz="2000">
                <a:solidFill>
                  <a:schemeClr val="tx1"/>
                </a:solidFill>
                <a:latin typeface="Bookman Old Style" pitchFamily="18" charset="0"/>
              </a:defRPr>
            </a:lvl4pPr>
            <a:lvl5pPr>
              <a:defRPr sz="2000">
                <a:solidFill>
                  <a:schemeClr val="tx1"/>
                </a:solidFill>
                <a:latin typeface="Bookman Old Style" pitchFamily="18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9pPr>
          </a:lstStyle>
          <a:p>
            <a:pPr eaLnBrk="0" hangingPunct="0"/>
            <a:fld id="{5D7D1DF5-4881-4601-9294-45C00ABF4C70}" type="slidenum">
              <a:rPr lang="ru-RU" altLang="ru-RU" sz="1200" b="1" smtClean="0"/>
              <a:pPr eaLnBrk="0" hangingPunct="0"/>
              <a:t>2</a:t>
            </a:fld>
            <a:endParaRPr lang="ru-RU" altLang="ru-RU" sz="1200" b="1" dirty="0"/>
          </a:p>
        </p:txBody>
      </p:sp>
    </p:spTree>
  </p:cSld>
  <p:clrMapOvr>
    <a:masterClrMapping/>
  </p:clrMapOvr>
  <p:transition advTm="2859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Группа 32">
            <a:extLst>
              <a:ext uri="{FF2B5EF4-FFF2-40B4-BE49-F238E27FC236}">
                <a16:creationId xmlns:a16="http://schemas.microsoft.com/office/drawing/2014/main" xmlns="" id="{42DB33AF-D9DD-4367-B5D6-ACE0B83DC947}"/>
              </a:ext>
            </a:extLst>
          </p:cNvPr>
          <p:cNvGrpSpPr/>
          <p:nvPr/>
        </p:nvGrpSpPr>
        <p:grpSpPr>
          <a:xfrm>
            <a:off x="166292" y="68094"/>
            <a:ext cx="8811416" cy="6877555"/>
            <a:chOff x="166292" y="0"/>
            <a:chExt cx="8811416" cy="6877555"/>
          </a:xfrm>
        </p:grpSpPr>
        <p:sp>
          <p:nvSpPr>
            <p:cNvPr id="4" name="TextBox 5"/>
            <p:cNvSpPr txBox="1">
              <a:spLocks noChangeArrowheads="1"/>
            </p:cNvSpPr>
            <p:nvPr/>
          </p:nvSpPr>
          <p:spPr bwMode="auto">
            <a:xfrm>
              <a:off x="3336699" y="3131768"/>
              <a:ext cx="1190731" cy="319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400" b="1">
                  <a:solidFill>
                    <a:srgbClr val="FFFF00"/>
                  </a:solidFill>
                </a:rPr>
                <a:t>NICA</a:t>
              </a:r>
            </a:p>
          </p:txBody>
        </p:sp>
        <p:pic>
          <p:nvPicPr>
            <p:cNvPr id="5" name="Picture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292" y="0"/>
              <a:ext cx="8811416" cy="68775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226872" y="6185057"/>
              <a:ext cx="8668065" cy="617743"/>
            </a:xfrm>
            <a:prstGeom prst="rect">
              <a:avLst/>
            </a:prstGeom>
            <a:solidFill>
              <a:srgbClr val="0000CC"/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sz="2000" i="1" dirty="0">
                  <a:solidFill>
                    <a:schemeClr val="bg1"/>
                  </a:solidFill>
                  <a:latin typeface="Arial"/>
                  <a:cs typeface="Arial"/>
                </a:rPr>
                <a:t>                                                         baryonic density  </a:t>
              </a:r>
              <a:r>
                <a:rPr lang="en-US" sz="2000" i="1" dirty="0">
                  <a:solidFill>
                    <a:schemeClr val="bg1"/>
                  </a:solidFill>
                  <a:latin typeface="Symbol" charset="2"/>
                  <a:cs typeface="Symbol" charset="2"/>
                </a:rPr>
                <a:t>r / r</a:t>
              </a:r>
              <a:r>
                <a:rPr lang="en-US" sz="2000" i="1" baseline="-25000" dirty="0">
                  <a:solidFill>
                    <a:schemeClr val="bg1"/>
                  </a:solidFill>
                  <a:latin typeface="Symbol" charset="2"/>
                  <a:cs typeface="Symbol" charset="2"/>
                </a:rPr>
                <a:t>0</a:t>
              </a:r>
              <a:endParaRPr lang="en-US" sz="2000" i="1" dirty="0">
                <a:solidFill>
                  <a:schemeClr val="bg1"/>
                </a:solidFill>
                <a:latin typeface="Symbol" charset="2"/>
                <a:cs typeface="Symbol" charset="2"/>
              </a:endParaRPr>
            </a:p>
            <a:p>
              <a:pPr>
                <a:lnSpc>
                  <a:spcPct val="80000"/>
                </a:lnSpc>
              </a:pPr>
              <a:r>
                <a:rPr lang="en-US" sz="2000" i="1" dirty="0">
                  <a:solidFill>
                    <a:schemeClr val="bg1"/>
                  </a:solidFill>
                  <a:latin typeface="Symbol" charset="2"/>
                  <a:cs typeface="Symbol" charset="2"/>
                </a:rPr>
                <a:t>             </a:t>
              </a:r>
              <a:r>
                <a:rPr lang="en-US" sz="2000" dirty="0">
                  <a:solidFill>
                    <a:schemeClr val="bg1"/>
                  </a:solidFill>
                  <a:latin typeface="Symbol" charset="2"/>
                  <a:cs typeface="Symbol" charset="2"/>
                </a:rPr>
                <a:t>0                                       1</a:t>
              </a:r>
              <a:r>
                <a:rPr lang="en-US" sz="2000" i="1" dirty="0">
                  <a:solidFill>
                    <a:schemeClr val="bg1"/>
                  </a:solidFill>
                  <a:latin typeface="Symbol" charset="2"/>
                  <a:cs typeface="Symbol" charset="2"/>
                </a:rPr>
                <a:t>                                           r</a:t>
              </a:r>
              <a:r>
                <a:rPr lang="en-US" sz="2000" i="1" baseline="-25000" dirty="0">
                  <a:solidFill>
                    <a:schemeClr val="bg1"/>
                  </a:solidFill>
                  <a:latin typeface="Symbol" charset="2"/>
                  <a:cs typeface="Symbol" charset="2"/>
                </a:rPr>
                <a:t>0 </a:t>
              </a:r>
              <a:r>
                <a:rPr lang="en-US" sz="2000" i="1" dirty="0">
                  <a:solidFill>
                    <a:schemeClr val="bg1"/>
                  </a:solidFill>
                  <a:latin typeface="Symbol" charset="2"/>
                  <a:cs typeface="Symbol" charset="2"/>
                </a:rPr>
                <a:t>= 0,16 </a:t>
              </a:r>
              <a:r>
                <a:rPr lang="en-US" sz="2000" i="1" dirty="0">
                  <a:solidFill>
                    <a:schemeClr val="bg1"/>
                  </a:solidFill>
                  <a:latin typeface="Arial"/>
                  <a:cs typeface="Arial"/>
                </a:rPr>
                <a:t>fm</a:t>
              </a:r>
              <a:r>
                <a:rPr lang="en-US" sz="2000" i="1" baseline="30000" dirty="0">
                  <a:solidFill>
                    <a:schemeClr val="bg1"/>
                  </a:solidFill>
                  <a:latin typeface="Symbol" charset="2"/>
                  <a:cs typeface="Symbol" charset="2"/>
                </a:rPr>
                <a:t>-3</a:t>
              </a:r>
            </a:p>
          </p:txBody>
        </p:sp>
        <p:sp>
          <p:nvSpPr>
            <p:cNvPr id="7" name="Block Arc 1"/>
            <p:cNvSpPr/>
            <p:nvPr/>
          </p:nvSpPr>
          <p:spPr>
            <a:xfrm>
              <a:off x="3392122" y="5606702"/>
              <a:ext cx="1115436" cy="1046584"/>
            </a:xfrm>
            <a:prstGeom prst="blockArc">
              <a:avLst/>
            </a:prstGeom>
            <a:solidFill>
              <a:srgbClr val="00009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2" name="TextBox 10"/>
            <p:cNvSpPr txBox="1">
              <a:spLocks noChangeArrowheads="1"/>
            </p:cNvSpPr>
            <p:nvPr/>
          </p:nvSpPr>
          <p:spPr bwMode="auto">
            <a:xfrm>
              <a:off x="5021526" y="3622153"/>
              <a:ext cx="996237" cy="400110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2000" b="1" dirty="0">
                  <a:solidFill>
                    <a:srgbClr val="FFFF00"/>
                  </a:solidFill>
                  <a:latin typeface="+mn-lt"/>
                </a:rPr>
                <a:t>NICA</a:t>
              </a:r>
            </a:p>
          </p:txBody>
        </p:sp>
        <p:cxnSp>
          <p:nvCxnSpPr>
            <p:cNvPr id="13" name="Curved Connector 4"/>
            <p:cNvCxnSpPr/>
            <p:nvPr/>
          </p:nvCxnSpPr>
          <p:spPr>
            <a:xfrm rot="5400000" flipH="1" flipV="1">
              <a:off x="3796785" y="4077946"/>
              <a:ext cx="1644633" cy="1412884"/>
            </a:xfrm>
            <a:prstGeom prst="curvedConnector3">
              <a:avLst>
                <a:gd name="adj1" fmla="val 50000"/>
              </a:avLst>
            </a:prstGeom>
            <a:ln w="57150" cmpd="sng">
              <a:solidFill>
                <a:srgbClr val="FFFF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3"/>
            <p:cNvGrpSpPr/>
            <p:nvPr/>
          </p:nvGrpSpPr>
          <p:grpSpPr>
            <a:xfrm>
              <a:off x="1553898" y="4188105"/>
              <a:ext cx="3540020" cy="1571173"/>
              <a:chOff x="1826155" y="4201581"/>
              <a:chExt cx="3427940" cy="1513417"/>
            </a:xfrm>
          </p:grpSpPr>
          <p:pic>
            <p:nvPicPr>
              <p:cNvPr id="15" name="Picture 19" descr="500px-Quark_structure_proton.svg.png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28801" y="4836053"/>
                <a:ext cx="592666" cy="5926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25" descr="525px-Quark_structure_neutron.svg.png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94050" y="5149848"/>
                <a:ext cx="565150" cy="5651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24" descr="525px-Quark_structure_neutron.svg.png"/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96216" y="4201581"/>
                <a:ext cx="518583" cy="5185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22" descr="500px-Quark_structure_proton.svg.png"/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26155" y="4351864"/>
                <a:ext cx="510645" cy="5106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" name="Picture 20" descr="500px-Quark_structure_proton.svg.png"/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99000" y="4766203"/>
                <a:ext cx="555095" cy="5550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0" name="Rectangle 11"/>
            <p:cNvSpPr/>
            <p:nvPr/>
          </p:nvSpPr>
          <p:spPr>
            <a:xfrm>
              <a:off x="4805007" y="5531946"/>
              <a:ext cx="817986" cy="598048"/>
            </a:xfrm>
            <a:prstGeom prst="rect">
              <a:avLst/>
            </a:prstGeom>
            <a:solidFill>
              <a:srgbClr val="314B9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3" name="Straight Connector 39"/>
            <p:cNvCxnSpPr/>
            <p:nvPr/>
          </p:nvCxnSpPr>
          <p:spPr>
            <a:xfrm>
              <a:off x="1309976" y="6129995"/>
              <a:ext cx="0" cy="224268"/>
            </a:xfrm>
            <a:prstGeom prst="line">
              <a:avLst/>
            </a:prstGeom>
            <a:ln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1"/>
            <p:cNvSpPr txBox="1">
              <a:spLocks noChangeArrowheads="1"/>
            </p:cNvSpPr>
            <p:nvPr/>
          </p:nvSpPr>
          <p:spPr bwMode="auto">
            <a:xfrm>
              <a:off x="1616743" y="388721"/>
              <a:ext cx="739917" cy="351042"/>
            </a:xfrm>
            <a:prstGeom prst="rect">
              <a:avLst/>
            </a:prstGeom>
            <a:solidFill>
              <a:srgbClr val="3049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ru-RU" sz="1600">
                  <a:solidFill>
                    <a:schemeClr val="bg1"/>
                  </a:solidFill>
                </a:rPr>
                <a:t> </a:t>
              </a:r>
              <a:endParaRPr lang="en-US" sz="1600">
                <a:solidFill>
                  <a:schemeClr val="bg1"/>
                </a:solidFill>
              </a:endParaRPr>
            </a:p>
          </p:txBody>
        </p:sp>
        <p:grpSp>
          <p:nvGrpSpPr>
            <p:cNvPr id="27" name="Group 21506"/>
            <p:cNvGrpSpPr/>
            <p:nvPr/>
          </p:nvGrpSpPr>
          <p:grpSpPr>
            <a:xfrm>
              <a:off x="1594758" y="1071435"/>
              <a:ext cx="1809903" cy="5010174"/>
              <a:chOff x="1727200" y="1092200"/>
              <a:chExt cx="1752600" cy="4826000"/>
            </a:xfrm>
          </p:grpSpPr>
          <p:cxnSp>
            <p:nvCxnSpPr>
              <p:cNvPr id="28" name="Curved Connector 26"/>
              <p:cNvCxnSpPr/>
              <p:nvPr/>
            </p:nvCxnSpPr>
            <p:spPr>
              <a:xfrm>
                <a:off x="1727200" y="5334000"/>
                <a:ext cx="1752600" cy="584200"/>
              </a:xfrm>
              <a:prstGeom prst="curvedConnector3">
                <a:avLst>
                  <a:gd name="adj1" fmla="val 725"/>
                </a:avLst>
              </a:prstGeom>
              <a:ln w="76200" cmpd="sng"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Arrow Connector 21505"/>
              <p:cNvCxnSpPr/>
              <p:nvPr/>
            </p:nvCxnSpPr>
            <p:spPr>
              <a:xfrm flipV="1">
                <a:off x="1727200" y="1092200"/>
                <a:ext cx="76200" cy="4267200"/>
              </a:xfrm>
              <a:prstGeom prst="straightConnector1">
                <a:avLst/>
              </a:prstGeom>
              <a:ln w="76200" cmpd="sng">
                <a:headEnd type="none" w="med" len="med"/>
                <a:tailEnd type="triangle" w="med" len="med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0" name="TextBox 29"/>
            <p:cNvSpPr txBox="1"/>
            <p:nvPr/>
          </p:nvSpPr>
          <p:spPr>
            <a:xfrm>
              <a:off x="226872" y="3618891"/>
              <a:ext cx="1185608" cy="3834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>
                  <a:solidFill>
                    <a:schemeClr val="bg1"/>
                  </a:solidFill>
                </a:rPr>
                <a:t>2</a:t>
              </a:r>
              <a:r>
                <a:rPr lang="ru-RU" dirty="0">
                  <a:solidFill>
                    <a:schemeClr val="bg1"/>
                  </a:solidFill>
                  <a:sym typeface="Symbol" panose="05050102010706020507" pitchFamily="18" charset="2"/>
                </a:rPr>
                <a:t></a:t>
              </a:r>
              <a:r>
                <a:rPr lang="ru-RU" dirty="0">
                  <a:solidFill>
                    <a:schemeClr val="bg1"/>
                  </a:solidFill>
                </a:rPr>
                <a:t>10</a:t>
              </a:r>
              <a:r>
                <a:rPr lang="ru-RU" baseline="30000" dirty="0">
                  <a:solidFill>
                    <a:schemeClr val="bg1"/>
                  </a:solidFill>
                </a:rPr>
                <a:t>12</a:t>
              </a:r>
              <a:r>
                <a:rPr lang="en-US" baseline="30000" dirty="0">
                  <a:solidFill>
                    <a:schemeClr val="bg1"/>
                  </a:solidFill>
                </a:rPr>
                <a:t> </a:t>
              </a:r>
              <a:r>
                <a:rPr lang="en-US" dirty="0">
                  <a:solidFill>
                    <a:schemeClr val="bg1"/>
                  </a:solidFill>
                </a:rPr>
                <a:t>K</a:t>
              </a:r>
              <a:endParaRPr lang="en-US" baseline="30000" dirty="0">
                <a:solidFill>
                  <a:schemeClr val="bg1"/>
                </a:solidFill>
              </a:endParaRPr>
            </a:p>
          </p:txBody>
        </p:sp>
        <p:sp>
          <p:nvSpPr>
            <p:cNvPr id="9" name="TextBox 21"/>
            <p:cNvSpPr txBox="1">
              <a:spLocks noChangeArrowheads="1"/>
            </p:cNvSpPr>
            <p:nvPr/>
          </p:nvSpPr>
          <p:spPr bwMode="auto">
            <a:xfrm rot="16200000">
              <a:off x="4653203" y="707536"/>
              <a:ext cx="716652" cy="349194"/>
            </a:xfrm>
            <a:prstGeom prst="rect">
              <a:avLst/>
            </a:prstGeom>
            <a:solidFill>
              <a:srgbClr val="3049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ru-RU" sz="1600">
                  <a:solidFill>
                    <a:schemeClr val="bg1"/>
                  </a:solidFill>
                </a:rPr>
                <a:t> </a:t>
              </a:r>
              <a:endParaRPr lang="en-US" sz="1600">
                <a:solidFill>
                  <a:schemeClr val="bg1"/>
                </a:solidFill>
              </a:endParaRPr>
            </a:p>
          </p:txBody>
        </p:sp>
        <p:sp>
          <p:nvSpPr>
            <p:cNvPr id="40" name="TextBox 21"/>
            <p:cNvSpPr txBox="1">
              <a:spLocks noChangeArrowheads="1"/>
            </p:cNvSpPr>
            <p:nvPr/>
          </p:nvSpPr>
          <p:spPr bwMode="auto">
            <a:xfrm rot="16200000">
              <a:off x="715633" y="395017"/>
              <a:ext cx="1003641" cy="349194"/>
            </a:xfrm>
            <a:prstGeom prst="rect">
              <a:avLst/>
            </a:prstGeom>
            <a:solidFill>
              <a:srgbClr val="3049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ru-RU" sz="1600">
                  <a:solidFill>
                    <a:schemeClr val="bg1"/>
                  </a:solidFill>
                </a:rPr>
                <a:t> </a:t>
              </a:r>
              <a:endParaRPr lang="en-US" sz="1600">
                <a:solidFill>
                  <a:schemeClr val="bg1"/>
                </a:solidFill>
              </a:endParaRPr>
            </a:p>
          </p:txBody>
        </p:sp>
        <p:sp>
          <p:nvSpPr>
            <p:cNvPr id="41" name="TextBox 21"/>
            <p:cNvSpPr txBox="1">
              <a:spLocks noChangeArrowheads="1"/>
            </p:cNvSpPr>
            <p:nvPr/>
          </p:nvSpPr>
          <p:spPr bwMode="auto">
            <a:xfrm rot="16200000">
              <a:off x="232566" y="783400"/>
              <a:ext cx="1780409" cy="349194"/>
            </a:xfrm>
            <a:prstGeom prst="rect">
              <a:avLst/>
            </a:prstGeom>
            <a:solidFill>
              <a:srgbClr val="CC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ru-RU" sz="1600">
                  <a:solidFill>
                    <a:schemeClr val="bg1"/>
                  </a:solidFill>
                </a:rPr>
                <a:t> </a:t>
              </a:r>
              <a:endParaRPr lang="en-US" sz="1600">
                <a:solidFill>
                  <a:schemeClr val="bg1"/>
                </a:solidFill>
              </a:endParaRPr>
            </a:p>
          </p:txBody>
        </p:sp>
        <p:cxnSp>
          <p:nvCxnSpPr>
            <p:cNvPr id="43" name="Прямая соединительная линия 42"/>
            <p:cNvCxnSpPr/>
            <p:nvPr/>
          </p:nvCxnSpPr>
          <p:spPr>
            <a:xfrm flipV="1">
              <a:off x="1309976" y="67792"/>
              <a:ext cx="0" cy="6062203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>
              <a:cxnSpLocks/>
            </p:cNvCxnSpPr>
            <p:nvPr/>
          </p:nvCxnSpPr>
          <p:spPr>
            <a:xfrm>
              <a:off x="1297368" y="6125644"/>
              <a:ext cx="7586365" cy="2188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/>
            <p:cNvSpPr txBox="1"/>
            <p:nvPr/>
          </p:nvSpPr>
          <p:spPr>
            <a:xfrm>
              <a:off x="6001548" y="3613542"/>
              <a:ext cx="2882185" cy="383427"/>
            </a:xfrm>
            <a:prstGeom prst="rect">
              <a:avLst/>
            </a:prstGeom>
            <a:noFill/>
            <a:ln>
              <a:solidFill>
                <a:srgbClr val="FFFF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FF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NA49/NA61/SHINE </a:t>
              </a:r>
              <a:r>
                <a:rPr lang="ru-RU" b="1" dirty="0">
                  <a:solidFill>
                    <a:srgbClr val="FF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(</a:t>
              </a:r>
              <a:r>
                <a:rPr lang="en-US" b="1" dirty="0">
                  <a:solidFill>
                    <a:srgbClr val="FFFF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CERN)</a:t>
              </a:r>
              <a:endParaRPr lang="ru-RU" b="1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49" name="Прямоугольник 48"/>
            <p:cNvSpPr/>
            <p:nvPr/>
          </p:nvSpPr>
          <p:spPr>
            <a:xfrm>
              <a:off x="5093918" y="3268596"/>
              <a:ext cx="2882185" cy="282606"/>
            </a:xfrm>
            <a:prstGeom prst="rect">
              <a:avLst/>
            </a:prstGeom>
            <a:solidFill>
              <a:srgbClr val="336699"/>
            </a:solidFill>
            <a:ln>
              <a:solidFill>
                <a:srgbClr val="33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Прямоугольник 49"/>
            <p:cNvSpPr/>
            <p:nvPr/>
          </p:nvSpPr>
          <p:spPr>
            <a:xfrm>
              <a:off x="5011528" y="3604864"/>
              <a:ext cx="1006235" cy="391006"/>
            </a:xfrm>
            <a:prstGeom prst="rect">
              <a:avLst/>
            </a:prstGeom>
            <a:noFill/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26050" y="5838551"/>
              <a:ext cx="990581" cy="351474"/>
            </a:xfrm>
            <a:prstGeom prst="rect">
              <a:avLst/>
            </a:prstGeom>
            <a:solidFill>
              <a:srgbClr val="0000CC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600" dirty="0">
                  <a:solidFill>
                    <a:schemeClr val="bg1"/>
                  </a:solidFill>
                </a:rPr>
                <a:t>0</a:t>
              </a:r>
              <a:endParaRPr lang="ru-RU" sz="1600" dirty="0">
                <a:solidFill>
                  <a:schemeClr val="bg1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550146" y="5746568"/>
              <a:ext cx="826260" cy="383427"/>
            </a:xfrm>
            <a:prstGeom prst="rect">
              <a:avLst/>
            </a:prstGeom>
            <a:solidFill>
              <a:srgbClr val="000090"/>
            </a:solidFill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rgbClr val="FFFFFF"/>
                  </a:solidFill>
                  <a:latin typeface="Arial"/>
                  <a:cs typeface="Arial"/>
                </a:rPr>
                <a:t>nuclei</a:t>
              </a:r>
            </a:p>
          </p:txBody>
        </p:sp>
        <p:cxnSp>
          <p:nvCxnSpPr>
            <p:cNvPr id="22" name="Straight Connector 19"/>
            <p:cNvCxnSpPr/>
            <p:nvPr/>
          </p:nvCxnSpPr>
          <p:spPr>
            <a:xfrm>
              <a:off x="4022294" y="6156364"/>
              <a:ext cx="0" cy="224268"/>
            </a:xfrm>
            <a:prstGeom prst="line">
              <a:avLst/>
            </a:prstGeom>
            <a:ln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xmlns="" id="{01754785-DB15-4FA8-B51B-7E2E1932E2F8}"/>
                </a:ext>
              </a:extLst>
            </p:cNvPr>
            <p:cNvSpPr txBox="1"/>
            <p:nvPr/>
          </p:nvSpPr>
          <p:spPr>
            <a:xfrm>
              <a:off x="4635448" y="551620"/>
              <a:ext cx="4161855" cy="1477328"/>
            </a:xfrm>
            <a:prstGeom prst="rect">
              <a:avLst/>
            </a:prstGeom>
            <a:noFill/>
            <a:ln>
              <a:solidFill>
                <a:srgbClr val="FFFF00"/>
              </a:solidFill>
            </a:ln>
          </p:spPr>
          <p:txBody>
            <a:bodyPr wrap="square" rtlCol="0">
              <a:spAutoFit/>
            </a:bodyPr>
            <a:lstStyle/>
            <a:p>
              <a:pPr algn="just"/>
              <a:r>
                <a:rPr lang="ru-RU" sz="18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Эта КХД диаграмма демонстрирует возникновение области с максимально достижимой плотностью барионной материи и возникновение смешанной фазы. </a:t>
              </a:r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xmlns="" id="{B0DB0D12-14CA-46E9-A3DB-364C5C9F00A5}"/>
                </a:ext>
              </a:extLst>
            </p:cNvPr>
            <p:cNvSpPr/>
            <p:nvPr/>
          </p:nvSpPr>
          <p:spPr>
            <a:xfrm rot="2336170">
              <a:off x="2165031" y="2137153"/>
              <a:ext cx="2618148" cy="45535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TextBox 10">
              <a:extLst>
                <a:ext uri="{FF2B5EF4-FFF2-40B4-BE49-F238E27FC236}">
                  <a16:creationId xmlns:a16="http://schemas.microsoft.com/office/drawing/2014/main" xmlns="" id="{A5643D1C-CBD2-4E46-9059-1773C7BD24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61356" y="4201284"/>
              <a:ext cx="1766510" cy="400110"/>
            </a:xfrm>
            <a:prstGeom prst="rect">
              <a:avLst/>
            </a:prstGeom>
            <a:noFill/>
            <a:ln>
              <a:solidFill>
                <a:srgbClr val="FFFF00"/>
              </a:solidFill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2000" b="1" dirty="0">
                  <a:solidFill>
                    <a:srgbClr val="FFFF00"/>
                  </a:solidFill>
                  <a:latin typeface="+mn-lt"/>
                </a:rPr>
                <a:t>FAIR (SIS-100)</a:t>
              </a:r>
            </a:p>
          </p:txBody>
        </p:sp>
        <p:sp>
          <p:nvSpPr>
            <p:cNvPr id="21" name="Rectangle 35"/>
            <p:cNvSpPr/>
            <p:nvPr/>
          </p:nvSpPr>
          <p:spPr>
            <a:xfrm>
              <a:off x="1320121" y="420289"/>
              <a:ext cx="3315327" cy="793137"/>
            </a:xfrm>
            <a:prstGeom prst="rect">
              <a:avLst/>
            </a:prstGeom>
            <a:solidFill>
              <a:srgbClr val="336699"/>
            </a:solidFill>
            <a:ln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10"/>
            <p:cNvSpPr txBox="1">
              <a:spLocks noChangeArrowheads="1"/>
            </p:cNvSpPr>
            <p:nvPr/>
          </p:nvSpPr>
          <p:spPr bwMode="auto">
            <a:xfrm>
              <a:off x="1412480" y="424038"/>
              <a:ext cx="3244047" cy="734901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2000" b="1" dirty="0">
                  <a:solidFill>
                    <a:schemeClr val="bg1"/>
                  </a:solidFill>
                </a:rPr>
                <a:t>Current experiments</a:t>
              </a:r>
            </a:p>
            <a:p>
              <a:pPr eaLnBrk="1" hangingPunct="1"/>
              <a:r>
                <a:rPr lang="en-US" sz="2000" b="1" dirty="0">
                  <a:solidFill>
                    <a:schemeClr val="bg1"/>
                  </a:solidFill>
                </a:rPr>
                <a:t>LHC (</a:t>
              </a:r>
              <a:r>
                <a:rPr lang="ru-RU" sz="2000" b="1" dirty="0">
                  <a:solidFill>
                    <a:schemeClr val="bg1"/>
                  </a:solidFill>
                </a:rPr>
                <a:t>ЦЕРН</a:t>
              </a:r>
              <a:r>
                <a:rPr lang="en-US" sz="2000" b="1" dirty="0">
                  <a:solidFill>
                    <a:schemeClr val="bg1"/>
                  </a:solidFill>
                </a:rPr>
                <a:t>)</a:t>
              </a:r>
              <a:r>
                <a:rPr lang="ru-RU" sz="2000" b="1" dirty="0">
                  <a:solidFill>
                    <a:schemeClr val="bg1"/>
                  </a:solidFill>
                </a:rPr>
                <a:t>, </a:t>
              </a:r>
              <a:r>
                <a:rPr lang="en-US" sz="2000" b="1" dirty="0">
                  <a:solidFill>
                    <a:schemeClr val="bg1"/>
                  </a:solidFill>
                </a:rPr>
                <a:t>RHIC (BNL)</a:t>
              </a:r>
            </a:p>
          </p:txBody>
        </p:sp>
        <p:sp>
          <p:nvSpPr>
            <p:cNvPr id="47" name="Rectangle 35">
              <a:extLst>
                <a:ext uri="{FF2B5EF4-FFF2-40B4-BE49-F238E27FC236}">
                  <a16:creationId xmlns:a16="http://schemas.microsoft.com/office/drawing/2014/main" xmlns="" id="{2E4EA65F-F9A0-4E86-84CE-D932B9921421}"/>
                </a:ext>
              </a:extLst>
            </p:cNvPr>
            <p:cNvSpPr/>
            <p:nvPr/>
          </p:nvSpPr>
          <p:spPr>
            <a:xfrm>
              <a:off x="4661186" y="2156595"/>
              <a:ext cx="3315327" cy="922463"/>
            </a:xfrm>
            <a:prstGeom prst="rect">
              <a:avLst/>
            </a:prstGeom>
            <a:solidFill>
              <a:srgbClr val="33669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xmlns="" id="{A8A957F3-4FE7-4FA5-B2E9-27BC54DA45CD}"/>
                </a:ext>
              </a:extLst>
            </p:cNvPr>
            <p:cNvSpPr/>
            <p:nvPr/>
          </p:nvSpPr>
          <p:spPr>
            <a:xfrm rot="2891397">
              <a:off x="2419466" y="1520487"/>
              <a:ext cx="359923" cy="170431"/>
            </a:xfrm>
            <a:prstGeom prst="rect">
              <a:avLst/>
            </a:prstGeom>
            <a:solidFill>
              <a:srgbClr val="3366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Прямоугольник 50">
              <a:extLst>
                <a:ext uri="{FF2B5EF4-FFF2-40B4-BE49-F238E27FC236}">
                  <a16:creationId xmlns:a16="http://schemas.microsoft.com/office/drawing/2014/main" xmlns="" id="{CF157452-97C6-46A4-B836-2B2DC68FEB8A}"/>
                </a:ext>
              </a:extLst>
            </p:cNvPr>
            <p:cNvSpPr/>
            <p:nvPr/>
          </p:nvSpPr>
          <p:spPr>
            <a:xfrm rot="2891397">
              <a:off x="4225816" y="3032186"/>
              <a:ext cx="359923" cy="170431"/>
            </a:xfrm>
            <a:prstGeom prst="rect">
              <a:avLst/>
            </a:prstGeom>
            <a:solidFill>
              <a:srgbClr val="3366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xmlns="" id="{0DF579DF-C607-44E3-81D8-A300CC8032F4}"/>
                </a:ext>
              </a:extLst>
            </p:cNvPr>
            <p:cNvSpPr/>
            <p:nvPr/>
          </p:nvSpPr>
          <p:spPr>
            <a:xfrm rot="2419989">
              <a:off x="2393039" y="2191126"/>
              <a:ext cx="2168067" cy="389152"/>
            </a:xfrm>
            <a:prstGeom prst="rect">
              <a:avLst/>
            </a:prstGeom>
            <a:noFill/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xmlns="" id="{B12DAB83-F2F8-4923-A74C-3AF0C0241691}"/>
                </a:ext>
              </a:extLst>
            </p:cNvPr>
            <p:cNvSpPr txBox="1"/>
            <p:nvPr/>
          </p:nvSpPr>
          <p:spPr>
            <a:xfrm>
              <a:off x="4454788" y="2037088"/>
              <a:ext cx="4351262" cy="1323439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Эксперименты при ультрарелятивистских значениях энергии</a:t>
              </a:r>
              <a:r>
                <a:rPr lang="en-US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 (</a:t>
              </a:r>
              <a:r>
                <a:rPr lang="ru-RU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порядка 10</a:t>
              </a:r>
              <a:r>
                <a:rPr lang="ru-RU" sz="1600" b="1" baseline="30000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14</a:t>
              </a:r>
              <a:r>
                <a:rPr lang="ru-RU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 К) - </a:t>
              </a:r>
              <a:r>
                <a:rPr lang="en-US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ALICE </a:t>
              </a:r>
              <a:r>
                <a:rPr lang="ru-RU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на </a:t>
              </a:r>
              <a:r>
                <a:rPr lang="en-US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LHC</a:t>
              </a:r>
              <a:r>
                <a:rPr lang="ru-RU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 (ЦЕРН),</a:t>
              </a:r>
              <a:r>
                <a:rPr lang="en-US" sz="1600" b="1" dirty="0">
                  <a:solidFill>
                    <a:schemeClr val="bg1"/>
                  </a:solidFill>
                  <a:latin typeface="+mn-lt"/>
                  <a:ea typeface="Times New Roman" panose="02020603050405020304" pitchFamily="18" charset="0"/>
                </a:rPr>
                <a:t>  </a:t>
              </a:r>
              <a:r>
                <a:rPr lang="en-US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STAR </a:t>
              </a:r>
              <a:r>
                <a:rPr lang="ru-RU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и </a:t>
              </a:r>
              <a:r>
                <a:rPr lang="en-US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PHENIX </a:t>
              </a:r>
              <a:r>
                <a:rPr lang="ru-RU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на </a:t>
              </a:r>
              <a:r>
                <a:rPr lang="en-US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RHIC </a:t>
              </a:r>
              <a:r>
                <a:rPr lang="ru-RU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(</a:t>
              </a:r>
              <a:r>
                <a:rPr lang="ru-RU" sz="1600" b="1" dirty="0" err="1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Брукхэйвенская</a:t>
              </a:r>
              <a:r>
                <a:rPr lang="en-US" sz="1600" b="1" dirty="0">
                  <a:solidFill>
                    <a:schemeClr val="bg1"/>
                  </a:solidFill>
                  <a:latin typeface="+mn-lt"/>
                  <a:ea typeface="Times New Roman" panose="02020603050405020304" pitchFamily="18" charset="0"/>
                </a:rPr>
                <a:t>  </a:t>
              </a:r>
              <a:r>
                <a:rPr lang="ru-RU" sz="1600" b="1" dirty="0">
                  <a:solidFill>
                    <a:schemeClr val="bg1"/>
                  </a:solidFill>
                  <a:latin typeface="+mn-lt"/>
                  <a:ea typeface="Times New Roman" panose="02020603050405020304" pitchFamily="18" charset="0"/>
                </a:rPr>
                <a:t>нац. </a:t>
              </a:r>
              <a:r>
                <a:rPr lang="en-US" sz="1600" b="1" dirty="0">
                  <a:solidFill>
                    <a:schemeClr val="bg1"/>
                  </a:solidFill>
                  <a:latin typeface="+mn-lt"/>
                  <a:ea typeface="Times New Roman" panose="02020603050405020304" pitchFamily="18" charset="0"/>
                </a:rPr>
                <a:t> </a:t>
              </a:r>
              <a:r>
                <a:rPr lang="ru-RU" sz="1600" b="1" dirty="0">
                  <a:solidFill>
                    <a:schemeClr val="bg1"/>
                  </a:solidFill>
                  <a:effectLst/>
                  <a:latin typeface="+mn-lt"/>
                  <a:ea typeface="Times New Roman" panose="02020603050405020304" pitchFamily="18" charset="0"/>
                </a:rPr>
                <a:t>лаб., США) не позволяют создать сверхплотную материю.  </a:t>
              </a:r>
            </a:p>
          </p:txBody>
        </p:sp>
        <p:sp>
          <p:nvSpPr>
            <p:cNvPr id="52" name="Прямоугольник 51">
              <a:extLst>
                <a:ext uri="{FF2B5EF4-FFF2-40B4-BE49-F238E27FC236}">
                  <a16:creationId xmlns:a16="http://schemas.microsoft.com/office/drawing/2014/main" xmlns="" id="{DD9DA9E4-2066-4572-8613-2F40C3FC2D82}"/>
                </a:ext>
              </a:extLst>
            </p:cNvPr>
            <p:cNvSpPr/>
            <p:nvPr/>
          </p:nvSpPr>
          <p:spPr>
            <a:xfrm rot="5400000">
              <a:off x="1356367" y="1322610"/>
              <a:ext cx="359923" cy="170431"/>
            </a:xfrm>
            <a:prstGeom prst="rect">
              <a:avLst/>
            </a:prstGeom>
            <a:solidFill>
              <a:srgbClr val="3366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02648" y="6467164"/>
            <a:ext cx="2057400" cy="365125"/>
          </a:xfrm>
        </p:spPr>
        <p:txBody>
          <a:bodyPr/>
          <a:lstStyle/>
          <a:p>
            <a:pPr>
              <a:defRPr/>
            </a:pPr>
            <a:fld id="{6D33EA6B-6250-43B7-9A04-8C2D5CAE5BEA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3</a:t>
            </a:fld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8772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3818DBA9-BBC4-45DA-9A1F-55EA7CE5E785}"/>
              </a:ext>
            </a:extLst>
          </p:cNvPr>
          <p:cNvGrpSpPr/>
          <p:nvPr/>
        </p:nvGrpSpPr>
        <p:grpSpPr>
          <a:xfrm>
            <a:off x="9728" y="0"/>
            <a:ext cx="9144000" cy="6868809"/>
            <a:chOff x="0" y="0"/>
            <a:chExt cx="9144000" cy="6868809"/>
          </a:xfrm>
        </p:grpSpPr>
        <p:pic>
          <p:nvPicPr>
            <p:cNvPr id="68" name="Picture 1" descr="NICA_scheme_v_2.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1036337"/>
              <a:ext cx="9144000" cy="5140990"/>
            </a:xfrm>
            <a:prstGeom prst="rect">
              <a:avLst/>
            </a:prstGeom>
          </p:spPr>
        </p:pic>
        <p:cxnSp>
          <p:nvCxnSpPr>
            <p:cNvPr id="69" name="Straight Arrow Connector 5"/>
            <p:cNvCxnSpPr/>
            <p:nvPr/>
          </p:nvCxnSpPr>
          <p:spPr>
            <a:xfrm flipV="1">
              <a:off x="1714500" y="4732967"/>
              <a:ext cx="1092200" cy="609600"/>
            </a:xfrm>
            <a:prstGeom prst="straightConnector1">
              <a:avLst/>
            </a:prstGeom>
            <a:ln>
              <a:noFill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77" name="Picture 22" descr="Macintosh HD:Users:air:Desktop:АРЕНА:20180118_Dubna_IQ-2_cam11_2_.jpg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8144" y="4159451"/>
              <a:ext cx="3240360" cy="201622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8" name="TextBox 77"/>
            <p:cNvSpPr txBox="1"/>
            <p:nvPr/>
          </p:nvSpPr>
          <p:spPr>
            <a:xfrm>
              <a:off x="6963623" y="4092055"/>
              <a:ext cx="1479626" cy="369332"/>
            </a:xfrm>
            <a:prstGeom prst="rect">
              <a:avLst/>
            </a:prstGeom>
            <a:solidFill>
              <a:srgbClr val="D9D9D9">
                <a:alpha val="50196"/>
              </a:srgbClr>
            </a:solidFill>
            <a:ln>
              <a:solidFill>
                <a:srgbClr val="000000">
                  <a:alpha val="50196"/>
                </a:srgb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0000CC"/>
                  </a:solidFill>
                  <a:latin typeface="+mn-lt"/>
                  <a:cs typeface="Arial"/>
                </a:rPr>
                <a:t>Center</a:t>
              </a:r>
              <a:r>
                <a:rPr lang="ru-RU" b="1" dirty="0">
                  <a:solidFill>
                    <a:srgbClr val="0000CC"/>
                  </a:solidFill>
                  <a:latin typeface="+mn-lt"/>
                  <a:cs typeface="Arial"/>
                </a:rPr>
                <a:t> </a:t>
              </a:r>
              <a:r>
                <a:rPr lang="en-US" b="1" dirty="0">
                  <a:solidFill>
                    <a:srgbClr val="0000CC"/>
                  </a:solidFill>
                  <a:latin typeface="+mn-lt"/>
                  <a:cs typeface="Arial"/>
                </a:rPr>
                <a:t>NICA</a:t>
              </a:r>
            </a:p>
          </p:txBody>
        </p:sp>
        <p:sp>
          <p:nvSpPr>
            <p:cNvPr id="113" name="Text Box 2"/>
            <p:cNvSpPr txBox="1">
              <a:spLocks noChangeArrowheads="1"/>
            </p:cNvSpPr>
            <p:nvPr/>
          </p:nvSpPr>
          <p:spPr bwMode="auto">
            <a:xfrm>
              <a:off x="1714501" y="2419"/>
              <a:ext cx="6485916" cy="901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Bookman Old Style" pitchFamily="18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Bookman Old Style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Bookman Old Style" pitchFamily="18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9pPr>
            </a:lstStyle>
            <a:p>
              <a:pPr algn="ctr" eaLnBrk="0" hangingPunct="0">
                <a:lnSpc>
                  <a:spcPct val="114000"/>
                </a:lnSpc>
                <a:defRPr/>
              </a:pPr>
              <a:r>
                <a:rPr kumimoji="1" lang="ru-RU" sz="2400" b="1" dirty="0">
                  <a:solidFill>
                    <a:srgbClr val="000066"/>
                  </a:solidFill>
                  <a:cs typeface="Arial" pitchFamily="34" charset="0"/>
                  <a:sym typeface="Symbol" pitchFamily="18" charset="2"/>
                </a:rPr>
                <a:t>Что мы строим</a:t>
              </a:r>
              <a:r>
                <a:rPr kumimoji="1" lang="en-US" sz="2400" b="1" dirty="0">
                  <a:solidFill>
                    <a:srgbClr val="000066"/>
                  </a:solidFill>
                  <a:cs typeface="Arial" pitchFamily="34" charset="0"/>
                  <a:sym typeface="Symbol" pitchFamily="18" charset="2"/>
                </a:rPr>
                <a:t>:</a:t>
              </a:r>
            </a:p>
            <a:p>
              <a:pPr algn="ctr" eaLnBrk="0" hangingPunct="0">
                <a:lnSpc>
                  <a:spcPct val="114000"/>
                </a:lnSpc>
                <a:defRPr/>
              </a:pPr>
              <a:r>
                <a:rPr kumimoji="1" lang="en-US" sz="2400" b="1" dirty="0" err="1">
                  <a:solidFill>
                    <a:srgbClr val="FF0000"/>
                  </a:solidFill>
                  <a:cs typeface="Arial" pitchFamily="34" charset="0"/>
                  <a:sym typeface="Symbol" pitchFamily="18" charset="2"/>
                </a:rPr>
                <a:t>N</a:t>
              </a:r>
              <a:r>
                <a:rPr kumimoji="1" lang="en-US" sz="2400" b="1" dirty="0" err="1">
                  <a:solidFill>
                    <a:srgbClr val="000066"/>
                  </a:solidFill>
                  <a:cs typeface="Arial" pitchFamily="34" charset="0"/>
                  <a:sym typeface="Symbol" pitchFamily="18" charset="2"/>
                </a:rPr>
                <a:t>uclotron</a:t>
              </a:r>
              <a:r>
                <a:rPr kumimoji="1" lang="en-US" sz="2400" b="1" dirty="0">
                  <a:solidFill>
                    <a:srgbClr val="000066"/>
                  </a:solidFill>
                  <a:cs typeface="Arial" pitchFamily="34" charset="0"/>
                  <a:sym typeface="Symbol" pitchFamily="18" charset="2"/>
                </a:rPr>
                <a:t>-</a:t>
              </a:r>
              <a:r>
                <a:rPr kumimoji="1" lang="en-US" sz="2400" b="1" dirty="0">
                  <a:cs typeface="Arial" pitchFamily="34" charset="0"/>
                  <a:sym typeface="Symbol" pitchFamily="18" charset="2"/>
                </a:rPr>
                <a:t>b</a:t>
              </a:r>
              <a:r>
                <a:rPr kumimoji="1" lang="en-US" sz="2400" b="1" dirty="0">
                  <a:solidFill>
                    <a:srgbClr val="000066"/>
                  </a:solidFill>
                  <a:cs typeface="Arial" pitchFamily="34" charset="0"/>
                  <a:sym typeface="Symbol" pitchFamily="18" charset="2"/>
                </a:rPr>
                <a:t>ased </a:t>
              </a:r>
              <a:r>
                <a:rPr kumimoji="1" lang="en-US" sz="2400" b="1" dirty="0">
                  <a:solidFill>
                    <a:srgbClr val="FF0000"/>
                  </a:solidFill>
                  <a:cs typeface="Arial" pitchFamily="34" charset="0"/>
                  <a:sym typeface="Symbol" pitchFamily="18" charset="2"/>
                </a:rPr>
                <a:t>I</a:t>
              </a:r>
              <a:r>
                <a:rPr kumimoji="1" lang="en-US" sz="2400" b="1" dirty="0">
                  <a:solidFill>
                    <a:srgbClr val="000066"/>
                  </a:solidFill>
                  <a:cs typeface="Arial" pitchFamily="34" charset="0"/>
                  <a:sym typeface="Symbol" pitchFamily="18" charset="2"/>
                </a:rPr>
                <a:t>on Collider </a:t>
              </a:r>
              <a:r>
                <a:rPr kumimoji="1" lang="en-US" sz="2400" b="1" dirty="0" err="1">
                  <a:solidFill>
                    <a:srgbClr val="000066"/>
                  </a:solidFill>
                  <a:cs typeface="Arial" pitchFamily="34" charset="0"/>
                  <a:sym typeface="Symbol" pitchFamily="18" charset="2"/>
                </a:rPr>
                <a:t>f</a:t>
              </a:r>
              <a:r>
                <a:rPr kumimoji="1" lang="en-US" sz="2400" b="1" dirty="0" err="1">
                  <a:solidFill>
                    <a:srgbClr val="FF0000"/>
                  </a:solidFill>
                  <a:cs typeface="Arial" pitchFamily="34" charset="0"/>
                  <a:sym typeface="Symbol" pitchFamily="18" charset="2"/>
                </a:rPr>
                <a:t>A</a:t>
              </a:r>
              <a:r>
                <a:rPr kumimoji="1" lang="en-US" sz="2400" b="1" dirty="0" err="1">
                  <a:solidFill>
                    <a:srgbClr val="000066"/>
                  </a:solidFill>
                  <a:cs typeface="Arial" pitchFamily="34" charset="0"/>
                  <a:sym typeface="Symbol" pitchFamily="18" charset="2"/>
                </a:rPr>
                <a:t>cility</a:t>
              </a:r>
              <a:endParaRPr kumimoji="1" lang="en-US" sz="2400" b="1" dirty="0">
                <a:solidFill>
                  <a:srgbClr val="000066"/>
                </a:solidFill>
                <a:cs typeface="Arial" pitchFamily="34" charset="0"/>
                <a:sym typeface="Symbol" pitchFamily="18" charset="2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DB0C5FE2-4A24-49E8-96F4-EC4C2FD71AE8}"/>
                </a:ext>
              </a:extLst>
            </p:cNvPr>
            <p:cNvSpPr txBox="1"/>
            <p:nvPr/>
          </p:nvSpPr>
          <p:spPr>
            <a:xfrm>
              <a:off x="687306" y="3083612"/>
              <a:ext cx="1571856" cy="52322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0000CC"/>
                  </a:solidFill>
                </a:rPr>
                <a:t>Injection complex</a:t>
              </a:r>
              <a:endParaRPr lang="ru-RU" sz="1400" b="1" dirty="0">
                <a:solidFill>
                  <a:srgbClr val="0000CC"/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7262C29C-7C50-4E73-840C-D25D7B1A4955}"/>
                </a:ext>
              </a:extLst>
            </p:cNvPr>
            <p:cNvSpPr txBox="1"/>
            <p:nvPr/>
          </p:nvSpPr>
          <p:spPr>
            <a:xfrm>
              <a:off x="2224680" y="4542921"/>
              <a:ext cx="1015172" cy="33855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rgbClr val="0000CC"/>
                  </a:solidFill>
                </a:rPr>
                <a:t>Booster</a:t>
              </a:r>
              <a:endParaRPr lang="ru-RU" sz="1600" b="1" dirty="0">
                <a:solidFill>
                  <a:srgbClr val="0000CC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5FAB0099-EC77-4EC4-A9DF-35D413332439}"/>
                </a:ext>
              </a:extLst>
            </p:cNvPr>
            <p:cNvSpPr txBox="1"/>
            <p:nvPr/>
          </p:nvSpPr>
          <p:spPr>
            <a:xfrm>
              <a:off x="7815840" y="1772392"/>
              <a:ext cx="1159598" cy="58477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0000CC"/>
                  </a:solidFill>
                </a:rPr>
                <a:t>Electron cooler</a:t>
              </a:r>
              <a:endParaRPr lang="ru-RU" sz="1600" b="1" dirty="0">
                <a:solidFill>
                  <a:srgbClr val="0000CC"/>
                </a:solidFill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177D9022-BD5B-4C10-8460-5C0357CB563A}"/>
                </a:ext>
              </a:extLst>
            </p:cNvPr>
            <p:cNvSpPr txBox="1"/>
            <p:nvPr/>
          </p:nvSpPr>
          <p:spPr>
            <a:xfrm>
              <a:off x="1912625" y="3712083"/>
              <a:ext cx="1358500" cy="33855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rgbClr val="0000CC"/>
                  </a:solidFill>
                </a:rPr>
                <a:t>Nuclotron</a:t>
              </a:r>
              <a:endParaRPr lang="ru-RU" sz="1600" b="1" dirty="0">
                <a:solidFill>
                  <a:srgbClr val="0000CC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9D576715-F2CF-4567-AEDA-E8A3ADC6BC0B}"/>
                </a:ext>
              </a:extLst>
            </p:cNvPr>
            <p:cNvSpPr txBox="1"/>
            <p:nvPr/>
          </p:nvSpPr>
          <p:spPr>
            <a:xfrm>
              <a:off x="2110902" y="1738996"/>
              <a:ext cx="1627963" cy="110799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>
                  <a:solidFill>
                    <a:srgbClr val="FF0000"/>
                  </a:solidFill>
                </a:rPr>
                <a:t>Задача 1</a:t>
              </a:r>
              <a:endParaRPr lang="en-US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ru-RU" sz="1600" b="1" dirty="0">
                  <a:solidFill>
                    <a:srgbClr val="FF0000"/>
                  </a:solidFill>
                </a:rPr>
                <a:t>Стадия 1:</a:t>
              </a:r>
              <a:r>
                <a:rPr lang="ru-RU" b="1" dirty="0">
                  <a:solidFill>
                    <a:srgbClr val="FF0000"/>
                  </a:solidFill>
                </a:rPr>
                <a:t> </a:t>
              </a:r>
              <a:r>
                <a:rPr lang="en-US" b="1" dirty="0">
                  <a:solidFill>
                    <a:srgbClr val="FF0000"/>
                  </a:solidFill>
                </a:rPr>
                <a:t>BM@N </a:t>
              </a:r>
              <a:r>
                <a:rPr lang="en-US" sz="1400" b="1" dirty="0">
                  <a:solidFill>
                    <a:srgbClr val="FF0000"/>
                  </a:solidFill>
                </a:rPr>
                <a:t>(Detector)</a:t>
              </a:r>
            </a:p>
          </p:txBody>
        </p:sp>
        <p:grpSp>
          <p:nvGrpSpPr>
            <p:cNvPr id="19" name="Группа 18">
              <a:extLst>
                <a:ext uri="{FF2B5EF4-FFF2-40B4-BE49-F238E27FC236}">
                  <a16:creationId xmlns:a16="http://schemas.microsoft.com/office/drawing/2014/main" xmlns="" id="{E4BB34EF-353D-4558-B60F-EAD319FA3E2B}"/>
                </a:ext>
              </a:extLst>
            </p:cNvPr>
            <p:cNvGrpSpPr/>
            <p:nvPr/>
          </p:nvGrpSpPr>
          <p:grpSpPr>
            <a:xfrm>
              <a:off x="3275348" y="2924361"/>
              <a:ext cx="2462050" cy="1701927"/>
              <a:chOff x="3275856" y="3239241"/>
              <a:chExt cx="2462050" cy="1701927"/>
            </a:xfrm>
          </p:grpSpPr>
          <p:cxnSp>
            <p:nvCxnSpPr>
              <p:cNvPr id="20" name="Прямая со стрелкой 19">
                <a:extLst>
                  <a:ext uri="{FF2B5EF4-FFF2-40B4-BE49-F238E27FC236}">
                    <a16:creationId xmlns:a16="http://schemas.microsoft.com/office/drawing/2014/main" xmlns="" id="{94A3B0FE-1850-43BF-A890-A94FB77EB703}"/>
                  </a:ext>
                </a:extLst>
              </p:cNvPr>
              <p:cNvCxnSpPr/>
              <p:nvPr/>
            </p:nvCxnSpPr>
            <p:spPr>
              <a:xfrm flipV="1">
                <a:off x="3275856" y="3718942"/>
                <a:ext cx="936104" cy="1222226"/>
              </a:xfrm>
              <a:prstGeom prst="straightConnector1">
                <a:avLst/>
              </a:prstGeom>
              <a:ln w="38100">
                <a:solidFill>
                  <a:srgbClr val="000066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Прямая со стрелкой 20">
                <a:extLst>
                  <a:ext uri="{FF2B5EF4-FFF2-40B4-BE49-F238E27FC236}">
                    <a16:creationId xmlns:a16="http://schemas.microsoft.com/office/drawing/2014/main" xmlns="" id="{594DBC0D-83F8-412D-9C57-985DA126E521}"/>
                  </a:ext>
                </a:extLst>
              </p:cNvPr>
              <p:cNvCxnSpPr/>
              <p:nvPr/>
            </p:nvCxnSpPr>
            <p:spPr>
              <a:xfrm flipV="1">
                <a:off x="4216183" y="3239241"/>
                <a:ext cx="610065" cy="473557"/>
              </a:xfrm>
              <a:prstGeom prst="straightConnector1">
                <a:avLst/>
              </a:prstGeom>
              <a:ln w="38100">
                <a:solidFill>
                  <a:srgbClr val="000066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Прямая со стрелкой 21">
                <a:extLst>
                  <a:ext uri="{FF2B5EF4-FFF2-40B4-BE49-F238E27FC236}">
                    <a16:creationId xmlns:a16="http://schemas.microsoft.com/office/drawing/2014/main" xmlns="" id="{926A1DE6-A37E-4DD7-A35D-A7C2F476F870}"/>
                  </a:ext>
                </a:extLst>
              </p:cNvPr>
              <p:cNvCxnSpPr/>
              <p:nvPr/>
            </p:nvCxnSpPr>
            <p:spPr>
              <a:xfrm flipV="1">
                <a:off x="3434157" y="4147925"/>
                <a:ext cx="2303749" cy="571101"/>
              </a:xfrm>
              <a:prstGeom prst="straightConnector1">
                <a:avLst/>
              </a:prstGeom>
              <a:ln w="38100">
                <a:solidFill>
                  <a:srgbClr val="000066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F6B035D7-632B-4B83-A760-EE0F693AD575}"/>
                </a:ext>
              </a:extLst>
            </p:cNvPr>
            <p:cNvSpPr txBox="1"/>
            <p:nvPr/>
          </p:nvSpPr>
          <p:spPr>
            <a:xfrm rot="20412856">
              <a:off x="3249440" y="3835397"/>
              <a:ext cx="1924024" cy="523220"/>
            </a:xfrm>
            <a:prstGeom prst="rect">
              <a:avLst/>
            </a:prstGeom>
            <a:solidFill>
              <a:srgbClr val="C6D9F1">
                <a:alpha val="80000"/>
              </a:srgbClr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0000CC"/>
                  </a:solidFill>
                </a:rPr>
                <a:t>Beam transfer line </a:t>
              </a:r>
              <a:r>
                <a:rPr lang="en-US" sz="1400" b="1" dirty="0" err="1">
                  <a:solidFill>
                    <a:srgbClr val="0000CC"/>
                  </a:solidFill>
                </a:rPr>
                <a:t>Nuclotron</a:t>
              </a:r>
              <a:r>
                <a:rPr lang="en-US" sz="1400" b="1" dirty="0">
                  <a:solidFill>
                    <a:srgbClr val="0000CC"/>
                  </a:solidFill>
                </a:rPr>
                <a:t>-Collider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7FD59C6A-A21C-4BED-9C42-491BD0FF56C8}"/>
                </a:ext>
              </a:extLst>
            </p:cNvPr>
            <p:cNvSpPr txBox="1"/>
            <p:nvPr/>
          </p:nvSpPr>
          <p:spPr>
            <a:xfrm>
              <a:off x="6480959" y="1852478"/>
              <a:ext cx="1307977" cy="104644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>
                  <a:solidFill>
                    <a:srgbClr val="FF0000"/>
                  </a:solidFill>
                </a:rPr>
                <a:t>Задача 1</a:t>
              </a:r>
              <a:endParaRPr lang="en-US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ru-RU" sz="1600" b="1" dirty="0">
                  <a:solidFill>
                    <a:srgbClr val="FF0000"/>
                  </a:solidFill>
                </a:rPr>
                <a:t>Стадия 2:</a:t>
              </a:r>
            </a:p>
            <a:p>
              <a:pPr algn="ctr"/>
              <a:r>
                <a:rPr lang="en-US" sz="1600" b="1" dirty="0">
                  <a:solidFill>
                    <a:srgbClr val="FF0000"/>
                  </a:solidFill>
                </a:rPr>
                <a:t>MPD</a:t>
              </a:r>
            </a:p>
            <a:p>
              <a:pPr algn="ctr"/>
              <a:r>
                <a:rPr lang="en-US" sz="1400" b="1" dirty="0">
                  <a:solidFill>
                    <a:srgbClr val="FF0000"/>
                  </a:solidFill>
                </a:rPr>
                <a:t>(Detector)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867BE4ED-53E7-4912-93FE-16444C4FD012}"/>
                </a:ext>
              </a:extLst>
            </p:cNvPr>
            <p:cNvSpPr txBox="1"/>
            <p:nvPr/>
          </p:nvSpPr>
          <p:spPr>
            <a:xfrm>
              <a:off x="4572000" y="2480281"/>
              <a:ext cx="1092580" cy="33855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rgbClr val="0000CC"/>
                  </a:solidFill>
                </a:rPr>
                <a:t>Collider</a:t>
              </a:r>
              <a:endParaRPr lang="ru-RU" sz="1600" b="1" dirty="0">
                <a:solidFill>
                  <a:srgbClr val="0000CC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0B4F6805-3E91-4314-B783-79CE64BB90D4}"/>
                </a:ext>
              </a:extLst>
            </p:cNvPr>
            <p:cNvSpPr txBox="1"/>
            <p:nvPr/>
          </p:nvSpPr>
          <p:spPr>
            <a:xfrm>
              <a:off x="5503067" y="844651"/>
              <a:ext cx="1307977" cy="104644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>
                  <a:solidFill>
                    <a:srgbClr val="006600"/>
                  </a:solidFill>
                </a:rPr>
                <a:t>Задача 2</a:t>
              </a:r>
              <a:endParaRPr lang="en-US" sz="1600" b="1" dirty="0">
                <a:solidFill>
                  <a:srgbClr val="006600"/>
                </a:solidFill>
              </a:endParaRPr>
            </a:p>
            <a:p>
              <a:pPr algn="ctr"/>
              <a:r>
                <a:rPr lang="ru-RU" sz="1600" b="1" dirty="0">
                  <a:solidFill>
                    <a:srgbClr val="006600"/>
                  </a:solidFill>
                </a:rPr>
                <a:t>Стадия 3:</a:t>
              </a:r>
            </a:p>
            <a:p>
              <a:pPr algn="ctr"/>
              <a:r>
                <a:rPr lang="en-US" sz="1600" b="1" dirty="0">
                  <a:solidFill>
                    <a:srgbClr val="006600"/>
                  </a:solidFill>
                </a:rPr>
                <a:t>SPD</a:t>
              </a:r>
            </a:p>
            <a:p>
              <a:pPr algn="ctr"/>
              <a:r>
                <a:rPr lang="en-US" sz="1400" b="1" dirty="0">
                  <a:solidFill>
                    <a:srgbClr val="006600"/>
                  </a:solidFill>
                </a:rPr>
                <a:t>(Detector)</a:t>
              </a:r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xmlns="" id="{B88A700A-7646-416F-9F6E-202C9CC9B1B1}"/>
                </a:ext>
              </a:extLst>
            </p:cNvPr>
            <p:cNvSpPr txBox="1"/>
            <p:nvPr/>
          </p:nvSpPr>
          <p:spPr>
            <a:xfrm>
              <a:off x="199417" y="0"/>
              <a:ext cx="14883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>
                  <a:latin typeface="Calibri" panose="020F0502020204030204" pitchFamily="34" charset="0"/>
                  <a:cs typeface="Calibri" panose="020F0502020204030204" pitchFamily="34" charset="0"/>
                </a:rPr>
                <a:t>Задача 1</a:t>
              </a:r>
              <a:endParaRPr lang="ru-RU" sz="2400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964A4472-E11A-48A3-8B00-928A40FB9098}"/>
                </a:ext>
              </a:extLst>
            </p:cNvPr>
            <p:cNvSpPr txBox="1"/>
            <p:nvPr/>
          </p:nvSpPr>
          <p:spPr>
            <a:xfrm>
              <a:off x="0" y="6037812"/>
              <a:ext cx="9144000" cy="830997"/>
            </a:xfrm>
            <a:prstGeom prst="rect">
              <a:avLst/>
            </a:prstGeom>
            <a:solidFill>
              <a:schemeClr val="bg2"/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just"/>
              <a:r>
                <a:rPr lang="ru-RU" sz="1600" b="1" dirty="0">
                  <a:solidFill>
                    <a:srgbClr val="000066"/>
                  </a:solidFill>
                </a:rPr>
                <a:t>Комплекс (</a:t>
              </a:r>
              <a:r>
                <a:rPr lang="en-US" sz="1600" b="1" dirty="0">
                  <a:solidFill>
                    <a:srgbClr val="000066"/>
                  </a:solidFill>
                </a:rPr>
                <a:t>“facility”)</a:t>
              </a:r>
              <a:r>
                <a:rPr lang="ru-RU" sz="1600" b="1" dirty="0">
                  <a:solidFill>
                    <a:srgbClr val="000066"/>
                  </a:solidFill>
                </a:rPr>
                <a:t> содержит набор ионных источников и источник поляризованных протонов, два линейных ускорителя, коллайдер из двух колец с двумя системами электронного охлаждения, два детектора - </a:t>
              </a:r>
              <a:r>
                <a:rPr lang="en-US" sz="1600" b="1" dirty="0">
                  <a:solidFill>
                    <a:srgbClr val="000066"/>
                  </a:solidFill>
                </a:rPr>
                <a:t>MPD </a:t>
              </a:r>
              <a:r>
                <a:rPr lang="ru-RU" sz="1600" b="1" dirty="0">
                  <a:solidFill>
                    <a:srgbClr val="000066"/>
                  </a:solidFill>
                </a:rPr>
                <a:t>и </a:t>
              </a:r>
              <a:r>
                <a:rPr lang="en-US" sz="1600" b="1" dirty="0">
                  <a:solidFill>
                    <a:srgbClr val="000066"/>
                  </a:solidFill>
                </a:rPr>
                <a:t>SPD.</a:t>
              </a:r>
            </a:p>
          </p:txBody>
        </p:sp>
      </p:grpSp>
      <p:sp>
        <p:nvSpPr>
          <p:cNvPr id="7170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008221" y="6492875"/>
            <a:ext cx="3145507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200">
                <a:solidFill>
                  <a:schemeClr val="tx1"/>
                </a:solidFill>
                <a:latin typeface="Bookman Old Style" pitchFamily="18" charset="0"/>
              </a:defRPr>
            </a:lvl1pPr>
            <a:lvl2pPr>
              <a:defRPr sz="2800">
                <a:solidFill>
                  <a:schemeClr val="tx1"/>
                </a:solidFill>
                <a:latin typeface="Bookman Old Style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Bookman Old Style" pitchFamily="18" charset="0"/>
              </a:defRPr>
            </a:lvl3pPr>
            <a:lvl4pPr>
              <a:defRPr sz="2000">
                <a:solidFill>
                  <a:schemeClr val="tx1"/>
                </a:solidFill>
                <a:latin typeface="Bookman Old Style" pitchFamily="18" charset="0"/>
              </a:defRPr>
            </a:lvl4pPr>
            <a:lvl5pPr>
              <a:defRPr sz="2000">
                <a:solidFill>
                  <a:schemeClr val="tx1"/>
                </a:solidFill>
                <a:latin typeface="Bookman Old Style" pitchFamily="18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9pPr>
          </a:lstStyle>
          <a:p>
            <a:pPr eaLnBrk="0" hangingPunct="0"/>
            <a:r>
              <a:rPr lang="ru-RU" altLang="ru-RU" sz="1200" b="1" dirty="0"/>
              <a:t> </a:t>
            </a:r>
            <a:fld id="{5D7D1DF5-4881-4601-9294-45C00ABF4C70}" type="slidenum">
              <a:rPr lang="ru-RU" altLang="ru-RU" sz="1200" b="1" smtClean="0"/>
              <a:pPr eaLnBrk="0" hangingPunct="0"/>
              <a:t>4</a:t>
            </a:fld>
            <a:endParaRPr lang="ru-RU" altLang="ru-RU" sz="1200" b="1" dirty="0"/>
          </a:p>
        </p:txBody>
      </p:sp>
    </p:spTree>
    <p:extLst>
      <p:ext uri="{BB962C8B-B14F-4D97-AF65-F5344CB8AC3E}">
        <p14:creationId xmlns:p14="http://schemas.microsoft.com/office/powerpoint/2010/main" xmlns="" val="928760409"/>
      </p:ext>
    </p:extLst>
  </p:cSld>
  <p:clrMapOvr>
    <a:masterClrMapping/>
  </p:clrMapOvr>
  <p:transition advTm="2859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63"/>
          <p:cNvGrpSpPr>
            <a:grpSpLocks/>
          </p:cNvGrpSpPr>
          <p:nvPr/>
        </p:nvGrpSpPr>
        <p:grpSpPr bwMode="auto">
          <a:xfrm>
            <a:off x="8516938" y="-333375"/>
            <a:ext cx="123825" cy="1487488"/>
            <a:chOff x="3189" y="1642"/>
            <a:chExt cx="78" cy="937"/>
          </a:xfrm>
        </p:grpSpPr>
        <p:sp>
          <p:nvSpPr>
            <p:cNvPr id="35915" name="Freeform 64"/>
            <p:cNvSpPr>
              <a:spLocks/>
            </p:cNvSpPr>
            <p:nvPr/>
          </p:nvSpPr>
          <p:spPr bwMode="auto">
            <a:xfrm>
              <a:off x="3241" y="1642"/>
              <a:ext cx="26" cy="585"/>
            </a:xfrm>
            <a:custGeom>
              <a:avLst/>
              <a:gdLst>
                <a:gd name="T0" fmla="*/ 26 w 26"/>
                <a:gd name="T1" fmla="*/ 0 h 585"/>
                <a:gd name="T2" fmla="*/ 0 w 26"/>
                <a:gd name="T3" fmla="*/ 292 h 585"/>
                <a:gd name="T4" fmla="*/ 9 w 26"/>
                <a:gd name="T5" fmla="*/ 430 h 585"/>
                <a:gd name="T6" fmla="*/ 0 w 26"/>
                <a:gd name="T7" fmla="*/ 473 h 585"/>
                <a:gd name="T8" fmla="*/ 9 w 26"/>
                <a:gd name="T9" fmla="*/ 585 h 5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585">
                  <a:moveTo>
                    <a:pt x="26" y="0"/>
                  </a:moveTo>
                  <a:cubicBezTo>
                    <a:pt x="21" y="96"/>
                    <a:pt x="25" y="198"/>
                    <a:pt x="0" y="292"/>
                  </a:cubicBezTo>
                  <a:cubicBezTo>
                    <a:pt x="3" y="338"/>
                    <a:pt x="9" y="384"/>
                    <a:pt x="9" y="430"/>
                  </a:cubicBezTo>
                  <a:cubicBezTo>
                    <a:pt x="9" y="445"/>
                    <a:pt x="0" y="458"/>
                    <a:pt x="0" y="473"/>
                  </a:cubicBezTo>
                  <a:cubicBezTo>
                    <a:pt x="0" y="510"/>
                    <a:pt x="9" y="548"/>
                    <a:pt x="9" y="58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cap="flat" cmpd="sng">
                  <a:solidFill>
                    <a:srgbClr val="000066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916" name="Freeform 65"/>
            <p:cNvSpPr>
              <a:spLocks/>
            </p:cNvSpPr>
            <p:nvPr/>
          </p:nvSpPr>
          <p:spPr bwMode="auto">
            <a:xfrm>
              <a:off x="3189" y="2416"/>
              <a:ext cx="69" cy="163"/>
            </a:xfrm>
            <a:custGeom>
              <a:avLst/>
              <a:gdLst>
                <a:gd name="T0" fmla="*/ 69 w 69"/>
                <a:gd name="T1" fmla="*/ 0 h 163"/>
                <a:gd name="T2" fmla="*/ 0 w 69"/>
                <a:gd name="T3" fmla="*/ 163 h 16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9" h="163">
                  <a:moveTo>
                    <a:pt x="69" y="0"/>
                  </a:moveTo>
                  <a:cubicBezTo>
                    <a:pt x="58" y="59"/>
                    <a:pt x="48" y="121"/>
                    <a:pt x="0" y="16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cap="flat" cmpd="sng">
                  <a:solidFill>
                    <a:schemeClr val="tx1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5843" name="Group 63"/>
          <p:cNvGrpSpPr>
            <a:grpSpLocks/>
          </p:cNvGrpSpPr>
          <p:nvPr/>
        </p:nvGrpSpPr>
        <p:grpSpPr bwMode="auto">
          <a:xfrm>
            <a:off x="2581275" y="-203200"/>
            <a:ext cx="123825" cy="1487488"/>
            <a:chOff x="3189" y="1642"/>
            <a:chExt cx="78" cy="937"/>
          </a:xfrm>
        </p:grpSpPr>
        <p:sp>
          <p:nvSpPr>
            <p:cNvPr id="35913" name="Freeform 64"/>
            <p:cNvSpPr>
              <a:spLocks/>
            </p:cNvSpPr>
            <p:nvPr/>
          </p:nvSpPr>
          <p:spPr bwMode="auto">
            <a:xfrm>
              <a:off x="3241" y="1642"/>
              <a:ext cx="26" cy="585"/>
            </a:xfrm>
            <a:custGeom>
              <a:avLst/>
              <a:gdLst>
                <a:gd name="T0" fmla="*/ 26 w 26"/>
                <a:gd name="T1" fmla="*/ 0 h 585"/>
                <a:gd name="T2" fmla="*/ 0 w 26"/>
                <a:gd name="T3" fmla="*/ 292 h 585"/>
                <a:gd name="T4" fmla="*/ 9 w 26"/>
                <a:gd name="T5" fmla="*/ 430 h 585"/>
                <a:gd name="T6" fmla="*/ 0 w 26"/>
                <a:gd name="T7" fmla="*/ 473 h 585"/>
                <a:gd name="T8" fmla="*/ 9 w 26"/>
                <a:gd name="T9" fmla="*/ 585 h 5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585">
                  <a:moveTo>
                    <a:pt x="26" y="0"/>
                  </a:moveTo>
                  <a:cubicBezTo>
                    <a:pt x="21" y="96"/>
                    <a:pt x="25" y="198"/>
                    <a:pt x="0" y="292"/>
                  </a:cubicBezTo>
                  <a:cubicBezTo>
                    <a:pt x="3" y="338"/>
                    <a:pt x="9" y="384"/>
                    <a:pt x="9" y="430"/>
                  </a:cubicBezTo>
                  <a:cubicBezTo>
                    <a:pt x="9" y="445"/>
                    <a:pt x="0" y="458"/>
                    <a:pt x="0" y="473"/>
                  </a:cubicBezTo>
                  <a:cubicBezTo>
                    <a:pt x="0" y="510"/>
                    <a:pt x="9" y="548"/>
                    <a:pt x="9" y="58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cap="flat" cmpd="sng">
                  <a:solidFill>
                    <a:srgbClr val="000066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914" name="Freeform 65"/>
            <p:cNvSpPr>
              <a:spLocks/>
            </p:cNvSpPr>
            <p:nvPr/>
          </p:nvSpPr>
          <p:spPr bwMode="auto">
            <a:xfrm>
              <a:off x="3189" y="2416"/>
              <a:ext cx="69" cy="163"/>
            </a:xfrm>
            <a:custGeom>
              <a:avLst/>
              <a:gdLst>
                <a:gd name="T0" fmla="*/ 69 w 69"/>
                <a:gd name="T1" fmla="*/ 0 h 163"/>
                <a:gd name="T2" fmla="*/ 0 w 69"/>
                <a:gd name="T3" fmla="*/ 163 h 16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9" h="163">
                  <a:moveTo>
                    <a:pt x="69" y="0"/>
                  </a:moveTo>
                  <a:cubicBezTo>
                    <a:pt x="58" y="59"/>
                    <a:pt x="48" y="121"/>
                    <a:pt x="0" y="16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cap="flat" cmpd="sng">
                  <a:solidFill>
                    <a:schemeClr val="tx1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903093" y="6407755"/>
            <a:ext cx="2057400" cy="365125"/>
          </a:xfrm>
        </p:spPr>
        <p:txBody>
          <a:bodyPr/>
          <a:lstStyle/>
          <a:p>
            <a:pPr>
              <a:defRPr/>
            </a:pPr>
            <a:fld id="{6D33EA6B-6250-43B7-9A04-8C2D5CAE5BEA}" type="slidenum">
              <a:rPr lang="ru-RU" b="1" smtClean="0">
                <a:solidFill>
                  <a:schemeClr val="tx1"/>
                </a:solidFill>
              </a:rPr>
              <a:pPr>
                <a:defRPr/>
              </a:pPr>
              <a:t>5</a:t>
            </a:fld>
            <a:endParaRPr lang="ru-RU" b="1" dirty="0">
              <a:solidFill>
                <a:schemeClr val="tx1"/>
              </a:solidFill>
            </a:endParaRP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5974ABC2-5D27-439B-9170-0F0CC4FFA37E}"/>
              </a:ext>
            </a:extLst>
          </p:cNvPr>
          <p:cNvGrpSpPr/>
          <p:nvPr/>
        </p:nvGrpSpPr>
        <p:grpSpPr>
          <a:xfrm>
            <a:off x="0" y="5554"/>
            <a:ext cx="9156628" cy="6632186"/>
            <a:chOff x="0" y="5554"/>
            <a:chExt cx="9156628" cy="6632186"/>
          </a:xfrm>
        </p:grpSpPr>
        <p:pic>
          <p:nvPicPr>
            <p:cNvPr id="17" name="Picture 2">
              <a:extLst>
                <a:ext uri="{FF2B5EF4-FFF2-40B4-BE49-F238E27FC236}">
                  <a16:creationId xmlns:a16="http://schemas.microsoft.com/office/drawing/2014/main" xmlns="" id="{B73D889B-FAF0-4008-A854-930FE1EBAE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7544" y="2940437"/>
              <a:ext cx="4829084" cy="2848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3">
              <a:extLst>
                <a:ext uri="{FF2B5EF4-FFF2-40B4-BE49-F238E27FC236}">
                  <a16:creationId xmlns:a16="http://schemas.microsoft.com/office/drawing/2014/main" xmlns="" id="{05454585-16F8-46B1-84F4-5C25228261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46664"/>
              <a:ext cx="4523678" cy="2848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 Box 2">
              <a:extLst>
                <a:ext uri="{FF2B5EF4-FFF2-40B4-BE49-F238E27FC236}">
                  <a16:creationId xmlns:a16="http://schemas.microsoft.com/office/drawing/2014/main" xmlns="" id="{36085B31-A4F2-4190-AF0F-F713DC0B93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9152" y="2551574"/>
              <a:ext cx="8621341" cy="4216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Bookman Old Style" pitchFamily="18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Bookman Old Style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Bookman Old Style" pitchFamily="18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9pPr>
            </a:lstStyle>
            <a:p>
              <a:pPr eaLnBrk="0" hangingPunct="0">
                <a:lnSpc>
                  <a:spcPct val="114000"/>
                </a:lnSpc>
                <a:defRPr/>
              </a:pPr>
              <a:r>
                <a:rPr kumimoji="1" lang="en-US" sz="2000" b="1" dirty="0">
                  <a:solidFill>
                    <a:srgbClr val="0066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Symbol" pitchFamily="18" charset="2"/>
                </a:rPr>
                <a:t>	</a:t>
              </a:r>
              <a:r>
                <a:rPr kumimoji="1" lang="ru-RU" sz="2000" b="1" dirty="0">
                  <a:solidFill>
                    <a:srgbClr val="008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Symbol" pitchFamily="18" charset="2"/>
                </a:rPr>
                <a:t>Диполь Бустера</a:t>
              </a:r>
              <a:r>
                <a:rPr kumimoji="1" lang="en-US" sz="2000" b="1" dirty="0">
                  <a:solidFill>
                    <a:srgbClr val="0066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Symbol" pitchFamily="18" charset="2"/>
                </a:rPr>
                <a:t>			</a:t>
              </a:r>
              <a:r>
                <a:rPr kumimoji="1" lang="ru-RU" sz="2000" b="1" dirty="0">
                  <a:solidFill>
                    <a:srgbClr val="0000CC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Symbol" pitchFamily="18" charset="2"/>
                </a:rPr>
                <a:t> </a:t>
              </a:r>
              <a:r>
                <a:rPr kumimoji="1" lang="en-US" sz="2000" b="1" dirty="0">
                  <a:solidFill>
                    <a:srgbClr val="0000CC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Symbol" pitchFamily="18" charset="2"/>
                </a:rPr>
                <a:t>     </a:t>
              </a:r>
              <a:r>
                <a:rPr kumimoji="1" lang="ru-RU" sz="2000" b="1" dirty="0">
                  <a:solidFill>
                    <a:srgbClr val="0000CC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Symbol" pitchFamily="18" charset="2"/>
                </a:rPr>
                <a:t>Диполь Коллайдера </a:t>
              </a:r>
              <a:endParaRPr kumimoji="1" lang="ru-RU" altLang="ru-RU" sz="2000" b="1" dirty="0">
                <a:solidFill>
                  <a:srgbClr val="006600"/>
                </a:solidFill>
                <a:sym typeface="Apple Chancery"/>
              </a:endParaRPr>
            </a:p>
          </p:txBody>
        </p:sp>
        <p:sp>
          <p:nvSpPr>
            <p:cNvPr id="22" name="Text Box 2">
              <a:extLst>
                <a:ext uri="{FF2B5EF4-FFF2-40B4-BE49-F238E27FC236}">
                  <a16:creationId xmlns:a16="http://schemas.microsoft.com/office/drawing/2014/main" xmlns="" id="{6F2B7AC2-5169-4E53-9136-CD89C952BA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5554"/>
              <a:ext cx="9144000" cy="421654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Bookman Old Style" pitchFamily="18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Bookman Old Style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Bookman Old Style" pitchFamily="18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9pPr>
            </a:lstStyle>
            <a:p>
              <a:pPr algn="ctr" eaLnBrk="0" hangingPunct="0">
                <a:lnSpc>
                  <a:spcPct val="114000"/>
                </a:lnSpc>
                <a:defRPr/>
              </a:pPr>
              <a:r>
                <a:rPr kumimoji="1" lang="ru-RU" altLang="ru-RU" sz="2000" b="1" i="1" dirty="0">
                  <a:solidFill>
                    <a:srgbClr val="333399"/>
                  </a:solidFill>
                  <a:sym typeface="Apple Chancery"/>
                </a:rPr>
                <a:t>Сверхпроводящие магниты – основа проекта </a:t>
              </a:r>
              <a:r>
                <a:rPr kumimoji="1" lang="en-US" altLang="ru-RU" sz="2000" b="1" i="1" dirty="0">
                  <a:solidFill>
                    <a:srgbClr val="333399"/>
                  </a:solidFill>
                  <a:sym typeface="Apple Chancery"/>
                </a:rPr>
                <a:t>NICA</a:t>
              </a:r>
              <a:endParaRPr kumimoji="1" lang="ru-RU" sz="2000" b="1" i="1" dirty="0">
                <a:solidFill>
                  <a:srgbClr val="333399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itchFamily="18" charset="2"/>
              </a:endParaRPr>
            </a:p>
          </p:txBody>
        </p:sp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xmlns="" id="{31731394-B51C-4630-BEDE-D6CA02BCBFDE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140" y="521081"/>
              <a:ext cx="2479997" cy="2065018"/>
            </a:xfrm>
            <a:prstGeom prst="rect">
              <a:avLst/>
            </a:prstGeom>
            <a:noFill/>
            <a:ln>
              <a:solidFill>
                <a:srgbClr val="3333CC"/>
              </a:solidFill>
            </a:ln>
          </p:spPr>
        </p:pic>
        <p:pic>
          <p:nvPicPr>
            <p:cNvPr id="32" name="Picture 6" descr="Сечение СП кабеля для коллайдера NICA copy">
              <a:extLst>
                <a:ext uri="{FF2B5EF4-FFF2-40B4-BE49-F238E27FC236}">
                  <a16:creationId xmlns:a16="http://schemas.microsoft.com/office/drawing/2014/main" xmlns="" id="{3656C764-5AAD-4183-B26E-BD07680E895D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1742" y="515566"/>
              <a:ext cx="1672437" cy="2070534"/>
            </a:xfrm>
            <a:prstGeom prst="rect">
              <a:avLst/>
            </a:prstGeom>
            <a:noFill/>
            <a:ln>
              <a:solidFill>
                <a:srgbClr val="3333CC"/>
              </a:solidFill>
            </a:ln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xmlns="" id="{2582BC53-C7BF-444A-8844-5429D4668873}"/>
                </a:ext>
              </a:extLst>
            </p:cNvPr>
            <p:cNvSpPr txBox="1"/>
            <p:nvPr/>
          </p:nvSpPr>
          <p:spPr>
            <a:xfrm>
              <a:off x="4472871" y="507171"/>
              <a:ext cx="4671129" cy="2078928"/>
            </a:xfrm>
            <a:prstGeom prst="rect">
              <a:avLst/>
            </a:prstGeom>
            <a:noFill/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333399"/>
                  </a:solidFill>
                </a:rPr>
                <a:t>  </a:t>
              </a:r>
              <a:r>
                <a:rPr lang="ru-RU" sz="2000" b="1" dirty="0">
                  <a:solidFill>
                    <a:srgbClr val="333399"/>
                  </a:solidFill>
                </a:rPr>
                <a:t>Сверхпроводящий кабель</a:t>
              </a:r>
              <a:endParaRPr lang="en-US" sz="2000" b="1" dirty="0">
                <a:solidFill>
                  <a:srgbClr val="333399"/>
                </a:solidFill>
              </a:endParaRPr>
            </a:p>
            <a:p>
              <a:r>
                <a:rPr lang="en-US" sz="2000" b="1" dirty="0">
                  <a:solidFill>
                    <a:srgbClr val="333399"/>
                  </a:solidFill>
                </a:rPr>
                <a:t> </a:t>
              </a:r>
              <a:r>
                <a:rPr lang="ru-RU" sz="2000" b="1" dirty="0">
                  <a:solidFill>
                    <a:srgbClr val="333399"/>
                  </a:solidFill>
                </a:rPr>
                <a:t> разработки ОИЯИ:</a:t>
              </a:r>
            </a:p>
            <a:p>
              <a:pPr>
                <a:lnSpc>
                  <a:spcPct val="90000"/>
                </a:lnSpc>
              </a:pPr>
              <a:r>
                <a:rPr lang="ru-RU" sz="1600" b="1" dirty="0">
                  <a:solidFill>
                    <a:srgbClr val="333399"/>
                  </a:solidFill>
                </a:rPr>
                <a:t>1 – охлаждающая трубка с </a:t>
              </a:r>
              <a:r>
                <a:rPr lang="en-US" sz="1600" b="1" dirty="0">
                  <a:solidFill>
                    <a:srgbClr val="333399"/>
                  </a:solidFill>
                </a:rPr>
                <a:t>LH</a:t>
              </a:r>
            </a:p>
            <a:p>
              <a:pPr>
                <a:lnSpc>
                  <a:spcPct val="90000"/>
                </a:lnSpc>
              </a:pPr>
              <a:r>
                <a:rPr lang="en-US" sz="1600" b="1" dirty="0">
                  <a:solidFill>
                    <a:srgbClr val="333399"/>
                  </a:solidFill>
                </a:rPr>
                <a:t>2 – Nb-</a:t>
              </a:r>
              <a:r>
                <a:rPr lang="en-US" sz="1600" b="1" dirty="0" err="1">
                  <a:solidFill>
                    <a:srgbClr val="333399"/>
                  </a:solidFill>
                </a:rPr>
                <a:t>Ti</a:t>
              </a:r>
              <a:r>
                <a:rPr lang="en-US" sz="1600" b="1" dirty="0">
                  <a:solidFill>
                    <a:srgbClr val="333399"/>
                  </a:solidFill>
                </a:rPr>
                <a:t> </a:t>
              </a:r>
              <a:r>
                <a:rPr lang="ru-RU" sz="1600" b="1" dirty="0">
                  <a:solidFill>
                    <a:srgbClr val="333399"/>
                  </a:solidFill>
                </a:rPr>
                <a:t>нити </a:t>
              </a:r>
            </a:p>
            <a:p>
              <a:pPr>
                <a:lnSpc>
                  <a:spcPct val="90000"/>
                </a:lnSpc>
              </a:pPr>
              <a:r>
                <a:rPr lang="ru-RU" sz="1600" b="1" dirty="0">
                  <a:solidFill>
                    <a:srgbClr val="333399"/>
                  </a:solidFill>
                </a:rPr>
                <a:t>3 – крепёжная проволока</a:t>
              </a:r>
            </a:p>
            <a:p>
              <a:pPr>
                <a:lnSpc>
                  <a:spcPct val="90000"/>
                </a:lnSpc>
              </a:pPr>
              <a:r>
                <a:rPr lang="ru-RU" sz="1600" b="1" dirty="0">
                  <a:solidFill>
                    <a:srgbClr val="333399"/>
                  </a:solidFill>
                </a:rPr>
                <a:t>4 – изоляция (</a:t>
              </a:r>
              <a:r>
                <a:rPr lang="ru-RU" sz="1600" b="1" dirty="0" err="1">
                  <a:solidFill>
                    <a:srgbClr val="333399"/>
                  </a:solidFill>
                </a:rPr>
                <a:t>каптон</a:t>
              </a:r>
              <a:r>
                <a:rPr lang="ru-RU" sz="1600" b="1" dirty="0">
                  <a:solidFill>
                    <a:srgbClr val="333399"/>
                  </a:solidFill>
                </a:rPr>
                <a:t>)</a:t>
              </a:r>
            </a:p>
            <a:p>
              <a:pPr>
                <a:lnSpc>
                  <a:spcPct val="90000"/>
                </a:lnSpc>
              </a:pPr>
              <a:r>
                <a:rPr lang="ru-RU" sz="1600" b="1" dirty="0">
                  <a:solidFill>
                    <a:srgbClr val="333399"/>
                  </a:solidFill>
                </a:rPr>
                <a:t>5 – стекловолоконная изоляция скреплённая эпоксидным компаундом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FFB92537-0C67-4A3B-82BB-74468E68D00B}"/>
                </a:ext>
              </a:extLst>
            </p:cNvPr>
            <p:cNvSpPr txBox="1"/>
            <p:nvPr/>
          </p:nvSpPr>
          <p:spPr>
            <a:xfrm>
              <a:off x="243191" y="5929854"/>
              <a:ext cx="862843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ru-RU" sz="2000" b="1" dirty="0">
                  <a:solidFill>
                    <a:srgbClr val="0099CC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Symbol" pitchFamily="18" charset="2"/>
                </a:rPr>
                <a:t>	</a:t>
              </a:r>
              <a:r>
                <a:rPr kumimoji="1" lang="ru-RU" sz="2000" b="1" dirty="0">
                  <a:solidFill>
                    <a:srgbClr val="008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Symbol" pitchFamily="18" charset="2"/>
                </a:rPr>
                <a:t>Бустер – 64 магнита</a:t>
              </a:r>
              <a:r>
                <a:rPr kumimoji="1" lang="ru-RU" sz="2000" b="1" dirty="0">
                  <a:solidFill>
                    <a:srgbClr val="0099CC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Symbol" pitchFamily="18" charset="2"/>
                </a:rPr>
                <a:t>			</a:t>
              </a:r>
              <a:r>
                <a:rPr kumimoji="1" lang="ru-RU" sz="2000" b="1" dirty="0">
                  <a:solidFill>
                    <a:srgbClr val="0000CC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Symbol" pitchFamily="18" charset="2"/>
                </a:rPr>
                <a:t>Коллайдер – 178 магнитов</a:t>
              </a:r>
            </a:p>
            <a:p>
              <a:pPr algn="ctr"/>
              <a:r>
                <a:rPr lang="en-US" sz="2000" b="1" dirty="0">
                  <a:solidFill>
                    <a:srgbClr val="996633"/>
                  </a:solidFill>
                  <a:latin typeface="+mn-lt"/>
                </a:rPr>
                <a:t>SIS-100</a:t>
              </a:r>
              <a:r>
                <a:rPr lang="ru-RU" sz="2000" b="1" dirty="0">
                  <a:solidFill>
                    <a:srgbClr val="996633"/>
                  </a:solidFill>
                  <a:latin typeface="+mn-lt"/>
                </a:rPr>
                <a:t> </a:t>
              </a:r>
              <a:r>
                <a:rPr lang="en-US" sz="2000" b="1" dirty="0">
                  <a:solidFill>
                    <a:srgbClr val="996633"/>
                  </a:solidFill>
                  <a:latin typeface="+mn-lt"/>
                </a:rPr>
                <a:t>(FAIR, </a:t>
              </a:r>
              <a:r>
                <a:rPr lang="ru-RU" sz="2000" b="1" dirty="0">
                  <a:solidFill>
                    <a:srgbClr val="996633"/>
                  </a:solidFill>
                  <a:latin typeface="+mn-lt"/>
                </a:rPr>
                <a:t>ФРГ)</a:t>
              </a:r>
              <a:r>
                <a:rPr lang="en-US" sz="2000" b="1" dirty="0">
                  <a:solidFill>
                    <a:srgbClr val="996633"/>
                  </a:solidFill>
                  <a:latin typeface="+mn-lt"/>
                </a:rPr>
                <a:t> – </a:t>
              </a:r>
              <a:r>
                <a:rPr lang="ru-RU" sz="2000" b="1" dirty="0">
                  <a:solidFill>
                    <a:srgbClr val="996633"/>
                  </a:solidFill>
                  <a:latin typeface="+mn-lt"/>
                </a:rPr>
                <a:t>166 магнитов (линзы)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4024896953"/>
      </p:ext>
    </p:extLst>
  </p:cSld>
  <p:clrMapOvr>
    <a:masterClrMapping/>
  </p:clrMapOvr>
  <p:transition advTm="2859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807BDEC6-2D70-49C6-ADE9-23717AACD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06694" y="6492875"/>
            <a:ext cx="2057400" cy="365125"/>
          </a:xfrm>
        </p:spPr>
        <p:txBody>
          <a:bodyPr/>
          <a:lstStyle/>
          <a:p>
            <a:pPr>
              <a:defRPr/>
            </a:pPr>
            <a:fld id="{6D33EA6B-6250-43B7-9A04-8C2D5CAE5BEA}" type="slidenum">
              <a:rPr lang="ru-RU" b="1" smtClean="0"/>
              <a:pPr>
                <a:defRPr/>
              </a:pPr>
              <a:t>6</a:t>
            </a:fld>
            <a:endParaRPr lang="ru-RU" b="1" dirty="0"/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xmlns="" id="{ECE7E800-3E1E-4C62-8F8C-210732C4C8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8141" y="-15836"/>
            <a:ext cx="9144000" cy="489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Bookman Old Style" pitchFamily="18" charset="0"/>
              </a:defRPr>
            </a:lvl1pPr>
            <a:lvl2pPr>
              <a:defRPr sz="2800">
                <a:solidFill>
                  <a:schemeClr val="tx1"/>
                </a:solidFill>
                <a:latin typeface="Bookman Old Style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Bookman Old Style" pitchFamily="18" charset="0"/>
              </a:defRPr>
            </a:lvl3pPr>
            <a:lvl4pPr>
              <a:defRPr sz="2000">
                <a:solidFill>
                  <a:schemeClr val="tx1"/>
                </a:solidFill>
                <a:latin typeface="Bookman Old Style" pitchFamily="18" charset="0"/>
              </a:defRPr>
            </a:lvl4pPr>
            <a:lvl5pPr>
              <a:defRPr sz="2000">
                <a:solidFill>
                  <a:schemeClr val="tx1"/>
                </a:solidFill>
                <a:latin typeface="Bookman Old Style" pitchFamily="18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9pPr>
          </a:lstStyle>
          <a:p>
            <a:pPr algn="ctr" eaLnBrk="0" hangingPunct="0">
              <a:lnSpc>
                <a:spcPct val="114000"/>
              </a:lnSpc>
              <a:defRPr/>
            </a:pPr>
            <a:r>
              <a:rPr kumimoji="1" lang="ru-RU" altLang="ru-RU" sz="2400" b="1" dirty="0">
                <a:solidFill>
                  <a:srgbClr val="0000CC"/>
                </a:solidFill>
                <a:latin typeface="+mn-lt"/>
                <a:sym typeface="Apple Chancery"/>
              </a:rPr>
              <a:t>Первенец </a:t>
            </a:r>
            <a:r>
              <a:rPr kumimoji="1" lang="en-US" altLang="ru-RU" sz="2400" b="1" dirty="0">
                <a:solidFill>
                  <a:srgbClr val="0000CC"/>
                </a:solidFill>
                <a:latin typeface="+mn-lt"/>
                <a:sym typeface="Apple Chancery"/>
              </a:rPr>
              <a:t>NICA</a:t>
            </a:r>
            <a:r>
              <a:rPr kumimoji="1" lang="ru-RU" altLang="ru-RU" sz="2400" b="1" dirty="0">
                <a:solidFill>
                  <a:srgbClr val="0000CC"/>
                </a:solidFill>
                <a:latin typeface="+mn-lt"/>
                <a:sym typeface="Apple Chancery"/>
              </a:rPr>
              <a:t> – Бустер-синхротрон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A2BCA7C3-9512-4798-AD0C-FAF99FE01DC4}"/>
              </a:ext>
            </a:extLst>
          </p:cNvPr>
          <p:cNvGrpSpPr/>
          <p:nvPr/>
        </p:nvGrpSpPr>
        <p:grpSpPr>
          <a:xfrm>
            <a:off x="-8141" y="427792"/>
            <a:ext cx="5095707" cy="5794497"/>
            <a:chOff x="-8141" y="427792"/>
            <a:chExt cx="5095707" cy="5794497"/>
          </a:xfrm>
        </p:grpSpPr>
        <p:pic>
          <p:nvPicPr>
            <p:cNvPr id="5" name="Picture 13">
              <a:extLst>
                <a:ext uri="{FF2B5EF4-FFF2-40B4-BE49-F238E27FC236}">
                  <a16:creationId xmlns:a16="http://schemas.microsoft.com/office/drawing/2014/main" xmlns="" id="{1751153E-C2F9-4B56-B916-AE523AF7BE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/>
            <a:srcRect r="16431"/>
            <a:stretch/>
          </p:blipFill>
          <p:spPr>
            <a:xfrm>
              <a:off x="-8141" y="2059008"/>
              <a:ext cx="4638940" cy="4163281"/>
            </a:xfrm>
            <a:prstGeom prst="rect">
              <a:avLst/>
            </a:prstGeom>
          </p:spPr>
        </p:pic>
        <p:sp>
          <p:nvSpPr>
            <p:cNvPr id="6" name="Rectangle 2">
              <a:extLst>
                <a:ext uri="{FF2B5EF4-FFF2-40B4-BE49-F238E27FC236}">
                  <a16:creationId xmlns:a16="http://schemas.microsoft.com/office/drawing/2014/main" xmlns="" id="{7BA0A45D-B7A0-4F10-A019-D3FEFA5A9B51}"/>
                </a:ext>
              </a:extLst>
            </p:cNvPr>
            <p:cNvSpPr/>
            <p:nvPr/>
          </p:nvSpPr>
          <p:spPr>
            <a:xfrm>
              <a:off x="-8141" y="427792"/>
              <a:ext cx="5095707" cy="1631216"/>
            </a:xfrm>
            <a:prstGeom prst="rect">
              <a:avLst/>
            </a:prstGeom>
            <a:solidFill>
              <a:srgbClr val="D7FFFF"/>
            </a:solidFill>
          </p:spPr>
          <p:txBody>
            <a:bodyPr wrap="square">
              <a:spAutoFit/>
            </a:bodyPr>
            <a:lstStyle/>
            <a:p>
              <a:r>
                <a:rPr lang="ru-RU" sz="2000" b="1" dirty="0">
                  <a:solidFill>
                    <a:srgbClr val="00206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Декабрь 2020 – 1й технический сеанс:</a:t>
              </a:r>
            </a:p>
            <a:p>
              <a:r>
                <a:rPr lang="ru-RU" sz="2000" b="1" dirty="0">
                  <a:solidFill>
                    <a:srgbClr val="00206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Инжекция и ускорение ионов Не1+</a:t>
              </a:r>
            </a:p>
            <a:p>
              <a:r>
                <a:rPr lang="ru-RU" sz="2000" b="1" dirty="0">
                  <a:solidFill>
                    <a:srgbClr val="00206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Инжекция - 3,2 МэВ</a:t>
              </a:r>
              <a:r>
                <a:rPr lang="en-US" sz="2000" b="1" dirty="0">
                  <a:solidFill>
                    <a:srgbClr val="00206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/</a:t>
              </a:r>
              <a:r>
                <a:rPr lang="ru-RU" sz="2000" b="1" dirty="0">
                  <a:solidFill>
                    <a:srgbClr val="00206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нуклон</a:t>
              </a:r>
              <a:endPara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ru-RU" sz="2000" b="1" dirty="0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Ускорение до </a:t>
              </a:r>
              <a:r>
                <a:rPr lang="en-US" sz="2000" b="1" dirty="0">
                  <a:solidFill>
                    <a:srgbClr val="008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100 </a:t>
              </a:r>
              <a:r>
                <a:rPr lang="ru-RU" sz="2000" b="1" dirty="0">
                  <a:solidFill>
                    <a:srgbClr val="00800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МэВ</a:t>
              </a:r>
              <a:r>
                <a:rPr lang="en-US" sz="2000" b="1" dirty="0">
                  <a:solidFill>
                    <a:srgbClr val="00800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/</a:t>
              </a:r>
              <a:r>
                <a:rPr lang="ru-RU" sz="2000" b="1" dirty="0">
                  <a:solidFill>
                    <a:srgbClr val="00800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нуклон</a:t>
              </a:r>
              <a:endParaRPr lang="en-US" sz="2000" b="1" dirty="0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</a:t>
              </a:r>
              <a:r>
                <a:rPr lang="ru-RU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проект</a:t>
              </a:r>
              <a:r>
                <a:rPr lang="en-US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600 </a:t>
              </a:r>
              <a:r>
                <a:rPr lang="ru-RU" sz="2000" b="1" dirty="0">
                  <a:solidFill>
                    <a:srgbClr val="00206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МэВ</a:t>
              </a:r>
              <a:r>
                <a:rPr lang="en-US" sz="2000" b="1" dirty="0">
                  <a:solidFill>
                    <a:srgbClr val="00206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/</a:t>
              </a:r>
              <a:r>
                <a:rPr lang="ru-RU" sz="2000" b="1" dirty="0">
                  <a:solidFill>
                    <a:srgbClr val="00206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нуклон</a:t>
              </a:r>
              <a:r>
                <a:rPr lang="en-US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  <a:r>
                <a:rPr lang="ru-RU" sz="20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b="1" dirty="0">
                  <a:solidFill>
                    <a:srgbClr val="00206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ru-RU" sz="2000" b="1" dirty="0">
                  <a:solidFill>
                    <a:srgbClr val="002060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472B2622-341D-43F1-815D-BC5A356F6A5B}"/>
              </a:ext>
            </a:extLst>
          </p:cNvPr>
          <p:cNvGrpSpPr/>
          <p:nvPr/>
        </p:nvGrpSpPr>
        <p:grpSpPr>
          <a:xfrm>
            <a:off x="4643915" y="355864"/>
            <a:ext cx="4446311" cy="3393245"/>
            <a:chOff x="4727643" y="797669"/>
            <a:chExt cx="4446311" cy="3393245"/>
          </a:xfrm>
        </p:grpSpPr>
        <p:pic>
          <p:nvPicPr>
            <p:cNvPr id="8" name="Рисунок 6">
              <a:extLst>
                <a:ext uri="{FF2B5EF4-FFF2-40B4-BE49-F238E27FC236}">
                  <a16:creationId xmlns:a16="http://schemas.microsoft.com/office/drawing/2014/main" xmlns="" id="{D4E3EC7F-6602-42F8-B28A-0021D0DFEB52}"/>
                </a:ext>
              </a:extLst>
            </p:cNvPr>
            <p:cNvPicPr/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8117" r="8861" b="22247"/>
            <a:stretch/>
          </p:blipFill>
          <p:spPr bwMode="auto">
            <a:xfrm>
              <a:off x="4727643" y="797669"/>
              <a:ext cx="4420179" cy="2435452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9" name="Группа 8">
              <a:extLst>
                <a:ext uri="{FF2B5EF4-FFF2-40B4-BE49-F238E27FC236}">
                  <a16:creationId xmlns:a16="http://schemas.microsoft.com/office/drawing/2014/main" xmlns="" id="{EA738AE6-D570-4B69-92C9-B0C9B6A8EB1F}"/>
                </a:ext>
              </a:extLst>
            </p:cNvPr>
            <p:cNvGrpSpPr/>
            <p:nvPr/>
          </p:nvGrpSpPr>
          <p:grpSpPr>
            <a:xfrm>
              <a:off x="4795462" y="1202879"/>
              <a:ext cx="4378492" cy="2988035"/>
              <a:chOff x="4795462" y="1202879"/>
              <a:chExt cx="4378492" cy="2988035"/>
            </a:xfrm>
          </p:grpSpPr>
          <p:sp>
            <p:nvSpPr>
              <p:cNvPr id="10" name="Rectangle 1">
                <a:extLst>
                  <a:ext uri="{FF2B5EF4-FFF2-40B4-BE49-F238E27FC236}">
                    <a16:creationId xmlns:a16="http://schemas.microsoft.com/office/drawing/2014/main" xmlns="" id="{37358AD9-DEE1-4B8B-9661-EF404AA27C81}"/>
                  </a:ext>
                </a:extLst>
              </p:cNvPr>
              <p:cNvSpPr/>
              <p:nvPr/>
            </p:nvSpPr>
            <p:spPr>
              <a:xfrm>
                <a:off x="4795462" y="3113696"/>
                <a:ext cx="4378492" cy="1077218"/>
              </a:xfrm>
              <a:prstGeom prst="rect">
                <a:avLst/>
              </a:prstGeom>
              <a:solidFill>
                <a:srgbClr val="D7FFFF"/>
              </a:solidFill>
              <a:ln>
                <a:solidFill>
                  <a:srgbClr val="002060"/>
                </a:solidFill>
              </a:ln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ru-RU" sz="1600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Изменение магнитного поля при ускорении (</a:t>
                </a:r>
                <a:r>
                  <a:rPr lang="ru-RU" sz="1600" b="1" i="1" dirty="0">
                    <a:solidFill>
                      <a:srgbClr val="3333CC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голубая</a:t>
                </a:r>
                <a:r>
                  <a:rPr lang="ru-RU" sz="1600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кривая) и тока пучка при ускорении и замедлении (</a:t>
                </a:r>
                <a:r>
                  <a:rPr lang="ru-RU" sz="1600" b="1" i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красная</a:t>
                </a:r>
                <a:r>
                  <a:rPr lang="ru-RU" sz="1600" i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кривая)</a:t>
                </a:r>
              </a:p>
            </p:txBody>
          </p:sp>
          <p:grpSp>
            <p:nvGrpSpPr>
              <p:cNvPr id="11" name="Группа 10">
                <a:extLst>
                  <a:ext uri="{FF2B5EF4-FFF2-40B4-BE49-F238E27FC236}">
                    <a16:creationId xmlns:a16="http://schemas.microsoft.com/office/drawing/2014/main" xmlns="" id="{76B072E7-868E-4604-972A-ED1FA7134E3B}"/>
                  </a:ext>
                </a:extLst>
              </p:cNvPr>
              <p:cNvGrpSpPr/>
              <p:nvPr/>
            </p:nvGrpSpPr>
            <p:grpSpPr>
              <a:xfrm>
                <a:off x="4795462" y="1202879"/>
                <a:ext cx="3872256" cy="1770423"/>
                <a:chOff x="4731495" y="866876"/>
                <a:chExt cx="3872256" cy="1770423"/>
              </a:xfrm>
            </p:grpSpPr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xmlns="" id="{F02DDC6A-7933-47DB-BA47-A994ED4D51E5}"/>
                    </a:ext>
                  </a:extLst>
                </p:cNvPr>
                <p:cNvSpPr txBox="1"/>
                <p:nvPr/>
              </p:nvSpPr>
              <p:spPr>
                <a:xfrm>
                  <a:off x="5269789" y="1188292"/>
                  <a:ext cx="1096262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dirty="0">
                      <a:solidFill>
                        <a:schemeClr val="bg1"/>
                      </a:solidFill>
                    </a:rPr>
                    <a:t>Acceleration</a:t>
                  </a:r>
                  <a:endParaRPr lang="ru-RU" sz="14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xmlns="" id="{9DCB9073-8234-4102-BA7F-F77AA3BEFED5}"/>
                    </a:ext>
                  </a:extLst>
                </p:cNvPr>
                <p:cNvSpPr txBox="1"/>
                <p:nvPr/>
              </p:nvSpPr>
              <p:spPr>
                <a:xfrm>
                  <a:off x="6461126" y="866876"/>
                  <a:ext cx="999313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dirty="0">
                      <a:solidFill>
                        <a:schemeClr val="bg1"/>
                      </a:solidFill>
                    </a:rPr>
                    <a:t>Circulation</a:t>
                  </a:r>
                </a:p>
                <a:p>
                  <a:r>
                    <a:rPr lang="en-US" sz="1400" dirty="0">
                      <a:solidFill>
                        <a:schemeClr val="bg1"/>
                      </a:solidFill>
                    </a:rPr>
                    <a:t>100 MeV/u</a:t>
                  </a:r>
                  <a:endParaRPr lang="ru-RU" sz="14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xmlns="" id="{B20E250D-ED50-455E-A37B-0FBAEE7A150D}"/>
                    </a:ext>
                  </a:extLst>
                </p:cNvPr>
                <p:cNvSpPr txBox="1"/>
                <p:nvPr/>
              </p:nvSpPr>
              <p:spPr>
                <a:xfrm>
                  <a:off x="7486650" y="1227773"/>
                  <a:ext cx="1117101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dirty="0">
                      <a:solidFill>
                        <a:schemeClr val="bg1"/>
                      </a:solidFill>
                    </a:rPr>
                    <a:t>Deceleration</a:t>
                  </a:r>
                  <a:endParaRPr lang="ru-RU" sz="14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xmlns="" id="{81C84138-64E0-4FE3-98B8-E5724D27B6A1}"/>
                    </a:ext>
                  </a:extLst>
                </p:cNvPr>
                <p:cNvSpPr txBox="1"/>
                <p:nvPr/>
              </p:nvSpPr>
              <p:spPr>
                <a:xfrm>
                  <a:off x="8000829" y="2177893"/>
                  <a:ext cx="602922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dirty="0">
                      <a:solidFill>
                        <a:schemeClr val="bg1"/>
                      </a:solidFill>
                    </a:rPr>
                    <a:t>RF off</a:t>
                  </a:r>
                  <a:endParaRPr lang="ru-RU" sz="14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xmlns="" id="{52E8DE4E-81FB-4557-BAC8-93D2E4ED104F}"/>
                    </a:ext>
                  </a:extLst>
                </p:cNvPr>
                <p:cNvSpPr txBox="1"/>
                <p:nvPr/>
              </p:nvSpPr>
              <p:spPr>
                <a:xfrm>
                  <a:off x="5970272" y="2114079"/>
                  <a:ext cx="1236172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dirty="0">
                      <a:solidFill>
                        <a:srgbClr val="FFFF00"/>
                      </a:solidFill>
                    </a:rPr>
                    <a:t>Beam current</a:t>
                  </a:r>
                </a:p>
                <a:p>
                  <a:r>
                    <a:rPr lang="en-US" sz="1400" dirty="0">
                      <a:solidFill>
                        <a:srgbClr val="FFFF00"/>
                      </a:solidFill>
                    </a:rPr>
                    <a:t>3e10 ions max</a:t>
                  </a:r>
                  <a:endParaRPr lang="ru-RU" sz="1400" dirty="0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xmlns="" id="{0C6E1366-D6F6-4032-A514-11FA0D17B2B1}"/>
                    </a:ext>
                  </a:extLst>
                </p:cNvPr>
                <p:cNvSpPr txBox="1"/>
                <p:nvPr/>
              </p:nvSpPr>
              <p:spPr>
                <a:xfrm>
                  <a:off x="4731495" y="1714516"/>
                  <a:ext cx="948639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dirty="0">
                      <a:solidFill>
                        <a:srgbClr val="33CC33"/>
                      </a:solidFill>
                    </a:rPr>
                    <a:t>Magnetic field</a:t>
                  </a:r>
                  <a:endParaRPr lang="ru-RU" sz="1400" dirty="0">
                    <a:solidFill>
                      <a:srgbClr val="33CC33"/>
                    </a:solidFill>
                  </a:endParaRPr>
                </a:p>
              </p:txBody>
            </p:sp>
          </p:grpSp>
        </p:grp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97F68B73-E660-49F2-900E-4CB7BC994EBA}"/>
              </a:ext>
            </a:extLst>
          </p:cNvPr>
          <p:cNvSpPr txBox="1"/>
          <p:nvPr/>
        </p:nvSpPr>
        <p:spPr>
          <a:xfrm>
            <a:off x="4722312" y="3749109"/>
            <a:ext cx="4378492" cy="3016210"/>
          </a:xfrm>
          <a:prstGeom prst="rect">
            <a:avLst/>
          </a:prstGeom>
          <a:solidFill>
            <a:srgbClr val="F8F8F8"/>
          </a:solidFill>
          <a:ln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ru-RU" sz="2000" b="1" dirty="0">
                <a:solidFill>
                  <a:srgbClr val="0000CC"/>
                </a:solidFill>
              </a:rPr>
              <a:t>Бустер помещён в ярмо демонтированного  Синхрофазотрона, что решает три задачи:</a:t>
            </a:r>
          </a:p>
          <a:p>
            <a:pPr>
              <a:lnSpc>
                <a:spcPct val="95000"/>
              </a:lnSpc>
            </a:pPr>
            <a:r>
              <a:rPr lang="ru-RU" sz="2000" b="1" dirty="0">
                <a:solidFill>
                  <a:srgbClr val="0000CC"/>
                </a:solidFill>
              </a:rPr>
              <a:t>- обеспечивается массивный</a:t>
            </a:r>
          </a:p>
          <a:p>
            <a:pPr>
              <a:lnSpc>
                <a:spcPct val="95000"/>
              </a:lnSpc>
            </a:pPr>
            <a:r>
              <a:rPr lang="ru-RU" sz="2000" b="1" dirty="0">
                <a:solidFill>
                  <a:srgbClr val="0000CC"/>
                </a:solidFill>
              </a:rPr>
              <a:t>  и стабильный фундамент,</a:t>
            </a:r>
          </a:p>
          <a:p>
            <a:pPr>
              <a:lnSpc>
                <a:spcPct val="95000"/>
              </a:lnSpc>
            </a:pPr>
            <a:r>
              <a:rPr lang="ru-RU" sz="2000" b="1" dirty="0">
                <a:solidFill>
                  <a:srgbClr val="0000CC"/>
                </a:solidFill>
              </a:rPr>
              <a:t>- появляется  биологическая</a:t>
            </a:r>
          </a:p>
          <a:p>
            <a:pPr>
              <a:lnSpc>
                <a:spcPct val="95000"/>
              </a:lnSpc>
            </a:pPr>
            <a:r>
              <a:rPr lang="ru-RU" sz="2000" b="1" dirty="0">
                <a:solidFill>
                  <a:srgbClr val="0000CC"/>
                </a:solidFill>
              </a:rPr>
              <a:t>  защита от излучения,</a:t>
            </a:r>
          </a:p>
          <a:p>
            <a:pPr>
              <a:lnSpc>
                <a:spcPct val="95000"/>
              </a:lnSpc>
            </a:pPr>
            <a:r>
              <a:rPr lang="ru-RU" sz="2000" b="1" dirty="0">
                <a:solidFill>
                  <a:srgbClr val="0000CC"/>
                </a:solidFill>
              </a:rPr>
              <a:t>- сохраняется символ города</a:t>
            </a:r>
          </a:p>
          <a:p>
            <a:pPr>
              <a:lnSpc>
                <a:spcPct val="95000"/>
              </a:lnSpc>
            </a:pPr>
            <a:r>
              <a:rPr lang="ru-RU" sz="2000" b="1" dirty="0">
                <a:solidFill>
                  <a:srgbClr val="0000CC"/>
                </a:solidFill>
              </a:rPr>
              <a:t>  Дубна.</a:t>
            </a:r>
          </a:p>
        </p:txBody>
      </p:sp>
    </p:spTree>
    <p:extLst>
      <p:ext uri="{BB962C8B-B14F-4D97-AF65-F5344CB8AC3E}">
        <p14:creationId xmlns:p14="http://schemas.microsoft.com/office/powerpoint/2010/main" xmlns="" val="3351750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896911" y="6450982"/>
            <a:ext cx="2057400" cy="365125"/>
          </a:xfrm>
        </p:spPr>
        <p:txBody>
          <a:bodyPr/>
          <a:lstStyle/>
          <a:p>
            <a:pPr>
              <a:defRPr/>
            </a:pPr>
            <a:fld id="{6D33EA6B-6250-43B7-9A04-8C2D5CAE5BEA}" type="slidenum">
              <a:rPr lang="ru-RU" b="1" smtClean="0"/>
              <a:pPr>
                <a:defRPr/>
              </a:pPr>
              <a:t>7</a:t>
            </a:fld>
            <a:endParaRPr lang="ru-RU" b="1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E7BC5235-41F6-4141-9048-AF31CDE6A30B}"/>
              </a:ext>
            </a:extLst>
          </p:cNvPr>
          <p:cNvGrpSpPr/>
          <p:nvPr/>
        </p:nvGrpSpPr>
        <p:grpSpPr>
          <a:xfrm>
            <a:off x="-8141" y="-15836"/>
            <a:ext cx="9160282" cy="6867492"/>
            <a:chOff x="-8141" y="-15836"/>
            <a:chExt cx="9160282" cy="6867492"/>
          </a:xfrm>
        </p:grpSpPr>
        <p:sp>
          <p:nvSpPr>
            <p:cNvPr id="3" name="Text Box 2">
              <a:extLst>
                <a:ext uri="{FF2B5EF4-FFF2-40B4-BE49-F238E27FC236}">
                  <a16:creationId xmlns:a16="http://schemas.microsoft.com/office/drawing/2014/main" xmlns="" id="{ECE7E800-3E1E-4C62-8F8C-210732C4C8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8141" y="-15836"/>
              <a:ext cx="9144000" cy="489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Bookman Old Style" pitchFamily="18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Bookman Old Style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Bookman Old Style" pitchFamily="18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9pPr>
            </a:lstStyle>
            <a:p>
              <a:pPr algn="ctr" eaLnBrk="0" hangingPunct="0">
                <a:lnSpc>
                  <a:spcPct val="114000"/>
                </a:lnSpc>
                <a:defRPr/>
              </a:pPr>
              <a:r>
                <a:rPr kumimoji="1" lang="ru-RU" altLang="ru-RU" sz="2400" b="1" dirty="0" err="1">
                  <a:solidFill>
                    <a:srgbClr val="0000CC"/>
                  </a:solidFill>
                  <a:latin typeface="+mn-lt"/>
                  <a:sym typeface="Apple Chancery"/>
                </a:rPr>
                <a:t>Нуклотрон</a:t>
              </a:r>
              <a:r>
                <a:rPr kumimoji="1" lang="ru-RU" altLang="ru-RU" sz="2400" b="1" dirty="0">
                  <a:solidFill>
                    <a:srgbClr val="0000CC"/>
                  </a:solidFill>
                  <a:latin typeface="+mn-lt"/>
                  <a:sym typeface="Apple Chancery"/>
                </a:rPr>
                <a:t> – СП синхротрон, действующий с 1993 г.</a:t>
              </a:r>
            </a:p>
          </p:txBody>
        </p:sp>
        <p:sp>
          <p:nvSpPr>
            <p:cNvPr id="4" name="Text Box 2">
              <a:extLst>
                <a:ext uri="{FF2B5EF4-FFF2-40B4-BE49-F238E27FC236}">
                  <a16:creationId xmlns:a16="http://schemas.microsoft.com/office/drawing/2014/main" xmlns="" id="{ECE7E800-3E1E-4C62-8F8C-210732C4C8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41" y="3329377"/>
              <a:ext cx="9144000" cy="934358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Bookman Old Style" pitchFamily="18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Bookman Old Style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Bookman Old Style" pitchFamily="18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9pPr>
            </a:lstStyle>
            <a:p>
              <a:pPr algn="ctr" eaLnBrk="0" hangingPunct="0">
                <a:lnSpc>
                  <a:spcPct val="114000"/>
                </a:lnSpc>
                <a:defRPr/>
              </a:pPr>
              <a:r>
                <a:rPr kumimoji="1" lang="ru-RU" altLang="ru-RU" sz="2400" b="1" dirty="0">
                  <a:solidFill>
                    <a:srgbClr val="0000CC"/>
                  </a:solidFill>
                  <a:latin typeface="+mn-lt"/>
                  <a:sym typeface="Apple Chancery"/>
                </a:rPr>
                <a:t>Коллайдер – в стадии</a:t>
              </a:r>
              <a:r>
                <a:rPr kumimoji="1" lang="en-US" altLang="ru-RU" sz="2400" b="1" dirty="0">
                  <a:solidFill>
                    <a:srgbClr val="0000CC"/>
                  </a:solidFill>
                  <a:latin typeface="+mn-lt"/>
                  <a:sym typeface="Apple Chancery"/>
                </a:rPr>
                <a:t> </a:t>
              </a:r>
              <a:r>
                <a:rPr kumimoji="1" lang="ru-RU" altLang="ru-RU" sz="2400" b="1" dirty="0">
                  <a:solidFill>
                    <a:srgbClr val="0000CC"/>
                  </a:solidFill>
                  <a:latin typeface="+mn-lt"/>
                  <a:sym typeface="Apple Chancery"/>
                </a:rPr>
                <a:t>строительства и изготовления, </a:t>
              </a:r>
            </a:p>
            <a:p>
              <a:pPr algn="ctr" eaLnBrk="0" hangingPunct="0">
                <a:lnSpc>
                  <a:spcPct val="114000"/>
                </a:lnSpc>
                <a:defRPr/>
              </a:pPr>
              <a:r>
                <a:rPr kumimoji="1" lang="ru-RU" altLang="ru-RU" sz="2400" b="1" dirty="0">
                  <a:solidFill>
                    <a:srgbClr val="0000CC"/>
                  </a:solidFill>
                  <a:latin typeface="+mn-lt"/>
                  <a:sym typeface="Apple Chancery"/>
                </a:rPr>
                <a:t>начало монтажа и запуск – 2022 г. </a:t>
              </a: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0" y="0"/>
              <a:ext cx="9144000" cy="3362516"/>
            </a:xfrm>
            <a:prstGeom prst="rect">
              <a:avLst/>
            </a:prstGeom>
            <a:noFill/>
            <a:ln w="19050">
              <a:solidFill>
                <a:srgbClr val="00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247089" y="4263735"/>
              <a:ext cx="4931923" cy="2457741"/>
            </a:xfrm>
            <a:prstGeom prst="rect">
              <a:avLst/>
            </a:prstGeom>
          </p:spPr>
        </p:pic>
        <p:sp>
          <p:nvSpPr>
            <p:cNvPr id="8" name="Прямоугольник 7"/>
            <p:cNvSpPr/>
            <p:nvPr/>
          </p:nvSpPr>
          <p:spPr>
            <a:xfrm>
              <a:off x="-8141" y="3362516"/>
              <a:ext cx="9144000" cy="3489140"/>
            </a:xfrm>
            <a:prstGeom prst="rect">
              <a:avLst/>
            </a:prstGeom>
            <a:noFill/>
            <a:ln w="19050">
              <a:solidFill>
                <a:srgbClr val="00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9" name="Рисунок 3" descr="Nuclotron_tunnel_2010.jpg">
              <a:extLst>
                <a:ext uri="{FF2B5EF4-FFF2-40B4-BE49-F238E27FC236}">
                  <a16:creationId xmlns:a16="http://schemas.microsoft.com/office/drawing/2014/main" xmlns="" id="{22206119-C7F9-462B-906C-299A513E1D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lum bright="10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4465" b="6409"/>
            <a:stretch>
              <a:fillRect/>
            </a:stretch>
          </p:blipFill>
          <p:spPr bwMode="auto">
            <a:xfrm>
              <a:off x="198249" y="454761"/>
              <a:ext cx="4373751" cy="2888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8">
              <a:extLst>
                <a:ext uri="{FF2B5EF4-FFF2-40B4-BE49-F238E27FC236}">
                  <a16:creationId xmlns:a16="http://schemas.microsoft.com/office/drawing/2014/main" xmlns="" id="{C23C1502-C31A-4282-9996-EBA87F02E0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7960" y="1423723"/>
              <a:ext cx="4279649" cy="92333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</a:pPr>
              <a:r>
                <a:rPr lang="en-US" altLang="ru-RU" sz="2000" b="1" dirty="0">
                  <a:solidFill>
                    <a:srgbClr val="C00000"/>
                  </a:solidFill>
                  <a:latin typeface="+mn-lt"/>
                  <a:ea typeface="ＭＳ Ｐゴシック" panose="020B0600070205080204" pitchFamily="34" charset="-128"/>
                </a:rPr>
                <a:t>Accelerated:</a:t>
              </a:r>
            </a:p>
            <a:p>
              <a:pPr eaLnBrk="1" hangingPunct="1">
                <a:lnSpc>
                  <a:spcPct val="90000"/>
                </a:lnSpc>
              </a:pPr>
              <a:r>
                <a:rPr lang="en-US" altLang="ru-RU" sz="2000" b="1" dirty="0">
                  <a:solidFill>
                    <a:srgbClr val="C00000"/>
                  </a:solidFill>
                  <a:latin typeface="+mn-lt"/>
                  <a:ea typeface="ＭＳ Ｐゴシック" panose="020B0600070205080204" pitchFamily="34" charset="-128"/>
                </a:rPr>
                <a:t>Ions from p to Xe (C, Mg, Fe, </a:t>
              </a:r>
              <a:r>
                <a:rPr lang="en-US" altLang="ru-RU" sz="2000" b="1" dirty="0" err="1">
                  <a:solidFill>
                    <a:srgbClr val="C00000"/>
                  </a:solidFill>
                  <a:latin typeface="+mn-lt"/>
                  <a:ea typeface="ＭＳ Ｐゴシック" panose="020B0600070205080204" pitchFamily="34" charset="-128"/>
                </a:rPr>
                <a:t>Ar</a:t>
              </a:r>
              <a:r>
                <a:rPr lang="en-US" altLang="ru-RU" sz="2000" b="1" dirty="0">
                  <a:solidFill>
                    <a:srgbClr val="C00000"/>
                  </a:solidFill>
                  <a:latin typeface="+mn-lt"/>
                  <a:ea typeface="ＭＳ Ｐゴシック" panose="020B0600070205080204" pitchFamily="34" charset="-128"/>
                </a:rPr>
                <a:t>, Kr)</a:t>
              </a:r>
            </a:p>
            <a:p>
              <a:pPr eaLnBrk="1" hangingPunct="1">
                <a:lnSpc>
                  <a:spcPct val="90000"/>
                </a:lnSpc>
              </a:pPr>
              <a:r>
                <a:rPr lang="en-US" altLang="ru-RU" sz="2000" b="1" dirty="0">
                  <a:solidFill>
                    <a:srgbClr val="C00000"/>
                  </a:solidFill>
                  <a:latin typeface="+mn-lt"/>
                  <a:ea typeface="ＭＳ Ｐゴシック" panose="020B0600070205080204" pitchFamily="34" charset="-128"/>
                </a:rPr>
                <a:t>Polarized p &amp; d beams</a:t>
              </a:r>
            </a:p>
          </p:txBody>
        </p:sp>
        <p:sp>
          <p:nvSpPr>
            <p:cNvPr id="15" name="Прямоугольник 1">
              <a:extLst>
                <a:ext uri="{FF2B5EF4-FFF2-40B4-BE49-F238E27FC236}">
                  <a16:creationId xmlns:a16="http://schemas.microsoft.com/office/drawing/2014/main" xmlns="" id="{834FD244-ACD8-4517-A2D6-FE01CF3B3E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7522" y="2347053"/>
              <a:ext cx="4288229" cy="92333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</a:pPr>
              <a:r>
                <a:rPr lang="en-US" altLang="ru-RU" sz="2000" b="1" dirty="0">
                  <a:solidFill>
                    <a:srgbClr val="C00000"/>
                  </a:solidFill>
                  <a:latin typeface="+mn-lt"/>
                </a:rPr>
                <a:t>Proton energy max 10.9 GeV</a:t>
              </a:r>
            </a:p>
            <a:p>
              <a:pPr eaLnBrk="1" hangingPunct="1">
                <a:lnSpc>
                  <a:spcPct val="90000"/>
                </a:lnSpc>
              </a:pPr>
              <a:r>
                <a:rPr lang="en-US" altLang="ru-RU" sz="2000" b="1" dirty="0">
                  <a:solidFill>
                    <a:srgbClr val="C00000"/>
                  </a:solidFill>
                  <a:latin typeface="+mn-lt"/>
                </a:rPr>
                <a:t>Light ions          max 5.45 GeV/u</a:t>
              </a:r>
            </a:p>
            <a:p>
              <a:pPr eaLnBrk="1" hangingPunct="1">
                <a:lnSpc>
                  <a:spcPct val="90000"/>
                </a:lnSpc>
              </a:pPr>
              <a:r>
                <a:rPr lang="en-US" altLang="ru-RU" sz="2000" b="1" dirty="0">
                  <a:solidFill>
                    <a:srgbClr val="C00000"/>
                  </a:solidFill>
                  <a:latin typeface="+mn-lt"/>
                </a:rPr>
                <a:t>Heavy ions        max 3.8 GeV/u</a:t>
              </a:r>
              <a:endParaRPr lang="ru-RU" altLang="ru-RU" sz="2000" b="1" dirty="0">
                <a:solidFill>
                  <a:srgbClr val="C00000"/>
                </a:solidFill>
                <a:latin typeface="+mn-lt"/>
              </a:endParaRPr>
            </a:p>
          </p:txBody>
        </p:sp>
        <p:sp>
          <p:nvSpPr>
            <p:cNvPr id="16" name="Прямоугольник 12">
              <a:extLst>
                <a:ext uri="{FF2B5EF4-FFF2-40B4-BE49-F238E27FC236}">
                  <a16:creationId xmlns:a16="http://schemas.microsoft.com/office/drawing/2014/main" xmlns="" id="{336FC031-7F35-4BD9-9F41-2D193CBCAE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9821" y="489365"/>
              <a:ext cx="4279649" cy="92333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ts val="0"/>
                </a:spcBef>
              </a:pPr>
              <a:r>
                <a:rPr lang="en-US" altLang="ru-RU" sz="2000" b="1" dirty="0">
                  <a:solidFill>
                    <a:srgbClr val="333399"/>
                  </a:solidFill>
                  <a:latin typeface="+mn-lt"/>
                </a:rPr>
                <a:t>Circumference 251.2 m,  B</a:t>
              </a:r>
              <a:r>
                <a:rPr lang="en-US" altLang="ru-RU" sz="2000" b="1" dirty="0">
                  <a:solidFill>
                    <a:srgbClr val="333399"/>
                  </a:solidFill>
                  <a:latin typeface="+mn-lt"/>
                  <a:sym typeface="Symbol" panose="05050102010706020507" pitchFamily="18" charset="2"/>
                </a:rPr>
                <a:t>  </a:t>
              </a:r>
              <a:r>
                <a:rPr lang="en-US" altLang="ru-RU" sz="2000" b="1" dirty="0">
                  <a:solidFill>
                    <a:srgbClr val="333399"/>
                  </a:solidFill>
                  <a:latin typeface="+mn-lt"/>
                </a:rPr>
                <a:t>43 Tm</a:t>
              </a:r>
            </a:p>
            <a:p>
              <a:pPr>
                <a:lnSpc>
                  <a:spcPct val="90000"/>
                </a:lnSpc>
                <a:spcBef>
                  <a:spcPts val="0"/>
                </a:spcBef>
                <a:defRPr/>
              </a:pPr>
              <a:r>
                <a:rPr kumimoji="1" lang="en-US" altLang="ru-RU" sz="2000" b="1" i="1" dirty="0">
                  <a:solidFill>
                    <a:schemeClr val="accent2">
                      <a:lumMod val="75000"/>
                    </a:schemeClr>
                  </a:solidFill>
                  <a:latin typeface="+mn-lt"/>
                  <a:cs typeface="Arial" charset="0"/>
                  <a:sym typeface="Symbol" panose="05050102010706020507" pitchFamily="18" charset="2"/>
                </a:rPr>
                <a:t>The project approved in </a:t>
              </a:r>
              <a:r>
                <a:rPr kumimoji="1" lang="ru-RU" altLang="ru-RU" sz="2000" b="1" i="1" dirty="0">
                  <a:solidFill>
                    <a:schemeClr val="accent2">
                      <a:lumMod val="75000"/>
                    </a:schemeClr>
                  </a:solidFill>
                  <a:latin typeface="+mn-lt"/>
                  <a:cs typeface="Arial" charset="0"/>
                  <a:sym typeface="Symbol" panose="05050102010706020507" pitchFamily="18" charset="2"/>
                </a:rPr>
                <a:t>1986 </a:t>
              </a:r>
              <a:r>
                <a:rPr kumimoji="1" lang="en-US" altLang="ru-RU" sz="2000" b="1" i="1" dirty="0">
                  <a:solidFill>
                    <a:srgbClr val="CC0000"/>
                  </a:solidFill>
                  <a:latin typeface="+mn-lt"/>
                  <a:sym typeface="Symbol" panose="05050102010706020507" pitchFamily="18" charset="2"/>
                </a:rPr>
                <a:t>Commissioning &amp; first beam </a:t>
              </a:r>
              <a:r>
                <a:rPr kumimoji="1" lang="ru-RU" altLang="ru-RU" sz="2000" b="1" i="1" dirty="0">
                  <a:solidFill>
                    <a:srgbClr val="CC0000"/>
                  </a:solidFill>
                  <a:latin typeface="+mn-lt"/>
                  <a:sym typeface="Symbol" panose="05050102010706020507" pitchFamily="18" charset="2"/>
                </a:rPr>
                <a:t>1993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853039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63"/>
          <p:cNvGrpSpPr>
            <a:grpSpLocks/>
          </p:cNvGrpSpPr>
          <p:nvPr/>
        </p:nvGrpSpPr>
        <p:grpSpPr bwMode="auto">
          <a:xfrm>
            <a:off x="8516938" y="-333375"/>
            <a:ext cx="123825" cy="1487488"/>
            <a:chOff x="3189" y="1642"/>
            <a:chExt cx="78" cy="937"/>
          </a:xfrm>
        </p:grpSpPr>
        <p:sp>
          <p:nvSpPr>
            <p:cNvPr id="35915" name="Freeform 64"/>
            <p:cNvSpPr>
              <a:spLocks/>
            </p:cNvSpPr>
            <p:nvPr/>
          </p:nvSpPr>
          <p:spPr bwMode="auto">
            <a:xfrm>
              <a:off x="3241" y="1642"/>
              <a:ext cx="26" cy="585"/>
            </a:xfrm>
            <a:custGeom>
              <a:avLst/>
              <a:gdLst>
                <a:gd name="T0" fmla="*/ 26 w 26"/>
                <a:gd name="T1" fmla="*/ 0 h 585"/>
                <a:gd name="T2" fmla="*/ 0 w 26"/>
                <a:gd name="T3" fmla="*/ 292 h 585"/>
                <a:gd name="T4" fmla="*/ 9 w 26"/>
                <a:gd name="T5" fmla="*/ 430 h 585"/>
                <a:gd name="T6" fmla="*/ 0 w 26"/>
                <a:gd name="T7" fmla="*/ 473 h 585"/>
                <a:gd name="T8" fmla="*/ 9 w 26"/>
                <a:gd name="T9" fmla="*/ 585 h 5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585">
                  <a:moveTo>
                    <a:pt x="26" y="0"/>
                  </a:moveTo>
                  <a:cubicBezTo>
                    <a:pt x="21" y="96"/>
                    <a:pt x="25" y="198"/>
                    <a:pt x="0" y="292"/>
                  </a:cubicBezTo>
                  <a:cubicBezTo>
                    <a:pt x="3" y="338"/>
                    <a:pt x="9" y="384"/>
                    <a:pt x="9" y="430"/>
                  </a:cubicBezTo>
                  <a:cubicBezTo>
                    <a:pt x="9" y="445"/>
                    <a:pt x="0" y="458"/>
                    <a:pt x="0" y="473"/>
                  </a:cubicBezTo>
                  <a:cubicBezTo>
                    <a:pt x="0" y="510"/>
                    <a:pt x="9" y="548"/>
                    <a:pt x="9" y="58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cap="flat" cmpd="sng">
                  <a:solidFill>
                    <a:srgbClr val="000066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916" name="Freeform 65"/>
            <p:cNvSpPr>
              <a:spLocks/>
            </p:cNvSpPr>
            <p:nvPr/>
          </p:nvSpPr>
          <p:spPr bwMode="auto">
            <a:xfrm>
              <a:off x="3189" y="2416"/>
              <a:ext cx="69" cy="163"/>
            </a:xfrm>
            <a:custGeom>
              <a:avLst/>
              <a:gdLst>
                <a:gd name="T0" fmla="*/ 69 w 69"/>
                <a:gd name="T1" fmla="*/ 0 h 163"/>
                <a:gd name="T2" fmla="*/ 0 w 69"/>
                <a:gd name="T3" fmla="*/ 163 h 16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9" h="163">
                  <a:moveTo>
                    <a:pt x="69" y="0"/>
                  </a:moveTo>
                  <a:cubicBezTo>
                    <a:pt x="58" y="59"/>
                    <a:pt x="48" y="121"/>
                    <a:pt x="0" y="16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cap="flat" cmpd="sng">
                  <a:solidFill>
                    <a:schemeClr val="tx1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CAF4650B-77FD-43A1-9462-B6E4F072FA70}"/>
              </a:ext>
            </a:extLst>
          </p:cNvPr>
          <p:cNvGrpSpPr/>
          <p:nvPr/>
        </p:nvGrpSpPr>
        <p:grpSpPr>
          <a:xfrm>
            <a:off x="-15024" y="0"/>
            <a:ext cx="9159023" cy="6858000"/>
            <a:chOff x="-15024" y="0"/>
            <a:chExt cx="9159023" cy="6858000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342BEE55-9006-4EA3-BD8F-6594B70B8400}"/>
                </a:ext>
              </a:extLst>
            </p:cNvPr>
            <p:cNvSpPr/>
            <p:nvPr/>
          </p:nvSpPr>
          <p:spPr>
            <a:xfrm>
              <a:off x="2840477" y="6046482"/>
              <a:ext cx="3608346" cy="582181"/>
            </a:xfrm>
            <a:prstGeom prst="rect">
              <a:avLst/>
            </a:prstGeom>
            <a:solidFill>
              <a:srgbClr val="F8F8F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E8181DF5-8D51-453E-9F64-0B8035832470}"/>
                </a:ext>
              </a:extLst>
            </p:cNvPr>
            <p:cNvSpPr txBox="1"/>
            <p:nvPr/>
          </p:nvSpPr>
          <p:spPr>
            <a:xfrm>
              <a:off x="2830749" y="3511684"/>
              <a:ext cx="3587801" cy="107721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002060"/>
                  </a:solidFill>
                  <a:latin typeface="+mn-lt"/>
                  <a:cs typeface="Arial" panose="020B0604020202020204" pitchFamily="34" charset="0"/>
                </a:rPr>
                <a:t>Cryostat with SC coil</a:t>
              </a:r>
              <a:endParaRPr lang="ru-RU" sz="16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endParaRPr>
            </a:p>
            <a:p>
              <a:pPr algn="ctr"/>
              <a:endParaRPr lang="ru-RU" sz="16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endParaRPr>
            </a:p>
            <a:p>
              <a:pPr algn="ctr"/>
              <a:endParaRPr lang="ru-RU" sz="16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endParaRPr>
            </a:p>
            <a:p>
              <a:r>
                <a:rPr lang="en-US" sz="1600" b="1" dirty="0">
                  <a:solidFill>
                    <a:srgbClr val="002060"/>
                  </a:solidFill>
                  <a:latin typeface="+mn-lt"/>
                  <a:cs typeface="Arial" panose="020B0604020202020204" pitchFamily="34" charset="0"/>
                </a:rPr>
                <a:t> </a:t>
              </a:r>
              <a:endParaRPr lang="ru-RU" sz="16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endParaRPr>
            </a:p>
          </p:txBody>
        </p:sp>
        <p:grpSp>
          <p:nvGrpSpPr>
            <p:cNvPr id="16" name="Группа 15">
              <a:extLst>
                <a:ext uri="{FF2B5EF4-FFF2-40B4-BE49-F238E27FC236}">
                  <a16:creationId xmlns:a16="http://schemas.microsoft.com/office/drawing/2014/main" xmlns="" id="{4E9EC82E-6456-4D3F-A562-CD3F1D6DCD9E}"/>
                </a:ext>
              </a:extLst>
            </p:cNvPr>
            <p:cNvGrpSpPr/>
            <p:nvPr/>
          </p:nvGrpSpPr>
          <p:grpSpPr>
            <a:xfrm>
              <a:off x="6431960" y="4744047"/>
              <a:ext cx="2644757" cy="2113953"/>
              <a:chOff x="6587359" y="4352149"/>
              <a:chExt cx="2556380" cy="1917285"/>
            </a:xfrm>
          </p:grpSpPr>
          <p:pic>
            <p:nvPicPr>
              <p:cNvPr id="22" name="Picture 2">
                <a:extLst>
                  <a:ext uri="{FF2B5EF4-FFF2-40B4-BE49-F238E27FC236}">
                    <a16:creationId xmlns:a16="http://schemas.microsoft.com/office/drawing/2014/main" xmlns="" id="{623B88B8-DEFB-4ABA-866E-21F47D508B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6587359" y="4352149"/>
                <a:ext cx="2556380" cy="1917285"/>
              </a:xfrm>
              <a:prstGeom prst="rect">
                <a:avLst/>
              </a:prstGeom>
            </p:spPr>
          </p:pic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xmlns="" id="{8A6859D4-AC5B-4804-8B9A-CE6457D5B33B}"/>
                  </a:ext>
                </a:extLst>
              </p:cNvPr>
              <p:cNvSpPr txBox="1"/>
              <p:nvPr/>
            </p:nvSpPr>
            <p:spPr>
              <a:xfrm>
                <a:off x="7052205" y="5837715"/>
                <a:ext cx="159300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+mn-lt"/>
                  </a:rPr>
                  <a:t>MPD hall, Nov. 6</a:t>
                </a:r>
                <a:endParaRPr lang="ru-RU" sz="1600" b="1" dirty="0">
                  <a:solidFill>
                    <a:schemeClr val="bg1"/>
                  </a:solidFill>
                  <a:latin typeface="+mn-lt"/>
                </a:endParaRPr>
              </a:p>
            </p:txBody>
          </p:sp>
        </p:grp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xmlns="" id="{EE7E92ED-5D8A-4DF0-AB55-56D710CAF47D}"/>
                </a:ext>
              </a:extLst>
            </p:cNvPr>
            <p:cNvSpPr txBox="1"/>
            <p:nvPr/>
          </p:nvSpPr>
          <p:spPr>
            <a:xfrm>
              <a:off x="-15024" y="2368583"/>
              <a:ext cx="914399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CC"/>
                  </a:solidFill>
                  <a:latin typeface="+mn-lt"/>
                </a:rPr>
                <a:t>Задача 1, стадия 2. Эксперименты на Коллайдере</a:t>
              </a:r>
            </a:p>
            <a:p>
              <a:pPr algn="ctr"/>
              <a:r>
                <a:rPr lang="ru-RU" sz="2000" b="1" dirty="0">
                  <a:solidFill>
                    <a:srgbClr val="0000CC"/>
                  </a:solidFill>
                  <a:latin typeface="+mn-lt"/>
                </a:rPr>
                <a:t>«Многоцелевой детектор»: </a:t>
              </a:r>
              <a:r>
                <a:rPr lang="en-US" sz="2000" b="1" dirty="0" err="1">
                  <a:solidFill>
                    <a:srgbClr val="FF0000"/>
                  </a:solidFill>
                  <a:latin typeface="+mn-lt"/>
                </a:rPr>
                <a:t>M</a:t>
              </a:r>
              <a:r>
                <a:rPr lang="en-US" sz="2000" b="1" dirty="0" err="1">
                  <a:solidFill>
                    <a:srgbClr val="0000CC"/>
                  </a:solidFill>
                  <a:latin typeface="+mn-lt"/>
                </a:rPr>
                <a:t>ulti</a:t>
              </a:r>
              <a:r>
                <a:rPr lang="en-US" sz="2000" b="1" dirty="0" err="1">
                  <a:solidFill>
                    <a:srgbClr val="FF0000"/>
                  </a:solidFill>
                  <a:latin typeface="+mn-lt"/>
                </a:rPr>
                <a:t>P</a:t>
              </a:r>
              <a:r>
                <a:rPr lang="en-US" sz="2000" b="1" dirty="0" err="1">
                  <a:solidFill>
                    <a:srgbClr val="0000CC"/>
                  </a:solidFill>
                  <a:latin typeface="+mn-lt"/>
                </a:rPr>
                <a:t>urpose</a:t>
              </a:r>
              <a:r>
                <a:rPr lang="en-US" sz="2000" b="1" dirty="0">
                  <a:solidFill>
                    <a:srgbClr val="0000CC"/>
                  </a:solidFill>
                  <a:latin typeface="+mn-lt"/>
                </a:rPr>
                <a:t> </a:t>
              </a:r>
              <a:r>
                <a:rPr lang="en-US" sz="2000" b="1" dirty="0">
                  <a:solidFill>
                    <a:srgbClr val="FF0000"/>
                  </a:solidFill>
                  <a:latin typeface="+mn-lt"/>
                </a:rPr>
                <a:t>D</a:t>
              </a:r>
              <a:r>
                <a:rPr lang="en-US" sz="2000" b="1" dirty="0">
                  <a:solidFill>
                    <a:srgbClr val="0000CC"/>
                  </a:solidFill>
                  <a:latin typeface="+mn-lt"/>
                </a:rPr>
                <a:t>etector (</a:t>
              </a:r>
              <a:r>
                <a:rPr lang="en-US" sz="2000" b="1" dirty="0">
                  <a:solidFill>
                    <a:srgbClr val="FF0000"/>
                  </a:solidFill>
                  <a:latin typeface="+mn-lt"/>
                </a:rPr>
                <a:t>MPD</a:t>
              </a:r>
              <a:r>
                <a:rPr lang="en-US" sz="2000" b="1" dirty="0">
                  <a:solidFill>
                    <a:srgbClr val="0000CC"/>
                  </a:solidFill>
                  <a:latin typeface="+mn-lt"/>
                </a:rPr>
                <a:t>)</a:t>
              </a:r>
              <a:r>
                <a:rPr lang="en-US" dirty="0"/>
                <a:t> 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EE7E92ED-5D8A-4DF0-AB55-56D710CAF47D}"/>
                </a:ext>
              </a:extLst>
            </p:cNvPr>
            <p:cNvSpPr txBox="1"/>
            <p:nvPr/>
          </p:nvSpPr>
          <p:spPr>
            <a:xfrm>
              <a:off x="0" y="0"/>
              <a:ext cx="9143999" cy="2431435"/>
            </a:xfrm>
            <a:prstGeom prst="rect">
              <a:avLst/>
            </a:prstGeom>
            <a:noFill/>
            <a:ln w="19050"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0000CC"/>
                  </a:solidFill>
                  <a:latin typeface="+mn-lt"/>
                </a:rPr>
                <a:t>  </a:t>
              </a:r>
              <a:r>
                <a:rPr lang="ru-RU" sz="2000" b="1" dirty="0">
                  <a:solidFill>
                    <a:srgbClr val="0000CC"/>
                  </a:solidFill>
                  <a:latin typeface="+mn-lt"/>
                </a:rPr>
                <a:t>Задача 1, стадия 1 </a:t>
              </a:r>
            </a:p>
            <a:p>
              <a:r>
                <a:rPr lang="ru-RU" sz="2000" b="1" dirty="0">
                  <a:solidFill>
                    <a:srgbClr val="0000CC"/>
                  </a:solidFill>
                  <a:latin typeface="+mn-lt"/>
                </a:rPr>
                <a:t>Эксперименты по исследованию барионной</a:t>
              </a:r>
            </a:p>
            <a:p>
              <a:r>
                <a:rPr lang="ru-RU" sz="2000" b="1" dirty="0">
                  <a:solidFill>
                    <a:srgbClr val="0000CC"/>
                  </a:solidFill>
                  <a:latin typeface="+mn-lt"/>
                </a:rPr>
                <a:t>(ядерной) материи на </a:t>
              </a:r>
              <a:r>
                <a:rPr lang="ru-RU" sz="2000" b="1" dirty="0" err="1">
                  <a:solidFill>
                    <a:srgbClr val="0000CC"/>
                  </a:solidFill>
                  <a:latin typeface="+mn-lt"/>
                </a:rPr>
                <a:t>Нуклотроне</a:t>
              </a:r>
              <a:r>
                <a:rPr lang="ru-RU" sz="2000" b="1" dirty="0">
                  <a:solidFill>
                    <a:srgbClr val="0000CC"/>
                  </a:solidFill>
                  <a:latin typeface="+mn-lt"/>
                </a:rPr>
                <a:t> </a:t>
              </a:r>
            </a:p>
            <a:p>
              <a:r>
                <a:rPr lang="en-US" sz="2000" b="1" dirty="0">
                  <a:solidFill>
                    <a:srgbClr val="FF0000"/>
                  </a:solidFill>
                  <a:latin typeface="+mn-lt"/>
                </a:rPr>
                <a:t>B</a:t>
              </a:r>
              <a:r>
                <a:rPr lang="en-US" sz="2000" b="1" dirty="0">
                  <a:solidFill>
                    <a:srgbClr val="0000CC"/>
                  </a:solidFill>
                  <a:latin typeface="+mn-lt"/>
                </a:rPr>
                <a:t>aryonic </a:t>
              </a:r>
              <a:r>
                <a:rPr lang="en-US" sz="2000" b="1" dirty="0">
                  <a:solidFill>
                    <a:srgbClr val="FF0000"/>
                  </a:solidFill>
                  <a:latin typeface="+mn-lt"/>
                </a:rPr>
                <a:t>M</a:t>
              </a:r>
              <a:r>
                <a:rPr lang="en-US" sz="2000" b="1" dirty="0">
                  <a:solidFill>
                    <a:srgbClr val="0000CC"/>
                  </a:solidFill>
                  <a:latin typeface="+mn-lt"/>
                </a:rPr>
                <a:t>atter at </a:t>
              </a:r>
              <a:r>
                <a:rPr lang="en-US" sz="2000" b="1" dirty="0" err="1">
                  <a:solidFill>
                    <a:srgbClr val="FF0000"/>
                  </a:solidFill>
                  <a:latin typeface="+mn-lt"/>
                </a:rPr>
                <a:t>N</a:t>
              </a:r>
              <a:r>
                <a:rPr lang="en-US" sz="2000" b="1" dirty="0" err="1">
                  <a:solidFill>
                    <a:srgbClr val="0000CC"/>
                  </a:solidFill>
                  <a:latin typeface="+mn-lt"/>
                </a:rPr>
                <a:t>uclotron</a:t>
              </a:r>
              <a:r>
                <a:rPr lang="en-US" sz="2000" b="1" dirty="0">
                  <a:solidFill>
                    <a:srgbClr val="0000CC"/>
                  </a:solidFill>
                  <a:latin typeface="+mn-lt"/>
                </a:rPr>
                <a:t> (</a:t>
              </a:r>
              <a:r>
                <a:rPr lang="en-US" sz="2000" b="1" dirty="0">
                  <a:solidFill>
                    <a:srgbClr val="FF0000"/>
                  </a:solidFill>
                  <a:latin typeface="+mn-lt"/>
                </a:rPr>
                <a:t>BM@N</a:t>
              </a:r>
              <a:r>
                <a:rPr lang="en-US" sz="2000" b="1" dirty="0">
                  <a:solidFill>
                    <a:srgbClr val="0000CC"/>
                  </a:solidFill>
                  <a:latin typeface="+mn-lt"/>
                </a:rPr>
                <a:t>)</a:t>
              </a:r>
            </a:p>
            <a:p>
              <a:r>
                <a:rPr lang="ru-RU" b="1" dirty="0">
                  <a:solidFill>
                    <a:srgbClr val="0000CC"/>
                  </a:solidFill>
                  <a:latin typeface="+mn-lt"/>
                </a:rPr>
                <a:t>Предвестник </a:t>
              </a:r>
              <a:r>
                <a:rPr lang="ru-RU" b="1" dirty="0" err="1">
                  <a:solidFill>
                    <a:srgbClr val="0000CC"/>
                  </a:solidFill>
                  <a:latin typeface="+mn-lt"/>
                </a:rPr>
                <a:t>коллайдера</a:t>
              </a:r>
              <a:r>
                <a:rPr lang="ru-RU" b="1" dirty="0">
                  <a:solidFill>
                    <a:srgbClr val="0000CC"/>
                  </a:solidFill>
                  <a:latin typeface="+mn-lt"/>
                </a:rPr>
                <a:t> </a:t>
              </a:r>
              <a:r>
                <a:rPr lang="en-US" b="1" dirty="0">
                  <a:solidFill>
                    <a:srgbClr val="0000CC"/>
                  </a:solidFill>
                  <a:latin typeface="+mn-lt"/>
                </a:rPr>
                <a:t>NICA</a:t>
              </a:r>
              <a:r>
                <a:rPr lang="ru-RU" b="1" dirty="0">
                  <a:solidFill>
                    <a:srgbClr val="0000CC"/>
                  </a:solidFill>
                  <a:latin typeface="+mn-lt"/>
                </a:rPr>
                <a:t> – эксперименты</a:t>
              </a:r>
            </a:p>
            <a:p>
              <a:r>
                <a:rPr lang="ru-RU" b="1" dirty="0">
                  <a:solidFill>
                    <a:srgbClr val="0000CC"/>
                  </a:solidFill>
                  <a:latin typeface="+mn-lt"/>
                </a:rPr>
                <a:t>на фиксированной (неподвижной) мишени</a:t>
              </a:r>
              <a:endParaRPr lang="en-US" b="1" dirty="0">
                <a:solidFill>
                  <a:srgbClr val="0000CC"/>
                </a:solidFill>
                <a:latin typeface="+mn-lt"/>
              </a:endParaRPr>
            </a:p>
            <a:p>
              <a:r>
                <a:rPr lang="ru-RU" b="1" dirty="0">
                  <a:solidFill>
                    <a:srgbClr val="0000CC"/>
                  </a:solidFill>
                  <a:latin typeface="+mn-lt"/>
                </a:rPr>
                <a:t>Энергия в </a:t>
              </a:r>
              <a:r>
                <a:rPr lang="ru-RU" b="1" dirty="0" err="1">
                  <a:solidFill>
                    <a:srgbClr val="0000CC"/>
                  </a:solidFill>
                  <a:latin typeface="+mn-lt"/>
                </a:rPr>
                <a:t>с.ц.м</a:t>
              </a:r>
              <a:r>
                <a:rPr lang="ru-RU" b="1" dirty="0">
                  <a:solidFill>
                    <a:srgbClr val="0000CC"/>
                  </a:solidFill>
                  <a:latin typeface="+mn-lt"/>
                </a:rPr>
                <a:t>. Для ядер золота 3.27 </a:t>
              </a:r>
              <a:r>
                <a:rPr lang="en-US" b="1" dirty="0">
                  <a:solidFill>
                    <a:srgbClr val="0000CC"/>
                  </a:solidFill>
                  <a:latin typeface="+mn-lt"/>
                </a:rPr>
                <a:t>GeV/u </a:t>
              </a:r>
              <a:endParaRPr lang="ru-RU" b="1" dirty="0">
                <a:solidFill>
                  <a:srgbClr val="0000CC"/>
                </a:solidFill>
                <a:latin typeface="+mn-lt"/>
              </a:endParaRPr>
            </a:p>
            <a:p>
              <a:r>
                <a:rPr lang="ru-RU" b="1" dirty="0">
                  <a:solidFill>
                    <a:srgbClr val="0000CC"/>
                  </a:solidFill>
                  <a:latin typeface="+mn-lt"/>
                </a:rPr>
                <a:t>Проведено два сеанса, получены первые физические результаты</a:t>
              </a:r>
              <a:r>
                <a:rPr lang="ru-RU" sz="1600" b="1" dirty="0">
                  <a:solidFill>
                    <a:srgbClr val="0000CC"/>
                  </a:solidFill>
                  <a:latin typeface="+mn-lt"/>
                </a:rPr>
                <a:t>. </a:t>
              </a:r>
              <a:r>
                <a:rPr lang="en-US" sz="1600" dirty="0"/>
                <a:t> </a:t>
              </a:r>
            </a:p>
          </p:txBody>
        </p:sp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xmlns="" id="{000B27A8-F9F1-4B86-AFD5-1BE1954CE11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398061" y="2971257"/>
              <a:ext cx="2730915" cy="1825725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2EA2FE43-402F-45E2-81A8-0CB0FB52D4D1}"/>
                </a:ext>
              </a:extLst>
            </p:cNvPr>
            <p:cNvSpPr txBox="1"/>
            <p:nvPr/>
          </p:nvSpPr>
          <p:spPr>
            <a:xfrm>
              <a:off x="6444667" y="4630409"/>
              <a:ext cx="2684308" cy="338554"/>
            </a:xfrm>
            <a:prstGeom prst="rect">
              <a:avLst/>
            </a:prstGeom>
            <a:solidFill>
              <a:srgbClr val="DDDDDD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000066"/>
                  </a:solidFill>
                  <a:latin typeface="+mn-lt"/>
                </a:rPr>
                <a:t>Manufactured in Slovakia</a:t>
              </a:r>
              <a:endParaRPr lang="ru-RU" sz="1600" b="1" dirty="0">
                <a:solidFill>
                  <a:srgbClr val="000066"/>
                </a:solidFill>
                <a:latin typeface="+mn-lt"/>
              </a:endParaRPr>
            </a:p>
          </p:txBody>
        </p:sp>
        <p:pic>
          <p:nvPicPr>
            <p:cNvPr id="24" name="Picture 6">
              <a:extLst>
                <a:ext uri="{FF2B5EF4-FFF2-40B4-BE49-F238E27FC236}">
                  <a16:creationId xmlns:a16="http://schemas.microsoft.com/office/drawing/2014/main" xmlns="" id="{95FB03FE-D67E-49CD-99AE-97AA874BD0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30748" y="4039012"/>
              <a:ext cx="3618075" cy="2007470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1E4CEBC4-6DC9-4090-A356-7A0D931DBF96}"/>
                </a:ext>
              </a:extLst>
            </p:cNvPr>
            <p:cNvSpPr txBox="1"/>
            <p:nvPr/>
          </p:nvSpPr>
          <p:spPr>
            <a:xfrm>
              <a:off x="2870048" y="3767871"/>
              <a:ext cx="35270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000066"/>
                  </a:solidFill>
                  <a:latin typeface="+mn-lt"/>
                </a:rPr>
                <a:t>Arrival at the </a:t>
              </a:r>
              <a:r>
                <a:rPr lang="en-US" sz="1600" b="1" dirty="0" err="1">
                  <a:solidFill>
                    <a:srgbClr val="000066"/>
                  </a:solidFill>
                  <a:latin typeface="+mn-lt"/>
                </a:rPr>
                <a:t>Dubna</a:t>
              </a:r>
              <a:r>
                <a:rPr lang="en-US" sz="1600" b="1" dirty="0">
                  <a:solidFill>
                    <a:srgbClr val="000066"/>
                  </a:solidFill>
                  <a:latin typeface="+mn-lt"/>
                </a:rPr>
                <a:t> river, </a:t>
              </a:r>
              <a:endParaRPr lang="ru-RU" sz="1600" b="1" dirty="0">
                <a:solidFill>
                  <a:srgbClr val="000066"/>
                </a:solidFill>
                <a:latin typeface="+mn-lt"/>
              </a:endParaRPr>
            </a:p>
            <a:p>
              <a:pPr algn="ctr"/>
              <a:r>
                <a:rPr lang="en-US" sz="1600" b="1" dirty="0">
                  <a:solidFill>
                    <a:srgbClr val="000066"/>
                  </a:solidFill>
                  <a:latin typeface="+mn-lt"/>
                </a:rPr>
                <a:t>Nov. 5,</a:t>
              </a:r>
              <a:r>
                <a:rPr lang="ru-RU" sz="1600" b="1" dirty="0">
                  <a:solidFill>
                    <a:srgbClr val="000066"/>
                  </a:solidFill>
                  <a:latin typeface="+mn-lt"/>
                </a:rPr>
                <a:t> 2020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37118" y="3031589"/>
              <a:ext cx="2816066" cy="2727224"/>
              <a:chOff x="158063" y="2270147"/>
              <a:chExt cx="2816066" cy="2727224"/>
            </a:xfrm>
          </p:grpSpPr>
          <p:pic>
            <p:nvPicPr>
              <p:cNvPr id="19" name="Рисунок 18">
                <a:extLst>
                  <a:ext uri="{FF2B5EF4-FFF2-40B4-BE49-F238E27FC236}">
                    <a16:creationId xmlns:a16="http://schemas.microsoft.com/office/drawing/2014/main" xmlns="" id="{88AFCCE2-2120-4BFC-A9E4-8CB3843ED6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58063" y="2854922"/>
                <a:ext cx="2816066" cy="1882650"/>
              </a:xfrm>
              <a:prstGeom prst="rect">
                <a:avLst/>
              </a:prstGeom>
            </p:spPr>
          </p:pic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xmlns="" id="{DF571D99-FA3D-4549-A1B2-DC812929C2E8}"/>
                  </a:ext>
                </a:extLst>
              </p:cNvPr>
              <p:cNvSpPr txBox="1"/>
              <p:nvPr/>
            </p:nvSpPr>
            <p:spPr>
              <a:xfrm>
                <a:off x="158837" y="2270147"/>
                <a:ext cx="2815292" cy="584775"/>
              </a:xfrm>
              <a:prstGeom prst="rect">
                <a:avLst/>
              </a:prstGeom>
              <a:solidFill>
                <a:srgbClr val="B2B2B2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>
                    <a:solidFill>
                      <a:srgbClr val="000066"/>
                    </a:solidFill>
                    <a:latin typeface="+mn-lt"/>
                  </a:rPr>
                  <a:t>S</a:t>
                </a:r>
                <a:r>
                  <a:rPr lang="ru-RU" sz="1600" b="1" dirty="0">
                    <a:solidFill>
                      <a:srgbClr val="000066"/>
                    </a:solidFill>
                    <a:latin typeface="+mn-lt"/>
                  </a:rPr>
                  <a:t>С </a:t>
                </a:r>
                <a:r>
                  <a:rPr lang="en-US" sz="1600" b="1" dirty="0">
                    <a:solidFill>
                      <a:srgbClr val="000066"/>
                    </a:solidFill>
                    <a:latin typeface="+mn-lt"/>
                  </a:rPr>
                  <a:t>solenoid coil</a:t>
                </a:r>
                <a:r>
                  <a:rPr lang="ru-RU" sz="1600" b="1" dirty="0">
                    <a:solidFill>
                      <a:srgbClr val="000066"/>
                    </a:solidFill>
                    <a:latin typeface="+mn-lt"/>
                  </a:rPr>
                  <a:t> </a:t>
                </a:r>
                <a:r>
                  <a:rPr lang="en-US" sz="1600" b="1" dirty="0">
                    <a:solidFill>
                      <a:srgbClr val="000066"/>
                    </a:solidFill>
                    <a:latin typeface="+mn-lt"/>
                  </a:rPr>
                  <a:t>manufactured </a:t>
                </a:r>
              </a:p>
              <a:p>
                <a:pPr algn="ctr"/>
                <a:r>
                  <a:rPr lang="en-US" sz="1600" b="1" dirty="0">
                    <a:solidFill>
                      <a:srgbClr val="000066"/>
                    </a:solidFill>
                    <a:latin typeface="+mn-lt"/>
                  </a:rPr>
                  <a:t>at INFN</a:t>
                </a:r>
                <a:r>
                  <a:rPr lang="ru-RU" sz="1600" b="1" dirty="0">
                    <a:solidFill>
                      <a:srgbClr val="000066"/>
                    </a:solidFill>
                    <a:latin typeface="+mn-lt"/>
                  </a:rPr>
                  <a:t> </a:t>
                </a:r>
                <a:r>
                  <a:rPr lang="en-US" sz="1600" b="1" dirty="0">
                    <a:solidFill>
                      <a:srgbClr val="000066"/>
                    </a:solidFill>
                    <a:latin typeface="+mn-lt"/>
                  </a:rPr>
                  <a:t>(Genoa, Italy)</a:t>
                </a:r>
                <a:endParaRPr lang="ru-RU" sz="1600" b="1" dirty="0">
                  <a:solidFill>
                    <a:srgbClr val="000066"/>
                  </a:solidFill>
                  <a:latin typeface="+mn-lt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xmlns="" id="{FAA21AA8-EE15-4CA2-B94A-19FAB3244076}"/>
                  </a:ext>
                </a:extLst>
              </p:cNvPr>
              <p:cNvSpPr txBox="1"/>
              <p:nvPr/>
            </p:nvSpPr>
            <p:spPr>
              <a:xfrm>
                <a:off x="158063" y="4658817"/>
                <a:ext cx="2803359" cy="338554"/>
              </a:xfrm>
              <a:prstGeom prst="rect">
                <a:avLst/>
              </a:prstGeom>
              <a:solidFill>
                <a:srgbClr val="D9D9D9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>
                    <a:solidFill>
                      <a:srgbClr val="002060"/>
                    </a:solidFill>
                    <a:latin typeface="+mn-lt"/>
                    <a:cs typeface="Arial" panose="020B0604020202020204" pitchFamily="34" charset="0"/>
                  </a:rPr>
                  <a:t>Departure from Genoa</a:t>
                </a:r>
                <a:endParaRPr lang="ru-RU" sz="1600" b="1" dirty="0">
                  <a:solidFill>
                    <a:srgbClr val="002060"/>
                  </a:solidFill>
                  <a:latin typeface="+mn-lt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2EA2FE43-402F-45E2-81A8-0CB0FB52D4D1}"/>
                </a:ext>
              </a:extLst>
            </p:cNvPr>
            <p:cNvSpPr txBox="1"/>
            <p:nvPr/>
          </p:nvSpPr>
          <p:spPr>
            <a:xfrm>
              <a:off x="6585211" y="3090446"/>
              <a:ext cx="25208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000066"/>
                  </a:solidFill>
                  <a:latin typeface="+mn-lt"/>
                </a:rPr>
                <a:t>Solenoid yoke</a:t>
              </a:r>
              <a:endParaRPr lang="ru-RU" sz="1600" b="1" dirty="0">
                <a:solidFill>
                  <a:srgbClr val="000066"/>
                </a:solidFill>
                <a:latin typeface="+mn-lt"/>
              </a:endParaRPr>
            </a:p>
          </p:txBody>
        </p:sp>
        <p:pic>
          <p:nvPicPr>
            <p:cNvPr id="28" name="Picture 4">
              <a:extLst>
                <a:ext uri="{FF2B5EF4-FFF2-40B4-BE49-F238E27FC236}">
                  <a16:creationId xmlns:a16="http://schemas.microsoft.com/office/drawing/2014/main" xmlns="" id="{2B450E59-01E0-461A-BAE1-22871084FD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7926" y="7003"/>
              <a:ext cx="4136073" cy="1989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9" name="Прямая со стрелкой 28"/>
            <p:cNvCxnSpPr/>
            <p:nvPr/>
          </p:nvCxnSpPr>
          <p:spPr>
            <a:xfrm>
              <a:off x="2042808" y="4377447"/>
              <a:ext cx="2286000" cy="554476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 стрелкой 32"/>
            <p:cNvCxnSpPr/>
            <p:nvPr/>
          </p:nvCxnSpPr>
          <p:spPr>
            <a:xfrm>
              <a:off x="4467075" y="4955993"/>
              <a:ext cx="3042677" cy="633543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00233716-B825-419A-9F54-EEE624931DDF}"/>
                </a:ext>
              </a:extLst>
            </p:cNvPr>
            <p:cNvSpPr txBox="1"/>
            <p:nvPr/>
          </p:nvSpPr>
          <p:spPr>
            <a:xfrm>
              <a:off x="2956814" y="5682044"/>
              <a:ext cx="3243120" cy="9589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ru-RU" sz="1600" b="1" i="1" dirty="0">
                  <a:solidFill>
                    <a:schemeClr val="bg1"/>
                  </a:solidFill>
                  <a:latin typeface="+mn-lt"/>
                </a:rPr>
                <a:t>              «По морям и океанам»</a:t>
              </a:r>
              <a:r>
                <a:rPr lang="ru-RU" sz="1600" b="1" i="1" dirty="0">
                  <a:solidFill>
                    <a:srgbClr val="000066"/>
                  </a:solidFill>
                  <a:latin typeface="+mn-lt"/>
                </a:rPr>
                <a:t>», </a:t>
              </a:r>
            </a:p>
            <a:p>
              <a:pPr>
                <a:lnSpc>
                  <a:spcPct val="120000"/>
                </a:lnSpc>
              </a:pPr>
              <a:r>
                <a:rPr lang="ru-RU" sz="1600" b="1" i="1" dirty="0">
                  <a:solidFill>
                    <a:srgbClr val="000066"/>
                  </a:solidFill>
                  <a:latin typeface="+mn-lt"/>
                </a:rPr>
                <a:t>              или «Одиссея соленоида»  </a:t>
              </a:r>
            </a:p>
            <a:p>
              <a:pPr>
                <a:lnSpc>
                  <a:spcPct val="120000"/>
                </a:lnSpc>
              </a:pPr>
              <a:r>
                <a:rPr lang="ru-RU" sz="1600" b="1" i="1" dirty="0">
                  <a:solidFill>
                    <a:srgbClr val="000066"/>
                  </a:solidFill>
                  <a:latin typeface="+mn-lt"/>
                </a:rPr>
                <a:t>              из Генуи в Дубну…  </a:t>
              </a:r>
            </a:p>
          </p:txBody>
        </p:sp>
      </p:grp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953825" y="6493722"/>
            <a:ext cx="2057400" cy="365125"/>
          </a:xfrm>
        </p:spPr>
        <p:txBody>
          <a:bodyPr/>
          <a:lstStyle/>
          <a:p>
            <a:pPr>
              <a:defRPr/>
            </a:pPr>
            <a:fld id="{6D33EA6B-6250-43B7-9A04-8C2D5CAE5BEA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8</a:t>
            </a:fld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5222470"/>
      </p:ext>
    </p:extLst>
  </p:cSld>
  <p:clrMapOvr>
    <a:masterClrMapping/>
  </p:clrMapOvr>
  <p:transition advTm="2859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3" name="Group 63"/>
          <p:cNvGrpSpPr>
            <a:grpSpLocks/>
          </p:cNvGrpSpPr>
          <p:nvPr/>
        </p:nvGrpSpPr>
        <p:grpSpPr bwMode="auto">
          <a:xfrm>
            <a:off x="2581275" y="-203200"/>
            <a:ext cx="123825" cy="1487488"/>
            <a:chOff x="3189" y="1642"/>
            <a:chExt cx="78" cy="937"/>
          </a:xfrm>
        </p:grpSpPr>
        <p:sp>
          <p:nvSpPr>
            <p:cNvPr id="35913" name="Freeform 64"/>
            <p:cNvSpPr>
              <a:spLocks/>
            </p:cNvSpPr>
            <p:nvPr/>
          </p:nvSpPr>
          <p:spPr bwMode="auto">
            <a:xfrm>
              <a:off x="3241" y="1642"/>
              <a:ext cx="26" cy="585"/>
            </a:xfrm>
            <a:custGeom>
              <a:avLst/>
              <a:gdLst>
                <a:gd name="T0" fmla="*/ 26 w 26"/>
                <a:gd name="T1" fmla="*/ 0 h 585"/>
                <a:gd name="T2" fmla="*/ 0 w 26"/>
                <a:gd name="T3" fmla="*/ 292 h 585"/>
                <a:gd name="T4" fmla="*/ 9 w 26"/>
                <a:gd name="T5" fmla="*/ 430 h 585"/>
                <a:gd name="T6" fmla="*/ 0 w 26"/>
                <a:gd name="T7" fmla="*/ 473 h 585"/>
                <a:gd name="T8" fmla="*/ 9 w 26"/>
                <a:gd name="T9" fmla="*/ 585 h 5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585">
                  <a:moveTo>
                    <a:pt x="26" y="0"/>
                  </a:moveTo>
                  <a:cubicBezTo>
                    <a:pt x="21" y="96"/>
                    <a:pt x="25" y="198"/>
                    <a:pt x="0" y="292"/>
                  </a:cubicBezTo>
                  <a:cubicBezTo>
                    <a:pt x="3" y="338"/>
                    <a:pt x="9" y="384"/>
                    <a:pt x="9" y="430"/>
                  </a:cubicBezTo>
                  <a:cubicBezTo>
                    <a:pt x="9" y="445"/>
                    <a:pt x="0" y="458"/>
                    <a:pt x="0" y="473"/>
                  </a:cubicBezTo>
                  <a:cubicBezTo>
                    <a:pt x="0" y="510"/>
                    <a:pt x="9" y="548"/>
                    <a:pt x="9" y="58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cap="flat" cmpd="sng">
                  <a:solidFill>
                    <a:srgbClr val="000066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914" name="Freeform 65"/>
            <p:cNvSpPr>
              <a:spLocks/>
            </p:cNvSpPr>
            <p:nvPr/>
          </p:nvSpPr>
          <p:spPr bwMode="auto">
            <a:xfrm>
              <a:off x="3189" y="2416"/>
              <a:ext cx="69" cy="163"/>
            </a:xfrm>
            <a:custGeom>
              <a:avLst/>
              <a:gdLst>
                <a:gd name="T0" fmla="*/ 69 w 69"/>
                <a:gd name="T1" fmla="*/ 0 h 163"/>
                <a:gd name="T2" fmla="*/ 0 w 69"/>
                <a:gd name="T3" fmla="*/ 163 h 16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9" h="163">
                  <a:moveTo>
                    <a:pt x="69" y="0"/>
                  </a:moveTo>
                  <a:cubicBezTo>
                    <a:pt x="58" y="59"/>
                    <a:pt x="48" y="121"/>
                    <a:pt x="0" y="16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cap="flat" cmpd="sng">
                  <a:solidFill>
                    <a:schemeClr val="tx1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979794" y="6426627"/>
            <a:ext cx="2057400" cy="365125"/>
          </a:xfrm>
        </p:spPr>
        <p:txBody>
          <a:bodyPr/>
          <a:lstStyle/>
          <a:p>
            <a:pPr>
              <a:defRPr/>
            </a:pPr>
            <a:fld id="{6D33EA6B-6250-43B7-9A04-8C2D5CAE5BEA}" type="slidenum">
              <a:rPr lang="ru-RU" b="1" smtClean="0">
                <a:solidFill>
                  <a:schemeClr val="tx1"/>
                </a:solidFill>
              </a:rPr>
              <a:pPr>
                <a:defRPr/>
              </a:pPr>
              <a:t>9</a:t>
            </a:fld>
            <a:endParaRPr lang="ru-RU" b="1" dirty="0">
              <a:solidFill>
                <a:schemeClr val="tx1"/>
              </a:solidFill>
            </a:endParaRP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31E39F57-4C2C-43F9-BF7D-0A74B7F59314}"/>
              </a:ext>
            </a:extLst>
          </p:cNvPr>
          <p:cNvGrpSpPr/>
          <p:nvPr/>
        </p:nvGrpSpPr>
        <p:grpSpPr>
          <a:xfrm>
            <a:off x="-22624" y="9736"/>
            <a:ext cx="9273632" cy="6848264"/>
            <a:chOff x="-22624" y="9736"/>
            <a:chExt cx="9273632" cy="6848264"/>
          </a:xfrm>
        </p:grpSpPr>
        <p:pic>
          <p:nvPicPr>
            <p:cNvPr id="30" name="Рисунок 68" descr="Изображение выглядит как внутренний, окно, стоит, комната&#10;&#10;Автоматически созданное описание">
              <a:extLst>
                <a:ext uri="{FF2B5EF4-FFF2-40B4-BE49-F238E27FC236}">
                  <a16:creationId xmlns:a16="http://schemas.microsoft.com/office/drawing/2014/main" xmlns="" id="{B4FAE697-324D-4B79-8E21-E68EF91481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8233" t="8876"/>
            <a:stretch/>
          </p:blipFill>
          <p:spPr>
            <a:xfrm>
              <a:off x="3086777" y="1649772"/>
              <a:ext cx="3064689" cy="2256952"/>
            </a:xfrm>
            <a:prstGeom prst="rect">
              <a:avLst/>
            </a:prstGeom>
          </p:spPr>
        </p:pic>
        <p:sp>
          <p:nvSpPr>
            <p:cNvPr id="40" name="Text Box 2">
              <a:extLst>
                <a:ext uri="{FF2B5EF4-FFF2-40B4-BE49-F238E27FC236}">
                  <a16:creationId xmlns:a16="http://schemas.microsoft.com/office/drawing/2014/main" xmlns="" id="{B2E3F7A2-2874-4FE1-967E-A3D6D5B870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12606" y="478960"/>
              <a:ext cx="9143999" cy="423193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Bookman Old Style" pitchFamily="18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Bookman Old Style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Bookman Old Style" pitchFamily="18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9pPr>
            </a:lstStyle>
            <a:p>
              <a:pPr algn="ctr" eaLnBrk="0" hangingPunct="0">
                <a:lnSpc>
                  <a:spcPct val="114000"/>
                </a:lnSpc>
                <a:defRPr/>
              </a:pPr>
              <a:r>
                <a:rPr kumimoji="1" lang="ru-RU" altLang="ru-RU" sz="2000" b="1" dirty="0">
                  <a:solidFill>
                    <a:srgbClr val="0000CC"/>
                  </a:solidFill>
                  <a:latin typeface="+mn-lt"/>
                  <a:sym typeface="Apple Chancery"/>
                </a:rPr>
                <a:t>Ускоряющие ВЧ системы Бустера и Коллайдера </a:t>
              </a:r>
              <a:r>
                <a:rPr kumimoji="1" lang="en-US" altLang="ru-RU" sz="2000" b="1" dirty="0">
                  <a:solidFill>
                    <a:srgbClr val="0000CC"/>
                  </a:solidFill>
                  <a:latin typeface="+mn-lt"/>
                  <a:sym typeface="Apple Chancery"/>
                </a:rPr>
                <a:t>NICA</a:t>
              </a:r>
              <a:r>
                <a:rPr kumimoji="1" lang="ru-RU" altLang="ru-RU" sz="2000" b="1" dirty="0">
                  <a:solidFill>
                    <a:srgbClr val="0000CC"/>
                  </a:solidFill>
                  <a:latin typeface="+mn-lt"/>
                  <a:sym typeface="Apple Chancery"/>
                </a:rPr>
                <a:t> </a:t>
              </a:r>
            </a:p>
          </p:txBody>
        </p:sp>
        <p:sp>
          <p:nvSpPr>
            <p:cNvPr id="38" name="Text Box 2">
              <a:extLst>
                <a:ext uri="{FF2B5EF4-FFF2-40B4-BE49-F238E27FC236}">
                  <a16:creationId xmlns:a16="http://schemas.microsoft.com/office/drawing/2014/main" xmlns="" id="{8C3F91E3-4E38-4F28-9D1C-2220429346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6460"/>
              <a:ext cx="9121375" cy="423193"/>
            </a:xfrm>
            <a:prstGeom prst="rect">
              <a:avLst/>
            </a:prstGeom>
            <a:solidFill>
              <a:srgbClr val="F8F8F8"/>
            </a:solidFill>
            <a:ln>
              <a:noFill/>
            </a:ln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Bookman Old Style" pitchFamily="18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Bookman Old Style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Bookman Old Style" pitchFamily="18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9pPr>
            </a:lstStyle>
            <a:p>
              <a:pPr algn="ctr" eaLnBrk="0" hangingPunct="0">
                <a:lnSpc>
                  <a:spcPct val="114000"/>
                </a:lnSpc>
                <a:defRPr/>
              </a:pPr>
              <a:r>
                <a:rPr kumimoji="1" lang="ru-RU" altLang="ru-RU" sz="2000" b="1" dirty="0">
                  <a:solidFill>
                    <a:srgbClr val="0000CC"/>
                  </a:solidFill>
                  <a:latin typeface="+mn-lt"/>
                  <a:sym typeface="Apple Chancery"/>
                </a:rPr>
                <a:t>ИЯФ СО РАН им. </a:t>
              </a:r>
              <a:r>
                <a:rPr kumimoji="1" lang="ru-RU" altLang="ru-RU" sz="2000" b="1" dirty="0" err="1">
                  <a:solidFill>
                    <a:srgbClr val="0000CC"/>
                  </a:solidFill>
                  <a:latin typeface="+mn-lt"/>
                  <a:sym typeface="Apple Chancery"/>
                </a:rPr>
                <a:t>Г.И.Будкера</a:t>
              </a:r>
              <a:r>
                <a:rPr kumimoji="1" lang="ru-RU" altLang="ru-RU" sz="2000" b="1" dirty="0">
                  <a:solidFill>
                    <a:srgbClr val="0000CC"/>
                  </a:solidFill>
                  <a:latin typeface="+mn-lt"/>
                  <a:sym typeface="Apple Chancery"/>
                </a:rPr>
                <a:t> – главный партнёр проекта </a:t>
              </a:r>
              <a:r>
                <a:rPr kumimoji="1" lang="en-US" altLang="ru-RU" sz="2000" b="1" dirty="0">
                  <a:solidFill>
                    <a:srgbClr val="0000CC"/>
                  </a:solidFill>
                  <a:latin typeface="+mn-lt"/>
                  <a:sym typeface="Apple Chancery"/>
                </a:rPr>
                <a:t>NICA</a:t>
              </a:r>
              <a:endParaRPr kumimoji="1" lang="ru-RU" sz="2000" b="1" i="1" dirty="0">
                <a:solidFill>
                  <a:srgbClr val="0000CC"/>
                </a:solidFill>
                <a:latin typeface="+mn-lt"/>
                <a:cs typeface="Calibri" panose="020F0502020204030204" pitchFamily="34" charset="0"/>
                <a:sym typeface="Symbol" pitchFamily="18" charset="2"/>
              </a:endParaRPr>
            </a:p>
          </p:txBody>
        </p:sp>
        <p:pic>
          <p:nvPicPr>
            <p:cNvPr id="29" name="Рисунок 71" descr="Изображение выглядит как внутренний, велосипед, мужчина, мотоцикл&#10;&#10;Автоматически созданное описание">
              <a:extLst>
                <a:ext uri="{FF2B5EF4-FFF2-40B4-BE49-F238E27FC236}">
                  <a16:creationId xmlns:a16="http://schemas.microsoft.com/office/drawing/2014/main" xmlns="" id="{54E3E81B-CE18-4B29-8A4E-0D1D72F554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3610" y="1053694"/>
              <a:ext cx="3142034" cy="2358331"/>
            </a:xfrm>
            <a:prstGeom prst="rect">
              <a:avLst/>
            </a:prstGeom>
            <a:ln>
              <a:solidFill>
                <a:srgbClr val="000066"/>
              </a:solidFill>
            </a:ln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1C394597-68AC-4644-9FF0-CBE3C0686247}"/>
                </a:ext>
              </a:extLst>
            </p:cNvPr>
            <p:cNvSpPr txBox="1"/>
            <p:nvPr/>
          </p:nvSpPr>
          <p:spPr>
            <a:xfrm>
              <a:off x="13610" y="2874545"/>
              <a:ext cx="31642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chemeClr val="bg1"/>
                  </a:solidFill>
                </a:rPr>
                <a:t>24.09.2019   RF-2 </a:t>
              </a:r>
              <a:endParaRPr lang="ru-RU" sz="1400" b="1" dirty="0">
                <a:solidFill>
                  <a:schemeClr val="bg1"/>
                </a:solidFill>
              </a:endParaRPr>
            </a:p>
            <a:p>
              <a:r>
                <a:rPr lang="en-US" sz="1400" b="1" dirty="0">
                  <a:solidFill>
                    <a:schemeClr val="bg1"/>
                  </a:solidFill>
                </a:rPr>
                <a:t>Visit of the NICA MAC members</a:t>
              </a:r>
              <a:endParaRPr lang="ru-RU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xmlns="" id="{72CCB242-6628-47A0-9E15-1B17CBBF7988}"/>
                </a:ext>
              </a:extLst>
            </p:cNvPr>
            <p:cNvSpPr txBox="1"/>
            <p:nvPr/>
          </p:nvSpPr>
          <p:spPr>
            <a:xfrm>
              <a:off x="3610795" y="3598947"/>
              <a:ext cx="201665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chemeClr val="bg1"/>
                  </a:solidFill>
                </a:rPr>
                <a:t>24.09.2019   RF-3 </a:t>
              </a:r>
              <a:endParaRPr lang="ru-RU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6228811" y="1767399"/>
              <a:ext cx="2490281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rgbClr val="0000CC"/>
                  </a:solidFill>
                  <a:latin typeface="+mn-lt"/>
                </a:rPr>
                <a:t>Количество ВЧ станций</a:t>
              </a:r>
            </a:p>
            <a:p>
              <a:r>
                <a:rPr lang="ru-RU" b="1" dirty="0">
                  <a:solidFill>
                    <a:srgbClr val="0000CC"/>
                  </a:solidFill>
                  <a:latin typeface="+mn-lt"/>
                </a:rPr>
                <a:t>ВЧ Бустера            1</a:t>
              </a:r>
            </a:p>
            <a:p>
              <a:r>
                <a:rPr lang="ru-RU" b="1" dirty="0">
                  <a:solidFill>
                    <a:srgbClr val="0000CC"/>
                  </a:solidFill>
                  <a:latin typeface="+mn-lt"/>
                </a:rPr>
                <a:t>ВЧ </a:t>
              </a:r>
              <a:r>
                <a:rPr lang="ru-RU" b="1" dirty="0" err="1">
                  <a:solidFill>
                    <a:srgbClr val="0000CC"/>
                  </a:solidFill>
                  <a:latin typeface="+mn-lt"/>
                </a:rPr>
                <a:t>Коллайдера</a:t>
              </a:r>
              <a:r>
                <a:rPr lang="ru-RU" b="1" dirty="0">
                  <a:solidFill>
                    <a:srgbClr val="0000CC"/>
                  </a:solidFill>
                  <a:latin typeface="+mn-lt"/>
                </a:rPr>
                <a:t>:</a:t>
              </a:r>
            </a:p>
            <a:p>
              <a:r>
                <a:rPr lang="ru-RU" b="1" dirty="0">
                  <a:solidFill>
                    <a:srgbClr val="0000CC"/>
                  </a:solidFill>
                  <a:latin typeface="+mn-lt"/>
                </a:rPr>
                <a:t>  ВЧ-1                       2  </a:t>
              </a:r>
            </a:p>
            <a:p>
              <a:r>
                <a:rPr lang="ru-RU" b="1" dirty="0">
                  <a:solidFill>
                    <a:srgbClr val="0000CC"/>
                  </a:solidFill>
                  <a:latin typeface="+mn-lt"/>
                </a:rPr>
                <a:t>  ВЧ-2                       8</a:t>
              </a:r>
            </a:p>
            <a:p>
              <a:r>
                <a:rPr lang="ru-RU" b="1" dirty="0">
                  <a:solidFill>
                    <a:srgbClr val="0000CC"/>
                  </a:solidFill>
                  <a:latin typeface="+mn-lt"/>
                </a:rPr>
                <a:t>  ВЧ-3                       16  </a:t>
              </a: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0" y="519426"/>
              <a:ext cx="9143999" cy="3460471"/>
            </a:xfrm>
            <a:prstGeom prst="rect">
              <a:avLst/>
            </a:prstGeom>
            <a:noFill/>
            <a:ln w="19050">
              <a:solidFill>
                <a:srgbClr val="00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-1" y="3979897"/>
              <a:ext cx="9143999" cy="2878103"/>
            </a:xfrm>
            <a:prstGeom prst="rect">
              <a:avLst/>
            </a:prstGeom>
            <a:noFill/>
            <a:ln w="19050">
              <a:solidFill>
                <a:srgbClr val="00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 Box 2">
              <a:extLst>
                <a:ext uri="{FF2B5EF4-FFF2-40B4-BE49-F238E27FC236}">
                  <a16:creationId xmlns:a16="http://schemas.microsoft.com/office/drawing/2014/main" xmlns="" id="{B2E3F7A2-2874-4FE1-967E-A3D6D5B870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22624" y="3992304"/>
              <a:ext cx="9143999" cy="423193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Bookman Old Style" pitchFamily="18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Bookman Old Style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Bookman Old Style" pitchFamily="18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9pPr>
            </a:lstStyle>
            <a:p>
              <a:pPr algn="ctr" eaLnBrk="0" hangingPunct="0">
                <a:lnSpc>
                  <a:spcPct val="114000"/>
                </a:lnSpc>
                <a:defRPr/>
              </a:pPr>
              <a:r>
                <a:rPr kumimoji="1" lang="ru-RU" altLang="ru-RU" sz="2000" b="1" dirty="0">
                  <a:solidFill>
                    <a:srgbClr val="0000CC"/>
                  </a:solidFill>
                  <a:latin typeface="+mn-lt"/>
                  <a:sym typeface="Apple Chancery"/>
                </a:rPr>
                <a:t>Системы электронного охлаждения (СЭО) Бустера и Коллайдера </a:t>
              </a:r>
              <a:r>
                <a:rPr kumimoji="1" lang="en-US" altLang="ru-RU" sz="2000" b="1" dirty="0">
                  <a:solidFill>
                    <a:srgbClr val="0000CC"/>
                  </a:solidFill>
                  <a:latin typeface="+mn-lt"/>
                  <a:sym typeface="Apple Chancery"/>
                </a:rPr>
                <a:t>NICA</a:t>
              </a:r>
              <a:r>
                <a:rPr kumimoji="1" lang="ru-RU" altLang="ru-RU" sz="2000" b="1" dirty="0">
                  <a:solidFill>
                    <a:srgbClr val="0000CC"/>
                  </a:solidFill>
                  <a:latin typeface="+mn-lt"/>
                  <a:sym typeface="Apple Chancery"/>
                </a:rPr>
                <a:t> </a:t>
              </a:r>
            </a:p>
          </p:txBody>
        </p:sp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xmlns="" id="{9A2A4AE1-D649-4FE4-967A-71E0FED0B7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2371"/>
            <a:stretch/>
          </p:blipFill>
          <p:spPr>
            <a:xfrm>
              <a:off x="13610" y="4575953"/>
              <a:ext cx="3309014" cy="2118426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55707" y="6135778"/>
              <a:ext cx="26383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>
                  <a:solidFill>
                    <a:schemeClr val="bg1"/>
                  </a:solidFill>
                  <a:latin typeface="+mn-lt"/>
                </a:rPr>
                <a:t>Академик </a:t>
              </a:r>
              <a:r>
                <a:rPr lang="ru-RU" sz="1400" b="1" dirty="0" err="1">
                  <a:solidFill>
                    <a:schemeClr val="bg1"/>
                  </a:solidFill>
                  <a:latin typeface="+mn-lt"/>
                </a:rPr>
                <a:t>В.В.Пархомчук</a:t>
              </a:r>
              <a:r>
                <a:rPr lang="ru-RU" sz="1400" b="1" dirty="0">
                  <a:solidFill>
                    <a:schemeClr val="bg1"/>
                  </a:solidFill>
                  <a:latin typeface="+mn-lt"/>
                </a:rPr>
                <a:t> </a:t>
              </a:r>
            </a:p>
            <a:p>
              <a:r>
                <a:rPr lang="ru-RU" sz="1400" b="1" dirty="0">
                  <a:solidFill>
                    <a:schemeClr val="bg1"/>
                  </a:solidFill>
                  <a:latin typeface="+mn-lt"/>
                </a:rPr>
                <a:t>и его команда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7055" y="4434015"/>
              <a:ext cx="3303368" cy="338554"/>
            </a:xfrm>
            <a:prstGeom prst="rect">
              <a:avLst/>
            </a:prstGeom>
            <a:solidFill>
              <a:srgbClr val="DDDDDD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>
                  <a:solidFill>
                    <a:srgbClr val="0000CC"/>
                  </a:solidFill>
                  <a:latin typeface="+mn-lt"/>
                </a:rPr>
                <a:t>СЭО, встроенная в Бустер</a:t>
              </a:r>
            </a:p>
          </p:txBody>
        </p:sp>
        <p:pic>
          <p:nvPicPr>
            <p:cNvPr id="23" name="Рисунок 19">
              <a:extLst>
                <a:ext uri="{FF2B5EF4-FFF2-40B4-BE49-F238E27FC236}">
                  <a16:creationId xmlns:a16="http://schemas.microsoft.com/office/drawing/2014/main" xmlns="" id="{9E3C734B-D6E9-4DE0-9702-20D576E4C8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924" r="6456"/>
            <a:stretch>
              <a:fillRect/>
            </a:stretch>
          </p:blipFill>
          <p:spPr bwMode="auto">
            <a:xfrm>
              <a:off x="3546588" y="4508871"/>
              <a:ext cx="5156649" cy="2197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5" name="Прямая со стрелкой 24">
              <a:extLst>
                <a:ext uri="{FF2B5EF4-FFF2-40B4-BE49-F238E27FC236}">
                  <a16:creationId xmlns:a16="http://schemas.microsoft.com/office/drawing/2014/main" xmlns="" id="{EA310C03-A6E6-4ADD-8D56-61FDDB498A4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193274" y="5885962"/>
              <a:ext cx="509963" cy="67320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 стрелкой 25">
              <a:extLst>
                <a:ext uri="{FF2B5EF4-FFF2-40B4-BE49-F238E27FC236}">
                  <a16:creationId xmlns:a16="http://schemas.microsoft.com/office/drawing/2014/main" xmlns="" id="{8F55C4F8-6268-4DF2-BF60-649F46CE21C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22308" y="5918187"/>
              <a:ext cx="509963" cy="67320"/>
            </a:xfrm>
            <a:prstGeom prst="straightConnector1">
              <a:avLst/>
            </a:prstGeom>
            <a:ln w="28575">
              <a:solidFill>
                <a:srgbClr val="0000CC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 стрелкой 26">
              <a:extLst>
                <a:ext uri="{FF2B5EF4-FFF2-40B4-BE49-F238E27FC236}">
                  <a16:creationId xmlns:a16="http://schemas.microsoft.com/office/drawing/2014/main" xmlns="" id="{0E4E3A9D-0404-41F1-ABF4-0FB5697630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885074" y="6308013"/>
              <a:ext cx="1348641" cy="179889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 стрелкой 27">
              <a:extLst>
                <a:ext uri="{FF2B5EF4-FFF2-40B4-BE49-F238E27FC236}">
                  <a16:creationId xmlns:a16="http://schemas.microsoft.com/office/drawing/2014/main" xmlns="" id="{4F243512-9437-4E9D-8B29-0B07CB08299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842586" y="6340238"/>
              <a:ext cx="1420162" cy="180498"/>
            </a:xfrm>
            <a:prstGeom prst="straightConnector1">
              <a:avLst/>
            </a:prstGeom>
            <a:ln w="28575">
              <a:solidFill>
                <a:srgbClr val="0000CC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 стрелкой 32">
              <a:extLst>
                <a:ext uri="{FF2B5EF4-FFF2-40B4-BE49-F238E27FC236}">
                  <a16:creationId xmlns:a16="http://schemas.microsoft.com/office/drawing/2014/main" xmlns="" id="{BB665E3D-BB96-4715-9FC1-F254538DD9BA}"/>
                </a:ext>
              </a:extLst>
            </p:cNvPr>
            <p:cNvCxnSpPr>
              <a:cxnSpLocks/>
            </p:cNvCxnSpPr>
            <p:nvPr/>
          </p:nvCxnSpPr>
          <p:spPr>
            <a:xfrm>
              <a:off x="6963035" y="5695114"/>
              <a:ext cx="202128" cy="180122"/>
            </a:xfrm>
            <a:prstGeom prst="straightConnector1">
              <a:avLst/>
            </a:prstGeom>
            <a:ln w="28575">
              <a:solidFill>
                <a:srgbClr val="FF66FF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 стрелкой 33">
              <a:extLst>
                <a:ext uri="{FF2B5EF4-FFF2-40B4-BE49-F238E27FC236}">
                  <a16:creationId xmlns:a16="http://schemas.microsoft.com/office/drawing/2014/main" xmlns="" id="{392515CB-9F72-46F4-8CB7-A9F8111156B5}"/>
                </a:ext>
              </a:extLst>
            </p:cNvPr>
            <p:cNvCxnSpPr>
              <a:cxnSpLocks/>
            </p:cNvCxnSpPr>
            <p:nvPr/>
          </p:nvCxnSpPr>
          <p:spPr>
            <a:xfrm>
              <a:off x="6876094" y="5699515"/>
              <a:ext cx="183966" cy="175721"/>
            </a:xfrm>
            <a:prstGeom prst="straightConnector1">
              <a:avLst/>
            </a:prstGeom>
            <a:ln w="28575">
              <a:solidFill>
                <a:srgbClr val="33CCFF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 стрелкой 34">
              <a:extLst>
                <a:ext uri="{FF2B5EF4-FFF2-40B4-BE49-F238E27FC236}">
                  <a16:creationId xmlns:a16="http://schemas.microsoft.com/office/drawing/2014/main" xmlns="" id="{DCD20913-CEEB-4F3B-A8EC-72FB3DDDB55C}"/>
                </a:ext>
              </a:extLst>
            </p:cNvPr>
            <p:cNvCxnSpPr>
              <a:cxnSpLocks/>
            </p:cNvCxnSpPr>
            <p:nvPr/>
          </p:nvCxnSpPr>
          <p:spPr>
            <a:xfrm>
              <a:off x="5174578" y="5804263"/>
              <a:ext cx="125164" cy="270581"/>
            </a:xfrm>
            <a:prstGeom prst="straightConnector1">
              <a:avLst/>
            </a:prstGeom>
            <a:ln w="28575">
              <a:solidFill>
                <a:srgbClr val="FF66FF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 стрелкой 35">
              <a:extLst>
                <a:ext uri="{FF2B5EF4-FFF2-40B4-BE49-F238E27FC236}">
                  <a16:creationId xmlns:a16="http://schemas.microsoft.com/office/drawing/2014/main" xmlns="" id="{5A154D5E-0EBF-47F2-B0B2-0345C8C17748}"/>
                </a:ext>
              </a:extLst>
            </p:cNvPr>
            <p:cNvCxnSpPr>
              <a:cxnSpLocks/>
            </p:cNvCxnSpPr>
            <p:nvPr/>
          </p:nvCxnSpPr>
          <p:spPr>
            <a:xfrm>
              <a:off x="5215943" y="5813698"/>
              <a:ext cx="145516" cy="267741"/>
            </a:xfrm>
            <a:prstGeom prst="straightConnector1">
              <a:avLst/>
            </a:prstGeom>
            <a:ln w="28575">
              <a:solidFill>
                <a:srgbClr val="33CCFF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xmlns="" id="{B6213C7A-07F3-450C-AA83-79E7A6AC53C8}"/>
                </a:ext>
              </a:extLst>
            </p:cNvPr>
            <p:cNvSpPr txBox="1"/>
            <p:nvPr/>
          </p:nvSpPr>
          <p:spPr>
            <a:xfrm>
              <a:off x="5274491" y="5771983"/>
              <a:ext cx="294983" cy="246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e</a:t>
              </a:r>
              <a:r>
                <a:rPr lang="en-US" b="1" baseline="30000" dirty="0"/>
                <a:t>-</a:t>
              </a:r>
              <a:endParaRPr lang="ru-RU" b="1" dirty="0"/>
            </a:p>
          </p:txBody>
        </p:sp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xmlns="" id="{1F8349F3-A3D4-4633-A2ED-05ECC09E135B}"/>
                </a:ext>
              </a:extLst>
            </p:cNvPr>
            <p:cNvSpPr/>
            <p:nvPr/>
          </p:nvSpPr>
          <p:spPr>
            <a:xfrm>
              <a:off x="6660539" y="5639888"/>
              <a:ext cx="319255" cy="2460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/>
                <a:t>e</a:t>
              </a:r>
              <a:r>
                <a:rPr lang="en-US" b="1" baseline="30000" dirty="0"/>
                <a:t>-</a:t>
              </a:r>
              <a:endParaRPr lang="ru-RU" b="1" dirty="0"/>
            </a:p>
          </p:txBody>
        </p:sp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xmlns="" id="{3AD63D18-94DA-4048-A4F0-3447DF8FC529}"/>
                </a:ext>
              </a:extLst>
            </p:cNvPr>
            <p:cNvSpPr/>
            <p:nvPr/>
          </p:nvSpPr>
          <p:spPr>
            <a:xfrm>
              <a:off x="8249557" y="5607665"/>
              <a:ext cx="360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>
                  <a:solidFill>
                    <a:srgbClr val="FF0000"/>
                  </a:solidFill>
                </a:rPr>
                <a:t>i</a:t>
              </a:r>
              <a:r>
                <a:rPr lang="en-US" b="1" baseline="30000" dirty="0">
                  <a:solidFill>
                    <a:srgbClr val="FF0000"/>
                  </a:solidFill>
                </a:rPr>
                <a:t>+</a:t>
              </a:r>
              <a:endParaRPr lang="ru-RU" b="1" dirty="0">
                <a:solidFill>
                  <a:srgbClr val="FF0000"/>
                </a:solidFill>
              </a:endParaRPr>
            </a:p>
          </p:txBody>
        </p:sp>
        <p:sp>
          <p:nvSpPr>
            <p:cNvPr id="42" name="Прямоугольник 41">
              <a:extLst>
                <a:ext uri="{FF2B5EF4-FFF2-40B4-BE49-F238E27FC236}">
                  <a16:creationId xmlns:a16="http://schemas.microsoft.com/office/drawing/2014/main" xmlns="" id="{54460BA2-F865-40DE-857D-8B4D2E174A8E}"/>
                </a:ext>
              </a:extLst>
            </p:cNvPr>
            <p:cNvSpPr/>
            <p:nvPr/>
          </p:nvSpPr>
          <p:spPr>
            <a:xfrm>
              <a:off x="4775861" y="6315958"/>
              <a:ext cx="360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>
                  <a:solidFill>
                    <a:srgbClr val="0000CC"/>
                  </a:solidFill>
                </a:rPr>
                <a:t>i</a:t>
              </a:r>
              <a:r>
                <a:rPr lang="en-US" b="1" baseline="30000" dirty="0">
                  <a:solidFill>
                    <a:srgbClr val="0000CC"/>
                  </a:solidFill>
                </a:rPr>
                <a:t>+</a:t>
              </a:r>
              <a:endParaRPr lang="ru-RU" b="1" dirty="0">
                <a:solidFill>
                  <a:srgbClr val="0000CC"/>
                </a:solidFill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xmlns="" id="{4FD22F4A-4966-40CF-984E-A171EFC994AF}"/>
                </a:ext>
              </a:extLst>
            </p:cNvPr>
            <p:cNvSpPr txBox="1"/>
            <p:nvPr/>
          </p:nvSpPr>
          <p:spPr>
            <a:xfrm rot="21079447">
              <a:off x="5462417" y="5902772"/>
              <a:ext cx="1603525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>
                  <a:latin typeface="+mn-lt"/>
                </a:rPr>
                <a:t>Секция</a:t>
              </a:r>
              <a:endParaRPr lang="en-US" sz="1600" b="1" dirty="0">
                <a:latin typeface="+mn-lt"/>
              </a:endParaRPr>
            </a:p>
            <a:p>
              <a:pPr algn="ctr"/>
              <a:r>
                <a:rPr lang="ru-RU" sz="1600" b="1" dirty="0">
                  <a:latin typeface="+mn-lt"/>
                </a:rPr>
                <a:t> охлаждения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14399B2F-9C01-43A7-B4DD-736BAB035B19}"/>
                </a:ext>
              </a:extLst>
            </p:cNvPr>
            <p:cNvSpPr txBox="1"/>
            <p:nvPr/>
          </p:nvSpPr>
          <p:spPr>
            <a:xfrm>
              <a:off x="7193608" y="4549264"/>
              <a:ext cx="20574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>
                  <a:solidFill>
                    <a:srgbClr val="0000CC"/>
                  </a:solidFill>
                  <a:latin typeface="+mn-lt"/>
                </a:rPr>
                <a:t>СЭО</a:t>
              </a:r>
              <a:r>
                <a:rPr lang="en-US" sz="1600" b="1" dirty="0">
                  <a:solidFill>
                    <a:srgbClr val="0000CC"/>
                  </a:solidFill>
                  <a:latin typeface="+mn-lt"/>
                </a:rPr>
                <a:t> </a:t>
              </a:r>
              <a:r>
                <a:rPr lang="ru-RU" sz="1600" b="1" dirty="0">
                  <a:solidFill>
                    <a:srgbClr val="0000CC"/>
                  </a:solidFill>
                  <a:latin typeface="+mn-lt"/>
                </a:rPr>
                <a:t>Коллайдера</a:t>
              </a:r>
            </a:p>
            <a:p>
              <a:pPr algn="ctr"/>
              <a:r>
                <a:rPr lang="ru-RU" sz="1600" b="1" dirty="0">
                  <a:solidFill>
                    <a:srgbClr val="0000CC"/>
                  </a:solidFill>
                  <a:latin typeface="+mn-lt"/>
                </a:rPr>
                <a:t>Энергия электронов </a:t>
              </a:r>
            </a:p>
            <a:p>
              <a:pPr algn="ctr"/>
              <a:r>
                <a:rPr lang="ru-RU" sz="1600" b="1" dirty="0">
                  <a:solidFill>
                    <a:srgbClr val="0000CC"/>
                  </a:solidFill>
                  <a:latin typeface="+mn-lt"/>
                  <a:sym typeface="Symbol" panose="05050102010706020507" pitchFamily="18" charset="2"/>
                </a:rPr>
                <a:t> 2.5 МэВ</a:t>
              </a:r>
              <a:r>
                <a:rPr lang="ru-RU" sz="1600" b="1" dirty="0">
                  <a:solidFill>
                    <a:srgbClr val="0000CC"/>
                  </a:solidFill>
                  <a:latin typeface="+mn-lt"/>
                </a:rPr>
                <a:t> </a:t>
              </a:r>
            </a:p>
          </p:txBody>
        </p:sp>
        <p:sp>
          <p:nvSpPr>
            <p:cNvPr id="45" name="Text Box 2">
              <a:extLst>
                <a:ext uri="{FF2B5EF4-FFF2-40B4-BE49-F238E27FC236}">
                  <a16:creationId xmlns:a16="http://schemas.microsoft.com/office/drawing/2014/main" xmlns="" id="{E61B2A50-D20E-4D48-A475-8AA2B4171E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9006" y="859574"/>
              <a:ext cx="3240083" cy="77405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Bookman Old Style" pitchFamily="18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Bookman Old Style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Bookman Old Style" pitchFamily="18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9pPr>
            </a:lstStyle>
            <a:p>
              <a:pPr algn="ctr" eaLnBrk="0" hangingPunct="0">
                <a:lnSpc>
                  <a:spcPct val="114000"/>
                </a:lnSpc>
                <a:defRPr/>
              </a:pPr>
              <a:r>
                <a:rPr kumimoji="1" lang="ru-RU" sz="2000" b="1" i="1" dirty="0">
                  <a:solidFill>
                    <a:srgbClr val="0000CC"/>
                  </a:solidFill>
                  <a:latin typeface="+mn-lt"/>
                  <a:cs typeface="Calibri" panose="020F0502020204030204" pitchFamily="34" charset="0"/>
                  <a:sym typeface="Apple Chancery"/>
                </a:rPr>
                <a:t>ВЧ системы Коллайдера </a:t>
              </a:r>
            </a:p>
            <a:p>
              <a:pPr algn="ctr" eaLnBrk="0" hangingPunct="0">
                <a:lnSpc>
                  <a:spcPct val="114000"/>
                </a:lnSpc>
                <a:defRPr/>
              </a:pPr>
              <a:r>
                <a:rPr kumimoji="1" lang="ru-RU" sz="2000" b="1" i="1" dirty="0">
                  <a:solidFill>
                    <a:srgbClr val="0000CC"/>
                  </a:solidFill>
                  <a:latin typeface="+mn-lt"/>
                  <a:cs typeface="Calibri" panose="020F0502020204030204" pitchFamily="34" charset="0"/>
                  <a:sym typeface="Apple Chancery"/>
                </a:rPr>
                <a:t>на испытаниях</a:t>
              </a:r>
              <a:r>
                <a:rPr kumimoji="1" lang="en-US" sz="2000" b="1" i="1" dirty="0">
                  <a:solidFill>
                    <a:srgbClr val="0000CC"/>
                  </a:solidFill>
                  <a:latin typeface="+mn-lt"/>
                  <a:cs typeface="Calibri" panose="020F0502020204030204" pitchFamily="34" charset="0"/>
                  <a:sym typeface="Apple Chancery"/>
                </a:rPr>
                <a:t> </a:t>
              </a:r>
              <a:endParaRPr kumimoji="1" lang="ru-RU" sz="2000" b="1" i="1" dirty="0">
                <a:solidFill>
                  <a:srgbClr val="0000CC"/>
                </a:solidFill>
                <a:latin typeface="+mn-lt"/>
                <a:cs typeface="Calibri" panose="020F0502020204030204" pitchFamily="34" charset="0"/>
                <a:sym typeface="Apple Chancery"/>
              </a:endParaRPr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xmlns="" id="{55E72213-854E-40C8-AD8A-3582BEA5AEB4}"/>
                </a:ext>
              </a:extLst>
            </p:cNvPr>
            <p:cNvSpPr/>
            <p:nvPr/>
          </p:nvSpPr>
          <p:spPr>
            <a:xfrm>
              <a:off x="-2" y="9736"/>
              <a:ext cx="9143999" cy="506031"/>
            </a:xfrm>
            <a:prstGeom prst="rect">
              <a:avLst/>
            </a:prstGeom>
            <a:noFill/>
            <a:ln w="19050">
              <a:solidFill>
                <a:srgbClr val="00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xmlns="" val="2303395785"/>
      </p:ext>
    </p:extLst>
  </p:cSld>
  <p:clrMapOvr>
    <a:masterClrMapping/>
  </p:clrMapOvr>
  <p:transition advTm="2859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63"/>
          <p:cNvGrpSpPr>
            <a:grpSpLocks/>
          </p:cNvGrpSpPr>
          <p:nvPr/>
        </p:nvGrpSpPr>
        <p:grpSpPr bwMode="auto">
          <a:xfrm>
            <a:off x="8516938" y="-333375"/>
            <a:ext cx="123825" cy="1487488"/>
            <a:chOff x="3189" y="1642"/>
            <a:chExt cx="78" cy="937"/>
          </a:xfrm>
        </p:grpSpPr>
        <p:sp>
          <p:nvSpPr>
            <p:cNvPr id="35915" name="Freeform 64"/>
            <p:cNvSpPr>
              <a:spLocks/>
            </p:cNvSpPr>
            <p:nvPr/>
          </p:nvSpPr>
          <p:spPr bwMode="auto">
            <a:xfrm>
              <a:off x="3241" y="1642"/>
              <a:ext cx="26" cy="585"/>
            </a:xfrm>
            <a:custGeom>
              <a:avLst/>
              <a:gdLst>
                <a:gd name="T0" fmla="*/ 26 w 26"/>
                <a:gd name="T1" fmla="*/ 0 h 585"/>
                <a:gd name="T2" fmla="*/ 0 w 26"/>
                <a:gd name="T3" fmla="*/ 292 h 585"/>
                <a:gd name="T4" fmla="*/ 9 w 26"/>
                <a:gd name="T5" fmla="*/ 430 h 585"/>
                <a:gd name="T6" fmla="*/ 0 w 26"/>
                <a:gd name="T7" fmla="*/ 473 h 585"/>
                <a:gd name="T8" fmla="*/ 9 w 26"/>
                <a:gd name="T9" fmla="*/ 585 h 5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585">
                  <a:moveTo>
                    <a:pt x="26" y="0"/>
                  </a:moveTo>
                  <a:cubicBezTo>
                    <a:pt x="21" y="96"/>
                    <a:pt x="25" y="198"/>
                    <a:pt x="0" y="292"/>
                  </a:cubicBezTo>
                  <a:cubicBezTo>
                    <a:pt x="3" y="338"/>
                    <a:pt x="9" y="384"/>
                    <a:pt x="9" y="430"/>
                  </a:cubicBezTo>
                  <a:cubicBezTo>
                    <a:pt x="9" y="445"/>
                    <a:pt x="0" y="458"/>
                    <a:pt x="0" y="473"/>
                  </a:cubicBezTo>
                  <a:cubicBezTo>
                    <a:pt x="0" y="510"/>
                    <a:pt x="9" y="548"/>
                    <a:pt x="9" y="58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cap="flat" cmpd="sng">
                  <a:solidFill>
                    <a:srgbClr val="000066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916" name="Freeform 65"/>
            <p:cNvSpPr>
              <a:spLocks/>
            </p:cNvSpPr>
            <p:nvPr/>
          </p:nvSpPr>
          <p:spPr bwMode="auto">
            <a:xfrm>
              <a:off x="3189" y="2416"/>
              <a:ext cx="69" cy="163"/>
            </a:xfrm>
            <a:custGeom>
              <a:avLst/>
              <a:gdLst>
                <a:gd name="T0" fmla="*/ 69 w 69"/>
                <a:gd name="T1" fmla="*/ 0 h 163"/>
                <a:gd name="T2" fmla="*/ 0 w 69"/>
                <a:gd name="T3" fmla="*/ 163 h 16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9" h="163">
                  <a:moveTo>
                    <a:pt x="69" y="0"/>
                  </a:moveTo>
                  <a:cubicBezTo>
                    <a:pt x="58" y="59"/>
                    <a:pt x="48" y="121"/>
                    <a:pt x="0" y="16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cap="flat" cmpd="sng">
                  <a:solidFill>
                    <a:schemeClr val="tx1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5" name="Номер слайда 1">
            <a:extLst>
              <a:ext uri="{FF2B5EF4-FFF2-40B4-BE49-F238E27FC236}">
                <a16:creationId xmlns:a16="http://schemas.microsoft.com/office/drawing/2014/main" xmlns="" id="{1A285197-AC7A-4896-838A-C483DC2A13A9}"/>
              </a:ext>
            </a:extLst>
          </p:cNvPr>
          <p:cNvSpPr txBox="1">
            <a:spLocks/>
          </p:cNvSpPr>
          <p:nvPr/>
        </p:nvSpPr>
        <p:spPr>
          <a:xfrm>
            <a:off x="7002570" y="63839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Bookman Old Style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defRPr>
            </a:lvl9pPr>
          </a:lstStyle>
          <a:p>
            <a:fld id="{B9F7B76E-EE24-4426-9217-C5D1E04A9D3F}" type="slidenum">
              <a:rPr lang="ru-RU" b="1" smtClean="0">
                <a:solidFill>
                  <a:schemeClr val="tx1"/>
                </a:solidFill>
              </a:rPr>
              <a:pPr/>
              <a:t>10</a:t>
            </a:fld>
            <a:endParaRPr lang="ru-RU" b="1" dirty="0">
              <a:solidFill>
                <a:schemeClr val="tx1"/>
              </a:solidFill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xmlns="" id="{B81A03DC-97AE-4C0E-993A-3ED1581576A7}"/>
              </a:ext>
            </a:extLst>
          </p:cNvPr>
          <p:cNvGrpSpPr/>
          <p:nvPr/>
        </p:nvGrpSpPr>
        <p:grpSpPr>
          <a:xfrm>
            <a:off x="-7830" y="124919"/>
            <a:ext cx="9144000" cy="6584845"/>
            <a:chOff x="-7830" y="124919"/>
            <a:chExt cx="9144000" cy="6584845"/>
          </a:xfrm>
        </p:grpSpPr>
        <p:pic>
          <p:nvPicPr>
            <p:cNvPr id="8" name="Picture 8" descr="Slide1.gif">
              <a:extLst>
                <a:ext uri="{FF2B5EF4-FFF2-40B4-BE49-F238E27FC236}">
                  <a16:creationId xmlns:a16="http://schemas.microsoft.com/office/drawing/2014/main" xmlns="" id="{15DFAC69-9D0E-4097-AAF6-796E65403C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8985" r="13627"/>
            <a:stretch/>
          </p:blipFill>
          <p:spPr bwMode="auto">
            <a:xfrm>
              <a:off x="7830" y="1849008"/>
              <a:ext cx="2099268" cy="2336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4" name="Прямая соединительная линия 3">
              <a:extLst>
                <a:ext uri="{FF2B5EF4-FFF2-40B4-BE49-F238E27FC236}">
                  <a16:creationId xmlns:a16="http://schemas.microsoft.com/office/drawing/2014/main" xmlns="" id="{C34B7CED-678F-4908-9EA8-84CDFDF36F5E}"/>
                </a:ext>
              </a:extLst>
            </p:cNvPr>
            <p:cNvCxnSpPr/>
            <p:nvPr/>
          </p:nvCxnSpPr>
          <p:spPr>
            <a:xfrm flipV="1">
              <a:off x="0" y="4868068"/>
              <a:ext cx="9136170" cy="30663"/>
            </a:xfrm>
            <a:prstGeom prst="line">
              <a:avLst/>
            </a:prstGeom>
            <a:ln w="19050">
              <a:solidFill>
                <a:srgbClr val="33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14"/>
            <p:cNvSpPr txBox="1">
              <a:spLocks noChangeArrowheads="1"/>
            </p:cNvSpPr>
            <p:nvPr/>
          </p:nvSpPr>
          <p:spPr bwMode="auto">
            <a:xfrm>
              <a:off x="257722" y="4938061"/>
              <a:ext cx="8620726" cy="17717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Bookman Old Style" pitchFamily="18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Bookman Old Style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Bookman Old Style" pitchFamily="18" charset="0"/>
                </a:defRPr>
              </a:lvl3pPr>
              <a:lvl4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4pPr>
              <a:lvl5pPr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Bookman Old Style" pitchFamily="18" charset="0"/>
                </a:defRPr>
              </a:lvl9pPr>
            </a:lstStyle>
            <a:p>
              <a:r>
                <a:rPr lang="ru-RU" altLang="ru-RU" sz="2000" b="1" u="sng" dirty="0">
                  <a:solidFill>
                    <a:srgbClr val="333399"/>
                  </a:solidFill>
                  <a:latin typeface="+mn-lt"/>
                </a:rPr>
                <a:t>Мотивация</a:t>
              </a:r>
              <a:r>
                <a:rPr lang="en-US" altLang="ru-RU" sz="2000" b="1" dirty="0">
                  <a:solidFill>
                    <a:srgbClr val="333399"/>
                  </a:solidFill>
                  <a:latin typeface="+mn-lt"/>
                </a:rPr>
                <a:t>:</a:t>
              </a:r>
              <a:endParaRPr lang="ru-RU" altLang="ru-RU" sz="2000" b="1" dirty="0">
                <a:solidFill>
                  <a:srgbClr val="333399"/>
                </a:solidFill>
                <a:latin typeface="+mn-lt"/>
              </a:endParaRPr>
            </a:p>
            <a:p>
              <a:r>
                <a:rPr lang="ru-RU" altLang="ru-RU" sz="2000" b="1" dirty="0">
                  <a:solidFill>
                    <a:srgbClr val="000066"/>
                  </a:solidFill>
                  <a:latin typeface="Comic Sans MS" pitchFamily="66" charset="0"/>
                </a:rPr>
                <a:t>«Эксперименты со спином убили больше теорий, чем любой другой физический параметр». </a:t>
              </a:r>
              <a:r>
                <a:rPr lang="ru-RU" altLang="ru-RU" sz="2000" b="1" i="1" dirty="0">
                  <a:solidFill>
                    <a:srgbClr val="000066"/>
                  </a:solidFill>
                  <a:latin typeface="Comic Sans MS" pitchFamily="66" charset="0"/>
                </a:rPr>
                <a:t>Джеймс </a:t>
              </a:r>
              <a:r>
                <a:rPr lang="ru-RU" altLang="ru-RU" sz="2000" b="1" i="1" dirty="0" err="1">
                  <a:solidFill>
                    <a:srgbClr val="000066"/>
                  </a:solidFill>
                  <a:latin typeface="Comic Sans MS" pitchFamily="66" charset="0"/>
                </a:rPr>
                <a:t>Бьёркен</a:t>
              </a:r>
              <a:r>
                <a:rPr lang="en-US" altLang="ru-RU" sz="2000" b="1" dirty="0">
                  <a:solidFill>
                    <a:srgbClr val="000066"/>
                  </a:solidFill>
                  <a:latin typeface="Times New Roman" pitchFamily="18" charset="0"/>
                </a:rPr>
                <a:t>	</a:t>
              </a:r>
              <a:endParaRPr lang="en-US" altLang="ru-RU" sz="2000" dirty="0">
                <a:solidFill>
                  <a:srgbClr val="000066"/>
                </a:solidFill>
                <a:latin typeface="Times New Roman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ru-RU" sz="1400" b="1" dirty="0">
                  <a:solidFill>
                    <a:srgbClr val="FF0000"/>
                  </a:solidFill>
                  <a:latin typeface="Comic Sans MS" pitchFamily="66" charset="0"/>
                </a:rPr>
                <a:t>“Experiments with spin have killed more theories than any other single physical parameter.”</a:t>
              </a:r>
              <a:r>
                <a:rPr lang="ru-RU" altLang="ru-RU" sz="1400" b="1" dirty="0">
                  <a:solidFill>
                    <a:srgbClr val="FF0000"/>
                  </a:solidFill>
                  <a:latin typeface="Comic Sans MS" pitchFamily="66" charset="0"/>
                </a:rPr>
                <a:t> </a:t>
              </a:r>
              <a:r>
                <a:rPr lang="en-US" altLang="ru-RU" sz="1400" b="1" dirty="0">
                  <a:solidFill>
                    <a:srgbClr val="FF0000"/>
                  </a:solidFill>
                  <a:latin typeface="Comic Sans MS" pitchFamily="66" charset="0"/>
                </a:rPr>
                <a:t>     James Daniel </a:t>
              </a:r>
              <a:r>
                <a:rPr lang="en-US" altLang="ru-RU" sz="1400" b="1" dirty="0" err="1">
                  <a:solidFill>
                    <a:srgbClr val="FF0000"/>
                  </a:solidFill>
                  <a:latin typeface="Comic Sans MS" pitchFamily="66" charset="0"/>
                </a:rPr>
                <a:t>Bjorken</a:t>
              </a:r>
              <a:endParaRPr lang="en-US" altLang="ru-RU" sz="1400" b="1" dirty="0">
                <a:solidFill>
                  <a:srgbClr val="FF0000"/>
                </a:solidFill>
                <a:latin typeface="Comic Sans MS" pitchFamily="66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ru-RU" sz="1400" b="1" dirty="0">
                  <a:solidFill>
                    <a:srgbClr val="000066"/>
                  </a:solidFill>
                  <a:latin typeface="Comic Sans MS" pitchFamily="66" charset="0"/>
                </a:rPr>
                <a:t>[</a:t>
              </a:r>
              <a:r>
                <a:rPr lang="en-US" altLang="ru-RU" sz="1400" b="1" i="1" dirty="0">
                  <a:solidFill>
                    <a:srgbClr val="000066"/>
                  </a:solidFill>
                  <a:latin typeface="Comic Sans MS" pitchFamily="66" charset="0"/>
                </a:rPr>
                <a:t>Quoted by the book of Elliot Leader, “Spin in Particle Physics</a:t>
              </a:r>
              <a:r>
                <a:rPr lang="en-US" altLang="ru-RU" sz="1400" b="1" dirty="0">
                  <a:solidFill>
                    <a:srgbClr val="000066"/>
                  </a:solidFill>
                  <a:latin typeface="Comic Sans MS" pitchFamily="66" charset="0"/>
                </a:rPr>
                <a:t>”, Cambridge Univ. Press, 2001]</a:t>
              </a:r>
              <a:endParaRPr lang="ru-RU" altLang="ru-RU" sz="1400" b="1" dirty="0">
                <a:solidFill>
                  <a:srgbClr val="000066"/>
                </a:solidFill>
                <a:latin typeface="Comic Sans MS" pitchFamily="66" charset="0"/>
              </a:endParaRPr>
            </a:p>
          </p:txBody>
        </p:sp>
        <p:sp>
          <p:nvSpPr>
            <p:cNvPr id="20" name="Rectangle 7">
              <a:extLst>
                <a:ext uri="{FF2B5EF4-FFF2-40B4-BE49-F238E27FC236}">
                  <a16:creationId xmlns:a16="http://schemas.microsoft.com/office/drawing/2014/main" xmlns="" id="{AD7F7960-F192-4969-8DD7-1C23B663CE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7830" y="124919"/>
              <a:ext cx="9144000" cy="174400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00066"/>
              </a:solidFill>
            </a:ln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114000"/>
                </a:lnSpc>
                <a:defRPr/>
              </a:pPr>
              <a:r>
                <a:rPr lang="ru-RU" sz="1800" b="1" dirty="0">
                  <a:solidFill>
                    <a:srgbClr val="333399"/>
                  </a:solidFill>
                  <a:latin typeface="+mn-lt"/>
                </a:rPr>
                <a:t>Задача 2               		</a:t>
              </a:r>
              <a:r>
                <a:rPr lang="ru-RU" sz="2400" b="1" dirty="0">
                  <a:solidFill>
                    <a:srgbClr val="333399"/>
                  </a:solidFill>
                  <a:latin typeface="+mn-lt"/>
                </a:rPr>
                <a:t>Физика спина нуклона </a:t>
              </a:r>
            </a:p>
            <a:p>
              <a:pPr algn="ctr" eaLnBrk="0" hangingPunct="0">
                <a:lnSpc>
                  <a:spcPct val="114000"/>
                </a:lnSpc>
                <a:defRPr/>
              </a:pPr>
              <a:r>
                <a:rPr lang="ru-RU" sz="2400" b="1" dirty="0">
                  <a:solidFill>
                    <a:srgbClr val="333399"/>
                  </a:solidFill>
                  <a:latin typeface="+mn-lt"/>
                </a:rPr>
                <a:t>Коллайдер на поляризованных протонах </a:t>
              </a:r>
            </a:p>
            <a:p>
              <a:pPr algn="ctr" eaLnBrk="0" hangingPunct="0">
                <a:lnSpc>
                  <a:spcPct val="114000"/>
                </a:lnSpc>
                <a:defRPr/>
              </a:pPr>
              <a:r>
                <a:rPr lang="ru-RU" sz="2400" b="1" dirty="0">
                  <a:solidFill>
                    <a:srgbClr val="333399"/>
                  </a:solidFill>
                  <a:latin typeface="+mn-lt"/>
                </a:rPr>
                <a:t>и дейтронах </a:t>
              </a:r>
            </a:p>
            <a:p>
              <a:pPr algn="ctr" eaLnBrk="0" hangingPunct="0">
                <a:lnSpc>
                  <a:spcPct val="114000"/>
                </a:lnSpc>
                <a:defRPr/>
              </a:pPr>
              <a:r>
                <a:rPr lang="ru-RU" sz="2400" b="1" dirty="0">
                  <a:solidFill>
                    <a:srgbClr val="333399"/>
                  </a:solidFill>
                  <a:latin typeface="+mn-lt"/>
                </a:rPr>
                <a:t>Детектор </a:t>
              </a:r>
              <a:r>
                <a:rPr lang="en-US" sz="2400" b="1" dirty="0">
                  <a:solidFill>
                    <a:srgbClr val="333399"/>
                  </a:solidFill>
                  <a:latin typeface="+mn-lt"/>
                </a:rPr>
                <a:t>SPD</a:t>
              </a:r>
              <a:r>
                <a:rPr lang="ru-RU" sz="2400" b="1" dirty="0">
                  <a:solidFill>
                    <a:srgbClr val="333399"/>
                  </a:solidFill>
                  <a:latin typeface="+mn-lt"/>
                </a:rPr>
                <a:t> </a:t>
              </a:r>
              <a:r>
                <a:rPr lang="en-US" sz="2400" b="1" dirty="0">
                  <a:solidFill>
                    <a:srgbClr val="333399"/>
                  </a:solidFill>
                  <a:latin typeface="+mn-lt"/>
                </a:rPr>
                <a:t>(</a:t>
              </a:r>
              <a:r>
                <a:rPr lang="en-US" sz="2400" b="1" dirty="0">
                  <a:solidFill>
                    <a:srgbClr val="FF0000"/>
                  </a:solidFill>
                  <a:latin typeface="+mn-lt"/>
                </a:rPr>
                <a:t>S</a:t>
              </a:r>
              <a:r>
                <a:rPr lang="en-US" sz="2400" b="1" dirty="0">
                  <a:solidFill>
                    <a:srgbClr val="333399"/>
                  </a:solidFill>
                  <a:latin typeface="+mn-lt"/>
                </a:rPr>
                <a:t>pin </a:t>
              </a:r>
              <a:r>
                <a:rPr lang="en-US" sz="2400" b="1" dirty="0">
                  <a:solidFill>
                    <a:srgbClr val="FF0000"/>
                  </a:solidFill>
                  <a:latin typeface="+mn-lt"/>
                </a:rPr>
                <a:t>P</a:t>
              </a:r>
              <a:r>
                <a:rPr lang="en-US" sz="2400" b="1" dirty="0">
                  <a:solidFill>
                    <a:srgbClr val="333399"/>
                  </a:solidFill>
                  <a:latin typeface="+mn-lt"/>
                </a:rPr>
                <a:t>hysics </a:t>
              </a:r>
              <a:r>
                <a:rPr lang="en-US" sz="2400" b="1" dirty="0">
                  <a:solidFill>
                    <a:srgbClr val="FF0000"/>
                  </a:solidFill>
                  <a:latin typeface="+mn-lt"/>
                </a:rPr>
                <a:t>D</a:t>
              </a:r>
              <a:r>
                <a:rPr lang="en-US" sz="2400" b="1" dirty="0">
                  <a:solidFill>
                    <a:srgbClr val="333399"/>
                  </a:solidFill>
                  <a:latin typeface="+mn-lt"/>
                </a:rPr>
                <a:t>etector)</a:t>
              </a:r>
              <a:r>
                <a:rPr lang="en-US" sz="2400" b="1" dirty="0">
                  <a:solidFill>
                    <a:srgbClr val="000066"/>
                  </a:solidFill>
                  <a:latin typeface="+mn-lt"/>
                </a:rPr>
                <a:t> </a:t>
              </a:r>
            </a:p>
          </p:txBody>
        </p:sp>
        <p:sp>
          <p:nvSpPr>
            <p:cNvPr id="17" name="Rectangle 8">
              <a:extLst>
                <a:ext uri="{FF2B5EF4-FFF2-40B4-BE49-F238E27FC236}">
                  <a16:creationId xmlns:a16="http://schemas.microsoft.com/office/drawing/2014/main" xmlns="" id="{889F37D3-A2F2-47D1-AF95-CAA03BCF33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3258" y="2014993"/>
              <a:ext cx="6307839" cy="71006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0000" tIns="46800" rIns="90000" bIns="46800">
              <a:spAutoFit/>
            </a:bodyPr>
            <a:lstStyle>
              <a:lvl1pPr eaLnBrk="0" hangingPunct="0">
                <a:spcBef>
                  <a:spcPts val="800"/>
                </a:spcBef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1pPr>
              <a:lvl2pPr marL="742950" indent="-285750" eaLnBrk="0" hangingPunct="0">
                <a:spcBef>
                  <a:spcPts val="700"/>
                </a:spcBef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2pPr>
              <a:lvl3pPr marL="1143000" indent="-228600" eaLnBrk="0" hangingPunct="0">
                <a:spcBef>
                  <a:spcPts val="600"/>
                </a:spcBef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3pPr>
              <a:lvl4pPr marL="1600200" indent="-228600" eaLnBrk="0" hangingPunct="0">
                <a:spcBef>
                  <a:spcPts val="500"/>
                </a:spcBef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4pPr>
              <a:lvl5pPr marL="2057400" indent="-228600" eaLnBrk="0" hangingPunct="0">
                <a:spcBef>
                  <a:spcPts val="500"/>
                </a:spcBef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Clr>
                  <a:srgbClr val="FF0000"/>
                </a:buClr>
                <a:buNone/>
              </a:pPr>
              <a:r>
                <a:rPr lang="ru-RU" altLang="ru-RU" sz="2000" b="1" i="1" dirty="0">
                  <a:solidFill>
                    <a:srgbClr val="C00000"/>
                  </a:solidFill>
                  <a:latin typeface="+mn-lt"/>
                </a:rPr>
                <a:t>«Спин – собственный момент количества движения элементарных частиц» (ФЭ, т.4, стр. 631)</a:t>
              </a:r>
              <a:endParaRPr lang="en-GB" altLang="ru-RU" sz="2000" b="1" i="1" dirty="0">
                <a:solidFill>
                  <a:srgbClr val="C00000"/>
                </a:solidFill>
                <a:latin typeface="+mn-lt"/>
              </a:endParaRPr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xmlns="" id="{9CD22EFC-6EBC-4B6D-9E27-5F1E39A3A11C}"/>
                </a:ext>
              </a:extLst>
            </p:cNvPr>
            <p:cNvSpPr txBox="1"/>
            <p:nvPr/>
          </p:nvSpPr>
          <p:spPr>
            <a:xfrm>
              <a:off x="1855909" y="3017201"/>
              <a:ext cx="7022539" cy="1631216"/>
            </a:xfrm>
            <a:prstGeom prst="rect">
              <a:avLst/>
            </a:prstGeom>
            <a:solidFill>
              <a:srgbClr val="EAEAEA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pPr algn="just"/>
              <a:r>
                <a:rPr lang="ru-RU" sz="2000" b="1" dirty="0">
                  <a:solidFill>
                    <a:srgbClr val="333399"/>
                  </a:solidFill>
                  <a:latin typeface="+mn-lt"/>
                </a:rPr>
                <a:t>По современным представлениям величина момента (спина) нуклона определяется его кварк-</a:t>
              </a:r>
              <a:r>
                <a:rPr lang="ru-RU" sz="2000" b="1" dirty="0" err="1">
                  <a:solidFill>
                    <a:srgbClr val="333399"/>
                  </a:solidFill>
                  <a:latin typeface="+mn-lt"/>
                </a:rPr>
                <a:t>глюонной</a:t>
              </a:r>
              <a:r>
                <a:rPr lang="ru-RU" sz="2000" b="1" dirty="0">
                  <a:solidFill>
                    <a:srgbClr val="333399"/>
                  </a:solidFill>
                  <a:latin typeface="+mn-lt"/>
                </a:rPr>
                <a:t> структурой и значениями их собственных и орбитальных моментов. Изучение этой структуры и вклада орбитальных моментов и есть основная задача </a:t>
              </a:r>
              <a:r>
                <a:rPr lang="en-US" sz="2000" b="1" dirty="0">
                  <a:solidFill>
                    <a:srgbClr val="333399"/>
                  </a:solidFill>
                  <a:latin typeface="+mn-lt"/>
                </a:rPr>
                <a:t>“</a:t>
              </a:r>
              <a:r>
                <a:rPr lang="ru-RU" sz="2000" b="1" dirty="0">
                  <a:solidFill>
                    <a:srgbClr val="333399"/>
                  </a:solidFill>
                  <a:latin typeface="+mn-lt"/>
                </a:rPr>
                <a:t>проекта </a:t>
              </a:r>
              <a:r>
                <a:rPr lang="en-US" sz="2000" b="1" dirty="0">
                  <a:solidFill>
                    <a:srgbClr val="333399"/>
                  </a:solidFill>
                  <a:latin typeface="+mn-lt"/>
                </a:rPr>
                <a:t>SPD”. </a:t>
              </a:r>
              <a:r>
                <a:rPr lang="ru-RU" sz="2000" b="1" dirty="0">
                  <a:solidFill>
                    <a:srgbClr val="333399"/>
                  </a:solidFill>
                  <a:latin typeface="+mn-lt"/>
                </a:rPr>
                <a:t> 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464742595"/>
      </p:ext>
    </p:extLst>
  </p:cSld>
  <p:clrMapOvr>
    <a:masterClrMapping/>
  </p:clrMapOvr>
  <p:transition advTm="2859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6774095" y="6329736"/>
            <a:ext cx="21336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200">
                <a:solidFill>
                  <a:schemeClr val="tx1"/>
                </a:solidFill>
                <a:latin typeface="Bookman Old Style" pitchFamily="18" charset="0"/>
              </a:defRPr>
            </a:lvl1pPr>
            <a:lvl2pPr>
              <a:defRPr sz="2800">
                <a:solidFill>
                  <a:schemeClr val="tx1"/>
                </a:solidFill>
                <a:latin typeface="Bookman Old Style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Bookman Old Style" pitchFamily="18" charset="0"/>
              </a:defRPr>
            </a:lvl3pPr>
            <a:lvl4pPr>
              <a:defRPr sz="2000">
                <a:solidFill>
                  <a:schemeClr val="tx1"/>
                </a:solidFill>
                <a:latin typeface="Bookman Old Style" pitchFamily="18" charset="0"/>
              </a:defRPr>
            </a:lvl4pPr>
            <a:lvl5pPr>
              <a:defRPr sz="2000">
                <a:solidFill>
                  <a:schemeClr val="tx1"/>
                </a:solidFill>
                <a:latin typeface="Bookman Old Style" pitchFamily="18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ookman Old Style" pitchFamily="18" charset="0"/>
              </a:defRPr>
            </a:lvl9pPr>
          </a:lstStyle>
          <a:p>
            <a:pPr eaLnBrk="0" hangingPunct="0"/>
            <a:fld id="{049DAD14-574E-4538-8EBC-11216B52F836}" type="slidenum">
              <a:rPr lang="ru-RU" altLang="ru-RU" sz="1200" b="1" smtClean="0"/>
              <a:pPr eaLnBrk="0" hangingPunct="0"/>
              <a:t>11</a:t>
            </a:fld>
            <a:endParaRPr lang="ru-RU" altLang="ru-RU" sz="1200" b="1" dirty="0"/>
          </a:p>
        </p:txBody>
      </p: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xmlns="" id="{4B716472-2C5E-495B-B6B4-668B0B9120B6}"/>
              </a:ext>
            </a:extLst>
          </p:cNvPr>
          <p:cNvGrpSpPr/>
          <p:nvPr/>
        </p:nvGrpSpPr>
        <p:grpSpPr>
          <a:xfrm>
            <a:off x="0" y="-34468"/>
            <a:ext cx="9144000" cy="6656337"/>
            <a:chOff x="0" y="34358"/>
            <a:chExt cx="9144000" cy="665633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5215215" y="1226693"/>
              <a:ext cx="1458058" cy="4746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7" name="Группа 6">
              <a:extLst>
                <a:ext uri="{FF2B5EF4-FFF2-40B4-BE49-F238E27FC236}">
                  <a16:creationId xmlns:a16="http://schemas.microsoft.com/office/drawing/2014/main" xmlns="" id="{718C7ABC-BD0E-42F5-A7B1-C525732EB7DF}"/>
                </a:ext>
              </a:extLst>
            </p:cNvPr>
            <p:cNvGrpSpPr/>
            <p:nvPr/>
          </p:nvGrpSpPr>
          <p:grpSpPr>
            <a:xfrm>
              <a:off x="342599" y="3884511"/>
              <a:ext cx="3548758" cy="2806184"/>
              <a:chOff x="418289" y="1276034"/>
              <a:chExt cx="5276510" cy="3993432"/>
            </a:xfrm>
          </p:grpSpPr>
          <p:pic>
            <p:nvPicPr>
              <p:cNvPr id="3" name="Рисунок 2"/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-146" t="18825" r="31305" b="2589"/>
              <a:stretch/>
            </p:blipFill>
            <p:spPr>
              <a:xfrm>
                <a:off x="418289" y="1276034"/>
                <a:ext cx="4663377" cy="3993432"/>
              </a:xfrm>
              <a:prstGeom prst="rect">
                <a:avLst/>
              </a:prstGeom>
            </p:spPr>
          </p:pic>
          <p:sp>
            <p:nvSpPr>
              <p:cNvPr id="2" name="Овал 1">
                <a:extLst>
                  <a:ext uri="{FF2B5EF4-FFF2-40B4-BE49-F238E27FC236}">
                    <a16:creationId xmlns:a16="http://schemas.microsoft.com/office/drawing/2014/main" xmlns="" id="{9E5B4E6D-0154-4719-AC8D-E2A25C99363F}"/>
                  </a:ext>
                </a:extLst>
              </p:cNvPr>
              <p:cNvSpPr/>
              <p:nvPr/>
            </p:nvSpPr>
            <p:spPr>
              <a:xfrm>
                <a:off x="4823908" y="2355286"/>
                <a:ext cx="202793" cy="407901"/>
              </a:xfrm>
              <a:prstGeom prst="ellipse">
                <a:avLst/>
              </a:prstGeom>
              <a:solidFill>
                <a:srgbClr val="0000C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xmlns="" id="{C6CADA6C-1449-4EF6-A0CB-6AAACB68FAF1}"/>
                  </a:ext>
                </a:extLst>
              </p:cNvPr>
              <p:cNvSpPr txBox="1"/>
              <p:nvPr/>
            </p:nvSpPr>
            <p:spPr>
              <a:xfrm>
                <a:off x="4925304" y="2202417"/>
                <a:ext cx="76949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i="1" dirty="0">
                    <a:latin typeface="+mn-lt"/>
                  </a:rPr>
                  <a:t>ZDC</a:t>
                </a:r>
                <a:endParaRPr lang="ru-RU" sz="1200" i="1" dirty="0">
                  <a:latin typeface="+mn-lt"/>
                </a:endParaRPr>
              </a:p>
            </p:txBody>
          </p:sp>
          <p:sp>
            <p:nvSpPr>
              <p:cNvPr id="5" name="Прямоугольник 4">
                <a:extLst>
                  <a:ext uri="{FF2B5EF4-FFF2-40B4-BE49-F238E27FC236}">
                    <a16:creationId xmlns:a16="http://schemas.microsoft.com/office/drawing/2014/main" xmlns="" id="{90F3DF9C-83EF-4667-9335-DBE23F4B433E}"/>
                  </a:ext>
                </a:extLst>
              </p:cNvPr>
              <p:cNvSpPr/>
              <p:nvPr/>
            </p:nvSpPr>
            <p:spPr>
              <a:xfrm>
                <a:off x="4509856" y="3429000"/>
                <a:ext cx="571810" cy="168453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4" name="AutoShape 10">
              <a:extLst>
                <a:ext uri="{FF2B5EF4-FFF2-40B4-BE49-F238E27FC236}">
                  <a16:creationId xmlns:a16="http://schemas.microsoft.com/office/drawing/2014/main" xmlns="" id="{E34F5F7B-B5A2-43B3-B929-4C7A9764BE2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806468" y="3720787"/>
              <a:ext cx="5197173" cy="220947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0066"/>
              </a:solidFill>
            </a:ln>
          </p:spPr>
          <p:txBody>
            <a:bodyPr anchor="ctr"/>
            <a:lstStyle/>
            <a:p>
              <a:pPr algn="ctr"/>
              <a:r>
                <a:rPr lang="en-US" altLang="ru-RU" sz="2000" b="1" dirty="0">
                  <a:solidFill>
                    <a:srgbClr val="000066"/>
                  </a:solidFill>
                  <a:latin typeface="+mn-lt"/>
                </a:rPr>
                <a:t>Spin Physics Detector (SPD)</a:t>
              </a:r>
              <a:endParaRPr lang="ru-RU" altLang="ru-RU" sz="2000" b="1" dirty="0">
                <a:solidFill>
                  <a:srgbClr val="000066"/>
                </a:solidFill>
                <a:latin typeface="+mn-lt"/>
              </a:endParaRPr>
            </a:p>
            <a:p>
              <a:r>
                <a:rPr lang="ru-RU" altLang="ru-RU" sz="2000" b="1" dirty="0">
                  <a:solidFill>
                    <a:srgbClr val="000066"/>
                  </a:solidFill>
                  <a:highlight>
                    <a:srgbClr val="EAEAEA"/>
                  </a:highlight>
                  <a:latin typeface="+mn-lt"/>
                </a:rPr>
                <a:t>Разработан физический проект детектора </a:t>
              </a:r>
              <a:r>
                <a:rPr lang="en-US" altLang="ru-RU" sz="2000" b="1" dirty="0">
                  <a:solidFill>
                    <a:srgbClr val="000066"/>
                  </a:solidFill>
                  <a:highlight>
                    <a:srgbClr val="EAEAEA"/>
                  </a:highlight>
                  <a:latin typeface="+mn-lt"/>
                </a:rPr>
                <a:t>SPD</a:t>
              </a:r>
              <a:r>
                <a:rPr lang="ru-RU" altLang="ru-RU" sz="2000" b="1" dirty="0">
                  <a:solidFill>
                    <a:srgbClr val="000066"/>
                  </a:solidFill>
                  <a:highlight>
                    <a:srgbClr val="EAEAEA"/>
                  </a:highlight>
                  <a:latin typeface="+mn-lt"/>
                </a:rPr>
                <a:t>,</a:t>
              </a:r>
              <a:r>
                <a:rPr lang="en-US" altLang="ru-RU" sz="2000" b="1" dirty="0">
                  <a:solidFill>
                    <a:srgbClr val="000066"/>
                  </a:solidFill>
                  <a:highlight>
                    <a:srgbClr val="EAEAEA"/>
                  </a:highlight>
                  <a:latin typeface="+mn-lt"/>
                </a:rPr>
                <a:t>   </a:t>
              </a:r>
              <a:r>
                <a:rPr lang="ru-RU" altLang="ru-RU" sz="2000" b="1" dirty="0">
                  <a:solidFill>
                    <a:srgbClr val="000066"/>
                  </a:solidFill>
                  <a:latin typeface="+mn-lt"/>
                </a:rPr>
                <a:t>учитывающий опыт его предшественника </a:t>
              </a:r>
              <a:r>
                <a:rPr lang="en-US" altLang="ru-RU" sz="2000" b="1" dirty="0">
                  <a:solidFill>
                    <a:srgbClr val="000066"/>
                  </a:solidFill>
                  <a:latin typeface="+mn-lt"/>
                </a:rPr>
                <a:t>MPD</a:t>
              </a:r>
              <a:r>
                <a:rPr lang="ru-RU" altLang="ru-RU" sz="2000" b="1" dirty="0">
                  <a:solidFill>
                    <a:srgbClr val="000066"/>
                  </a:solidFill>
                  <a:latin typeface="+mn-lt"/>
                </a:rPr>
                <a:t>. Существенное отличие – наличие </a:t>
              </a:r>
              <a:r>
                <a:rPr lang="ru-RU" altLang="ru-RU" sz="2000" b="1" dirty="0" err="1">
                  <a:solidFill>
                    <a:srgbClr val="000066"/>
                  </a:solidFill>
                  <a:latin typeface="+mn-lt"/>
                </a:rPr>
                <a:t>субдетекторов</a:t>
              </a:r>
              <a:r>
                <a:rPr lang="ru-RU" altLang="ru-RU" sz="2000" b="1" dirty="0">
                  <a:solidFill>
                    <a:srgbClr val="000066"/>
                  </a:solidFill>
                  <a:latin typeface="+mn-lt"/>
                </a:rPr>
                <a:t>, регистрирующих поляризацию вторичных частиц.</a:t>
              </a:r>
              <a:endParaRPr lang="en-US" altLang="ru-RU" sz="2000" b="1" i="1" dirty="0">
                <a:solidFill>
                  <a:srgbClr val="000066"/>
                </a:solidFill>
                <a:latin typeface="+mn-lt"/>
              </a:endParaRPr>
            </a:p>
          </p:txBody>
        </p:sp>
        <p:grpSp>
          <p:nvGrpSpPr>
            <p:cNvPr id="15" name="Группа 14">
              <a:extLst>
                <a:ext uri="{FF2B5EF4-FFF2-40B4-BE49-F238E27FC236}">
                  <a16:creationId xmlns:a16="http://schemas.microsoft.com/office/drawing/2014/main" xmlns="" id="{C0D16F66-455B-4D49-A7B8-54D76BE1C56F}"/>
                </a:ext>
              </a:extLst>
            </p:cNvPr>
            <p:cNvGrpSpPr/>
            <p:nvPr/>
          </p:nvGrpSpPr>
          <p:grpSpPr>
            <a:xfrm>
              <a:off x="104055" y="1574409"/>
              <a:ext cx="5280865" cy="1891929"/>
              <a:chOff x="1799695" y="994595"/>
              <a:chExt cx="5280865" cy="1891929"/>
            </a:xfrm>
            <a:solidFill>
              <a:schemeClr val="bg1"/>
            </a:solidFill>
          </p:grpSpPr>
          <p:sp>
            <p:nvSpPr>
              <p:cNvPr id="16" name="Rectangle 8">
                <a:extLst>
                  <a:ext uri="{FF2B5EF4-FFF2-40B4-BE49-F238E27FC236}">
                    <a16:creationId xmlns:a16="http://schemas.microsoft.com/office/drawing/2014/main" xmlns="" id="{47A08E24-1475-4125-8464-CD872F9470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9695" y="994595"/>
                <a:ext cx="5280865" cy="1891929"/>
              </a:xfrm>
              <a:prstGeom prst="rect">
                <a:avLst/>
              </a:prstGeom>
              <a:grpFill/>
              <a:ln>
                <a:noFill/>
              </a:ln>
              <a:effectLst/>
            </p:spPr>
            <p:txBody>
              <a:bodyPr wrap="square" lIns="90000" tIns="46800" rIns="90000" bIns="46800">
                <a:spAutoFit/>
              </a:bodyPr>
              <a:lstStyle>
                <a:lvl1pPr eaLnBrk="0" hangingPunct="0">
                  <a:spcBef>
                    <a:spcPts val="800"/>
                  </a:spcBef>
                  <a:buChar char="•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3200">
                    <a:solidFill>
                      <a:srgbClr val="000000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1pPr>
                <a:lvl2pPr marL="742950" indent="-285750" eaLnBrk="0" hangingPunct="0">
                  <a:spcBef>
                    <a:spcPts val="700"/>
                  </a:spcBef>
                  <a:buChar char="–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800">
                    <a:solidFill>
                      <a:srgbClr val="000000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2pPr>
                <a:lvl3pPr marL="1143000" indent="-228600" eaLnBrk="0" hangingPunct="0">
                  <a:spcBef>
                    <a:spcPts val="600"/>
                  </a:spcBef>
                  <a:buChar char="•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400">
                    <a:solidFill>
                      <a:srgbClr val="000000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3pPr>
                <a:lvl4pPr marL="1600200" indent="-228600" eaLnBrk="0" hangingPunct="0">
                  <a:spcBef>
                    <a:spcPts val="500"/>
                  </a:spcBef>
                  <a:buChar char="–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000">
                    <a:solidFill>
                      <a:srgbClr val="000000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4pPr>
                <a:lvl5pPr marL="2057400" indent="-228600" eaLnBrk="0" hangingPunct="0">
                  <a:spcBef>
                    <a:spcPts val="500"/>
                  </a:spcBef>
                  <a:buChar char="»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000">
                    <a:solidFill>
                      <a:srgbClr val="000000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5pPr>
                <a:lvl6pPr marL="2514600" indent="-228600" defTabSz="449263" eaLnBrk="0" fontAlgn="base" hangingPunct="0">
                  <a:lnSpc>
                    <a:spcPct val="93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Arial" charset="0"/>
                  <a:buChar char="»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000">
                    <a:solidFill>
                      <a:srgbClr val="000000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6pPr>
                <a:lvl7pPr marL="2971800" indent="-228600" defTabSz="449263" eaLnBrk="0" fontAlgn="base" hangingPunct="0">
                  <a:lnSpc>
                    <a:spcPct val="93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Arial" charset="0"/>
                  <a:buChar char="»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000">
                    <a:solidFill>
                      <a:srgbClr val="000000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7pPr>
                <a:lvl8pPr marL="3429000" indent="-228600" defTabSz="449263" eaLnBrk="0" fontAlgn="base" hangingPunct="0">
                  <a:lnSpc>
                    <a:spcPct val="93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Arial" charset="0"/>
                  <a:buChar char="»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000">
                    <a:solidFill>
                      <a:srgbClr val="000000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8pPr>
                <a:lvl9pPr marL="3886200" indent="-228600" defTabSz="449263" eaLnBrk="0" fontAlgn="base" hangingPunct="0">
                  <a:lnSpc>
                    <a:spcPct val="93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Arial" charset="0"/>
                  <a:buChar char="»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000">
                    <a:solidFill>
                      <a:srgbClr val="000000"/>
                    </a:solidFill>
                    <a:latin typeface="Arial" charset="0"/>
                    <a:ea typeface="Arial Unicode MS" pitchFamily="34" charset="-128"/>
                    <a:cs typeface="Arial Unicode MS" pitchFamily="34" charset="-128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Clr>
                    <a:srgbClr val="FF0000"/>
                  </a:buClr>
                  <a:buNone/>
                </a:pPr>
                <a:r>
                  <a:rPr lang="ru-RU" altLang="ru-RU" sz="2400" b="1" u="sng" dirty="0">
                    <a:solidFill>
                      <a:srgbClr val="C00000"/>
                    </a:solidFill>
                    <a:latin typeface="+mn-lt"/>
                  </a:rPr>
                  <a:t>Поляризованные пучки:</a:t>
                </a:r>
                <a:endParaRPr lang="en-GB" altLang="ru-RU" sz="2400" b="1" u="sng" dirty="0">
                  <a:solidFill>
                    <a:srgbClr val="C00000"/>
                  </a:solidFill>
                  <a:latin typeface="+mn-lt"/>
                </a:endParaRPr>
              </a:p>
              <a:p>
                <a:pPr marL="228600" indent="-228600" eaLnBrk="1" hangingPunct="1">
                  <a:lnSpc>
                    <a:spcPct val="120000"/>
                  </a:lnSpc>
                  <a:spcBef>
                    <a:spcPct val="0"/>
                  </a:spcBef>
                  <a:buClr>
                    <a:srgbClr val="000099"/>
                  </a:buClr>
                  <a:buFont typeface="Wingdings" panose="05000000000000000000" pitchFamily="2" charset="2"/>
                  <a:buChar char="§"/>
                </a:pPr>
                <a:r>
                  <a:rPr lang="en-GB" altLang="ru-RU" sz="2000" b="1" dirty="0">
                    <a:solidFill>
                      <a:srgbClr val="000099"/>
                    </a:solidFill>
                    <a:latin typeface="+mn-lt"/>
                  </a:rPr>
                  <a:t> p</a:t>
                </a:r>
                <a:r>
                  <a:rPr lang="ru-RU" altLang="ru-RU" sz="2000" b="1" dirty="0">
                    <a:solidFill>
                      <a:srgbClr val="000099"/>
                    </a:solidFill>
                    <a:latin typeface="+mn-lt"/>
                  </a:rPr>
                  <a:t>  </a:t>
                </a:r>
                <a:r>
                  <a:rPr lang="en-GB" altLang="ru-RU" sz="2000" b="1" dirty="0">
                    <a:solidFill>
                      <a:srgbClr val="000099"/>
                    </a:solidFill>
                    <a:latin typeface="+mn-lt"/>
                  </a:rPr>
                  <a:t>p</a:t>
                </a:r>
                <a:r>
                  <a:rPr lang="en-GB" altLang="ru-RU" sz="2000" dirty="0">
                    <a:solidFill>
                      <a:schemeClr val="bg1"/>
                    </a:solidFill>
                    <a:latin typeface="+mn-lt"/>
                  </a:rPr>
                  <a:t> </a:t>
                </a:r>
                <a:r>
                  <a:rPr lang="ru-RU" altLang="ru-RU" sz="2000" dirty="0">
                    <a:solidFill>
                      <a:schemeClr val="bg1"/>
                    </a:solidFill>
                    <a:latin typeface="+mn-lt"/>
                  </a:rPr>
                  <a:t> </a:t>
                </a:r>
                <a:r>
                  <a:rPr lang="en-US" altLang="ru-RU" sz="2000" b="1" dirty="0">
                    <a:solidFill>
                      <a:srgbClr val="000099"/>
                    </a:solidFill>
                    <a:latin typeface="+mn-lt"/>
                  </a:rPr>
                  <a:t>at</a:t>
                </a:r>
                <a:r>
                  <a:rPr lang="en-GB" altLang="ru-RU" sz="2000" b="1" dirty="0">
                    <a:solidFill>
                      <a:srgbClr val="000099"/>
                    </a:solidFill>
                    <a:latin typeface="+mn-lt"/>
                  </a:rPr>
                  <a:t>  </a:t>
                </a:r>
                <a:r>
                  <a:rPr lang="en-GB" altLang="ru-RU" sz="2000" b="1" dirty="0" err="1">
                    <a:solidFill>
                      <a:srgbClr val="000099"/>
                    </a:solidFill>
                    <a:latin typeface="+mn-lt"/>
                  </a:rPr>
                  <a:t>E</a:t>
                </a:r>
                <a:r>
                  <a:rPr lang="en-GB" altLang="ru-RU" sz="2000" b="1" baseline="-25000" dirty="0" err="1">
                    <a:solidFill>
                      <a:srgbClr val="000099"/>
                    </a:solidFill>
                    <a:latin typeface="+mn-lt"/>
                  </a:rPr>
                  <a:t>cms</a:t>
                </a:r>
                <a:r>
                  <a:rPr lang="en-GB" altLang="ru-RU" sz="2000" b="1" baseline="30000" dirty="0">
                    <a:solidFill>
                      <a:srgbClr val="000099"/>
                    </a:solidFill>
                    <a:latin typeface="+mn-lt"/>
                  </a:rPr>
                  <a:t> </a:t>
                </a:r>
                <a:r>
                  <a:rPr lang="en-GB" altLang="ru-RU" sz="2000" b="1" dirty="0">
                    <a:solidFill>
                      <a:srgbClr val="000099"/>
                    </a:solidFill>
                    <a:latin typeface="+mn-lt"/>
                  </a:rPr>
                  <a:t>= 12 </a:t>
                </a:r>
                <a:r>
                  <a:rPr lang="mr-IN" altLang="ru-RU" sz="2000" b="1" dirty="0">
                    <a:solidFill>
                      <a:srgbClr val="000099"/>
                    </a:solidFill>
                    <a:latin typeface="+mn-lt"/>
                  </a:rPr>
                  <a:t>–</a:t>
                </a:r>
                <a:r>
                  <a:rPr lang="en-GB" altLang="ru-RU" sz="2000" b="1" dirty="0">
                    <a:solidFill>
                      <a:srgbClr val="000099"/>
                    </a:solidFill>
                    <a:latin typeface="+mn-lt"/>
                  </a:rPr>
                  <a:t> 27 </a:t>
                </a:r>
                <a:r>
                  <a:rPr lang="ru-RU" altLang="ru-RU" sz="2000" b="1" dirty="0">
                    <a:solidFill>
                      <a:srgbClr val="000099"/>
                    </a:solidFill>
                    <a:latin typeface="+mn-lt"/>
                  </a:rPr>
                  <a:t>ГэВ</a:t>
                </a:r>
                <a:r>
                  <a:rPr lang="en-GB" altLang="ru-RU" sz="2000" b="1" dirty="0">
                    <a:solidFill>
                      <a:srgbClr val="000099"/>
                    </a:solidFill>
                    <a:latin typeface="+mn-lt"/>
                  </a:rPr>
                  <a:t>,  </a:t>
                </a:r>
                <a:r>
                  <a:rPr lang="en-GB" altLang="ru-RU" sz="2000" b="1" dirty="0" err="1">
                    <a:solidFill>
                      <a:srgbClr val="000090"/>
                    </a:solidFill>
                    <a:latin typeface="+mn-lt"/>
                  </a:rPr>
                  <a:t>L</a:t>
                </a:r>
                <a:r>
                  <a:rPr lang="en-GB" altLang="ru-RU" sz="2000" b="1" baseline="-25000" dirty="0" err="1">
                    <a:solidFill>
                      <a:srgbClr val="000090"/>
                    </a:solidFill>
                    <a:latin typeface="+mn-lt"/>
                  </a:rPr>
                  <a:t>av</a:t>
                </a:r>
                <a:r>
                  <a:rPr lang="en-GB" altLang="ru-RU" sz="2000" b="1" dirty="0">
                    <a:solidFill>
                      <a:srgbClr val="000090"/>
                    </a:solidFill>
                    <a:latin typeface="+mn-lt"/>
                  </a:rPr>
                  <a:t> </a:t>
                </a:r>
                <a:r>
                  <a:rPr lang="en-GB" altLang="ru-RU" sz="2000" b="1" dirty="0">
                    <a:solidFill>
                      <a:srgbClr val="000090"/>
                    </a:solidFill>
                    <a:latin typeface="+mn-lt"/>
                    <a:sym typeface="Symbol" panose="05050102010706020507" pitchFamily="18" charset="2"/>
                  </a:rPr>
                  <a:t></a:t>
                </a:r>
                <a:r>
                  <a:rPr lang="en-GB" altLang="ru-RU" sz="2000" b="1" dirty="0">
                    <a:solidFill>
                      <a:srgbClr val="000090"/>
                    </a:solidFill>
                    <a:latin typeface="+mn-lt"/>
                  </a:rPr>
                  <a:t>  10</a:t>
                </a:r>
                <a:r>
                  <a:rPr lang="en-GB" altLang="ru-RU" sz="2000" b="1" baseline="30000" dirty="0">
                    <a:solidFill>
                      <a:srgbClr val="000090"/>
                    </a:solidFill>
                    <a:latin typeface="+mn-lt"/>
                  </a:rPr>
                  <a:t>32</a:t>
                </a:r>
                <a:r>
                  <a:rPr lang="en-GB" altLang="ru-RU" sz="2000" b="1" dirty="0">
                    <a:solidFill>
                      <a:srgbClr val="000090"/>
                    </a:solidFill>
                    <a:latin typeface="+mn-lt"/>
                  </a:rPr>
                  <a:t> c</a:t>
                </a:r>
                <a:r>
                  <a:rPr lang="ru-RU" altLang="ru-RU" sz="2000" b="1" dirty="0">
                    <a:solidFill>
                      <a:srgbClr val="000090"/>
                    </a:solidFill>
                    <a:latin typeface="+mn-lt"/>
                  </a:rPr>
                  <a:t>м</a:t>
                </a:r>
                <a:r>
                  <a:rPr lang="en-GB" altLang="ru-RU" sz="2000" b="1" baseline="30000" dirty="0">
                    <a:solidFill>
                      <a:srgbClr val="000090"/>
                    </a:solidFill>
                    <a:latin typeface="+mn-lt"/>
                  </a:rPr>
                  <a:t>-2</a:t>
                </a:r>
                <a:r>
                  <a:rPr lang="ru-RU" altLang="ru-RU" sz="2000" b="1" dirty="0">
                    <a:solidFill>
                      <a:srgbClr val="000090"/>
                    </a:solidFill>
                    <a:latin typeface="+mn-lt"/>
                  </a:rPr>
                  <a:t>с</a:t>
                </a:r>
                <a:r>
                  <a:rPr lang="en-GB" altLang="ru-RU" sz="2000" b="1" baseline="30000" dirty="0">
                    <a:solidFill>
                      <a:srgbClr val="000090"/>
                    </a:solidFill>
                    <a:latin typeface="+mn-lt"/>
                  </a:rPr>
                  <a:t>-1</a:t>
                </a:r>
                <a:endParaRPr lang="en-GB" altLang="ru-RU" sz="2000" b="1" dirty="0">
                  <a:solidFill>
                    <a:srgbClr val="000090"/>
                  </a:solidFill>
                  <a:latin typeface="+mn-lt"/>
                </a:endParaRPr>
              </a:p>
              <a:p>
                <a:pPr marL="228600" indent="-228600" eaLnBrk="1" hangingPunct="1">
                  <a:lnSpc>
                    <a:spcPct val="120000"/>
                  </a:lnSpc>
                  <a:spcBef>
                    <a:spcPct val="0"/>
                  </a:spcBef>
                  <a:buClr>
                    <a:srgbClr val="000099"/>
                  </a:buClr>
                  <a:buFont typeface="Wingdings" panose="05000000000000000000" pitchFamily="2" charset="2"/>
                  <a:buChar char="§"/>
                </a:pPr>
                <a:r>
                  <a:rPr lang="en-US" altLang="ru-RU" sz="2000" b="1" dirty="0">
                    <a:solidFill>
                      <a:srgbClr val="000099"/>
                    </a:solidFill>
                    <a:latin typeface="+mn-lt"/>
                  </a:rPr>
                  <a:t>d</a:t>
                </a:r>
                <a:r>
                  <a:rPr lang="ru-RU" altLang="ru-RU" sz="2000" b="1" dirty="0">
                    <a:solidFill>
                      <a:srgbClr val="000099"/>
                    </a:solidFill>
                    <a:latin typeface="+mn-lt"/>
                  </a:rPr>
                  <a:t>  </a:t>
                </a:r>
                <a:r>
                  <a:rPr lang="en-GB" altLang="ru-RU" sz="2000" b="1" dirty="0">
                    <a:solidFill>
                      <a:srgbClr val="000099"/>
                    </a:solidFill>
                    <a:latin typeface="+mn-lt"/>
                  </a:rPr>
                  <a:t>d</a:t>
                </a:r>
                <a:r>
                  <a:rPr lang="ru-RU" altLang="ru-RU" sz="2000" b="1" dirty="0">
                    <a:solidFill>
                      <a:srgbClr val="000099"/>
                    </a:solidFill>
                    <a:latin typeface="+mn-lt"/>
                  </a:rPr>
                  <a:t>  </a:t>
                </a:r>
                <a:r>
                  <a:rPr lang="en-US" altLang="ru-RU" sz="2000" b="1" dirty="0">
                    <a:solidFill>
                      <a:srgbClr val="000099"/>
                    </a:solidFill>
                    <a:latin typeface="+mn-lt"/>
                  </a:rPr>
                  <a:t>at</a:t>
                </a:r>
                <a:r>
                  <a:rPr lang="en-GB" altLang="ru-RU" sz="2000" b="1" dirty="0">
                    <a:solidFill>
                      <a:srgbClr val="000099"/>
                    </a:solidFill>
                    <a:latin typeface="+mn-lt"/>
                  </a:rPr>
                  <a:t> </a:t>
                </a:r>
                <a:r>
                  <a:rPr lang="en-GB" altLang="ru-RU" sz="2000" b="1" dirty="0" err="1">
                    <a:solidFill>
                      <a:srgbClr val="000099"/>
                    </a:solidFill>
                    <a:latin typeface="+mn-lt"/>
                  </a:rPr>
                  <a:t>E</a:t>
                </a:r>
                <a:r>
                  <a:rPr lang="en-GB" altLang="ru-RU" sz="2000" b="1" baseline="-25000" dirty="0" err="1">
                    <a:solidFill>
                      <a:srgbClr val="000099"/>
                    </a:solidFill>
                    <a:latin typeface="+mn-lt"/>
                  </a:rPr>
                  <a:t>cms</a:t>
                </a:r>
                <a:r>
                  <a:rPr lang="en-GB" altLang="ru-RU" sz="2000" b="1" dirty="0">
                    <a:solidFill>
                      <a:srgbClr val="000099"/>
                    </a:solidFill>
                    <a:latin typeface="+mn-lt"/>
                  </a:rPr>
                  <a:t> =   4 </a:t>
                </a:r>
                <a:r>
                  <a:rPr lang="mr-IN" altLang="ru-RU" sz="2000" b="1" dirty="0">
                    <a:solidFill>
                      <a:srgbClr val="000099"/>
                    </a:solidFill>
                    <a:latin typeface="+mn-lt"/>
                  </a:rPr>
                  <a:t>–</a:t>
                </a:r>
                <a:r>
                  <a:rPr lang="en-GB" altLang="ru-RU" sz="2000" b="1" dirty="0">
                    <a:solidFill>
                      <a:srgbClr val="000099"/>
                    </a:solidFill>
                    <a:latin typeface="+mn-lt"/>
                  </a:rPr>
                  <a:t> 13 </a:t>
                </a:r>
                <a:r>
                  <a:rPr lang="ru-RU" altLang="ru-RU" sz="2000" b="1" dirty="0">
                    <a:solidFill>
                      <a:srgbClr val="000099"/>
                    </a:solidFill>
                    <a:latin typeface="+mn-lt"/>
                  </a:rPr>
                  <a:t>ГэВ</a:t>
                </a:r>
                <a:r>
                  <a:rPr lang="en-US" altLang="ru-RU" sz="2000" b="1" dirty="0">
                    <a:solidFill>
                      <a:srgbClr val="000099"/>
                    </a:solidFill>
                    <a:latin typeface="+mn-lt"/>
                  </a:rPr>
                  <a:t>/</a:t>
                </a:r>
                <a:r>
                  <a:rPr lang="ru-RU" altLang="ru-RU" sz="2000" b="1" dirty="0">
                    <a:solidFill>
                      <a:srgbClr val="000099"/>
                    </a:solidFill>
                    <a:latin typeface="+mn-lt"/>
                  </a:rPr>
                  <a:t>нуклон</a:t>
                </a:r>
                <a:endParaRPr lang="en-GB" altLang="ru-RU" sz="2000" b="1" baseline="30000" dirty="0">
                  <a:solidFill>
                    <a:srgbClr val="C00000"/>
                  </a:solidFill>
                  <a:latin typeface="+mn-lt"/>
                </a:endParaRPr>
              </a:p>
              <a:p>
                <a:pPr marL="228600" indent="-228600" eaLnBrk="1" hangingPunct="1">
                  <a:lnSpc>
                    <a:spcPct val="100000"/>
                  </a:lnSpc>
                  <a:spcBef>
                    <a:spcPct val="0"/>
                  </a:spcBef>
                  <a:buClr>
                    <a:srgbClr val="000099"/>
                  </a:buClr>
                  <a:buFont typeface="Wingdings" panose="05000000000000000000" pitchFamily="2" charset="2"/>
                  <a:buChar char="§"/>
                </a:pPr>
                <a:r>
                  <a:rPr lang="ru-RU" altLang="ru-RU" sz="2000" b="1" i="1" dirty="0">
                    <a:solidFill>
                      <a:srgbClr val="000099"/>
                    </a:solidFill>
                    <a:latin typeface="+mn-lt"/>
                  </a:rPr>
                  <a:t>Продольно или поперечно поляризованные частицы</a:t>
                </a:r>
                <a:endParaRPr lang="en-GB" altLang="ru-RU" sz="1800" b="1" i="1" dirty="0">
                  <a:solidFill>
                    <a:srgbClr val="000099"/>
                  </a:solidFill>
                  <a:latin typeface="Tahoma" pitchFamily="34" charset="0"/>
                </a:endParaRPr>
              </a:p>
            </p:txBody>
          </p:sp>
          <p:cxnSp>
            <p:nvCxnSpPr>
              <p:cNvPr id="18" name="Прямая со стрелкой 17">
                <a:extLst>
                  <a:ext uri="{FF2B5EF4-FFF2-40B4-BE49-F238E27FC236}">
                    <a16:creationId xmlns:a16="http://schemas.microsoft.com/office/drawing/2014/main" xmlns="" id="{4A3CECDF-5C0C-43C9-BABC-E81CFFD3A454}"/>
                  </a:ext>
                </a:extLst>
              </p:cNvPr>
              <p:cNvCxnSpPr/>
              <p:nvPr/>
            </p:nvCxnSpPr>
            <p:spPr>
              <a:xfrm>
                <a:off x="2584580" y="1578005"/>
                <a:ext cx="0" cy="203200"/>
              </a:xfrm>
              <a:prstGeom prst="straightConnector1">
                <a:avLst/>
              </a:prstGeom>
              <a:grpFill/>
              <a:ln w="19050">
                <a:solidFill>
                  <a:srgbClr val="333399"/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Прямая со стрелкой 18">
                <a:extLst>
                  <a:ext uri="{FF2B5EF4-FFF2-40B4-BE49-F238E27FC236}">
                    <a16:creationId xmlns:a16="http://schemas.microsoft.com/office/drawing/2014/main" xmlns="" id="{548D392E-4524-4F11-8FBA-E8A16829DFB8}"/>
                  </a:ext>
                </a:extLst>
              </p:cNvPr>
              <p:cNvCxnSpPr/>
              <p:nvPr/>
            </p:nvCxnSpPr>
            <p:spPr>
              <a:xfrm>
                <a:off x="2290355" y="1917337"/>
                <a:ext cx="0" cy="203200"/>
              </a:xfrm>
              <a:prstGeom prst="straightConnector1">
                <a:avLst/>
              </a:prstGeom>
              <a:grpFill/>
              <a:ln w="19050">
                <a:solidFill>
                  <a:srgbClr val="333399"/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Прямая со стрелкой 19">
                <a:extLst>
                  <a:ext uri="{FF2B5EF4-FFF2-40B4-BE49-F238E27FC236}">
                    <a16:creationId xmlns:a16="http://schemas.microsoft.com/office/drawing/2014/main" xmlns="" id="{D7AC4BA5-BAA1-488B-8537-AE5B91E7E106}"/>
                  </a:ext>
                </a:extLst>
              </p:cNvPr>
              <p:cNvCxnSpPr/>
              <p:nvPr/>
            </p:nvCxnSpPr>
            <p:spPr>
              <a:xfrm>
                <a:off x="2542177" y="1899920"/>
                <a:ext cx="0" cy="203200"/>
              </a:xfrm>
              <a:prstGeom prst="straightConnector1">
                <a:avLst/>
              </a:prstGeom>
              <a:grpFill/>
              <a:ln w="19050">
                <a:solidFill>
                  <a:srgbClr val="333399"/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1" name="Rectangle 7">
              <a:extLst>
                <a:ext uri="{FF2B5EF4-FFF2-40B4-BE49-F238E27FC236}">
                  <a16:creationId xmlns:a16="http://schemas.microsoft.com/office/drawing/2014/main" xmlns="" id="{E84B2906-A479-4AF8-921D-4AA5F9B0F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4358"/>
              <a:ext cx="9144000" cy="156966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0000CC"/>
              </a:solidFill>
            </a:ln>
          </p:spPr>
          <p:txBody>
            <a:bodyPr wrap="square">
              <a:spAutoFit/>
            </a:bodyPr>
            <a:lstStyle/>
            <a:p>
              <a:pPr eaLnBrk="0" hangingPunct="0">
                <a:defRPr/>
              </a:pPr>
              <a:r>
                <a:rPr lang="ru-RU" sz="1800" b="1" dirty="0">
                  <a:solidFill>
                    <a:srgbClr val="333399"/>
                  </a:solidFill>
                  <a:latin typeface="+mn-lt"/>
                </a:rPr>
                <a:t>Задача 2               		</a:t>
              </a:r>
              <a:r>
                <a:rPr lang="ru-RU" sz="2400" b="1" dirty="0">
                  <a:solidFill>
                    <a:srgbClr val="333399"/>
                  </a:solidFill>
                  <a:latin typeface="+mn-lt"/>
                </a:rPr>
                <a:t>Физика спина нуклона </a:t>
              </a:r>
            </a:p>
            <a:p>
              <a:pPr algn="ctr" eaLnBrk="0" hangingPunct="0">
                <a:defRPr/>
              </a:pPr>
              <a:r>
                <a:rPr lang="ru-RU" sz="2400" b="1" dirty="0">
                  <a:solidFill>
                    <a:srgbClr val="333399"/>
                  </a:solidFill>
                  <a:latin typeface="+mn-lt"/>
                </a:rPr>
                <a:t>Коллайдер на поляризованных протонах </a:t>
              </a:r>
            </a:p>
            <a:p>
              <a:pPr algn="ctr" eaLnBrk="0" hangingPunct="0">
                <a:defRPr/>
              </a:pPr>
              <a:r>
                <a:rPr lang="ru-RU" sz="2400" b="1" dirty="0">
                  <a:solidFill>
                    <a:srgbClr val="333399"/>
                  </a:solidFill>
                  <a:latin typeface="+mn-lt"/>
                </a:rPr>
                <a:t>и дейтронах </a:t>
              </a:r>
            </a:p>
            <a:p>
              <a:pPr algn="ctr" eaLnBrk="0" hangingPunct="0">
                <a:defRPr/>
              </a:pPr>
              <a:r>
                <a:rPr lang="ru-RU" sz="2400" b="1" dirty="0">
                  <a:solidFill>
                    <a:srgbClr val="333399"/>
                  </a:solidFill>
                  <a:latin typeface="+mn-lt"/>
                </a:rPr>
                <a:t>Детектор </a:t>
              </a:r>
              <a:r>
                <a:rPr lang="en-US" sz="2400" b="1" dirty="0">
                  <a:solidFill>
                    <a:srgbClr val="333399"/>
                  </a:solidFill>
                  <a:latin typeface="+mn-lt"/>
                </a:rPr>
                <a:t>SPD</a:t>
              </a:r>
              <a:r>
                <a:rPr lang="ru-RU" sz="2400" b="1" dirty="0">
                  <a:solidFill>
                    <a:srgbClr val="333399"/>
                  </a:solidFill>
                  <a:latin typeface="+mn-lt"/>
                </a:rPr>
                <a:t> </a:t>
              </a:r>
              <a:r>
                <a:rPr lang="en-US" sz="2400" b="1" dirty="0">
                  <a:solidFill>
                    <a:srgbClr val="333399"/>
                  </a:solidFill>
                  <a:latin typeface="+mn-lt"/>
                </a:rPr>
                <a:t>(</a:t>
              </a:r>
              <a:r>
                <a:rPr lang="en-US" sz="2400" b="1" dirty="0">
                  <a:solidFill>
                    <a:srgbClr val="FF0000"/>
                  </a:solidFill>
                  <a:latin typeface="+mn-lt"/>
                </a:rPr>
                <a:t>S</a:t>
              </a:r>
              <a:r>
                <a:rPr lang="en-US" sz="2400" b="1" dirty="0">
                  <a:solidFill>
                    <a:srgbClr val="333399"/>
                  </a:solidFill>
                  <a:latin typeface="+mn-lt"/>
                </a:rPr>
                <a:t>pin </a:t>
              </a:r>
              <a:r>
                <a:rPr lang="en-US" sz="2400" b="1" dirty="0">
                  <a:solidFill>
                    <a:srgbClr val="FF0000"/>
                  </a:solidFill>
                  <a:latin typeface="+mn-lt"/>
                </a:rPr>
                <a:t>P</a:t>
              </a:r>
              <a:r>
                <a:rPr lang="en-US" sz="2400" b="1" dirty="0">
                  <a:solidFill>
                    <a:srgbClr val="333399"/>
                  </a:solidFill>
                  <a:latin typeface="+mn-lt"/>
                </a:rPr>
                <a:t>hysics </a:t>
              </a:r>
              <a:r>
                <a:rPr lang="en-US" sz="2400" b="1" dirty="0">
                  <a:solidFill>
                    <a:srgbClr val="FF0000"/>
                  </a:solidFill>
                  <a:latin typeface="+mn-lt"/>
                </a:rPr>
                <a:t>D</a:t>
              </a:r>
              <a:r>
                <a:rPr lang="en-US" sz="2400" b="1" dirty="0">
                  <a:solidFill>
                    <a:srgbClr val="333399"/>
                  </a:solidFill>
                  <a:latin typeface="+mn-lt"/>
                </a:rPr>
                <a:t>etector)</a:t>
              </a:r>
              <a:r>
                <a:rPr lang="en-US" sz="2400" b="1" dirty="0">
                  <a:solidFill>
                    <a:srgbClr val="000066"/>
                  </a:solidFill>
                  <a:latin typeface="+mn-lt"/>
                </a:rPr>
                <a:t> </a:t>
              </a:r>
            </a:p>
          </p:txBody>
        </p:sp>
        <p:cxnSp>
          <p:nvCxnSpPr>
            <p:cNvPr id="22" name="Прямая соединительная линия 21">
              <a:extLst>
                <a:ext uri="{FF2B5EF4-FFF2-40B4-BE49-F238E27FC236}">
                  <a16:creationId xmlns:a16="http://schemas.microsoft.com/office/drawing/2014/main" xmlns="" id="{A2D5D140-6D06-4C54-A67D-391F6AD4D9DE}"/>
                </a:ext>
              </a:extLst>
            </p:cNvPr>
            <p:cNvCxnSpPr/>
            <p:nvPr/>
          </p:nvCxnSpPr>
          <p:spPr>
            <a:xfrm flipV="1">
              <a:off x="0" y="3414286"/>
              <a:ext cx="9136170" cy="30663"/>
            </a:xfrm>
            <a:prstGeom prst="line">
              <a:avLst/>
            </a:prstGeom>
            <a:ln w="19050">
              <a:solidFill>
                <a:srgbClr val="33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38740192-02E5-488E-A12B-E84953DAAED6}"/>
                </a:ext>
              </a:extLst>
            </p:cNvPr>
            <p:cNvSpPr txBox="1"/>
            <p:nvPr/>
          </p:nvSpPr>
          <p:spPr>
            <a:xfrm>
              <a:off x="5315671" y="1661120"/>
              <a:ext cx="3592024" cy="1477328"/>
            </a:xfrm>
            <a:prstGeom prst="rect">
              <a:avLst/>
            </a:prstGeom>
            <a:solidFill>
              <a:srgbClr val="F8F8F8"/>
            </a:solidFill>
            <a:ln>
              <a:solidFill>
                <a:srgbClr val="0000CC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b="1" i="1" dirty="0">
                  <a:solidFill>
                    <a:srgbClr val="333399"/>
                  </a:solidFill>
                  <a:latin typeface="+mn-lt"/>
                </a:rPr>
                <a:t>Коллайдер </a:t>
              </a:r>
              <a:r>
                <a:rPr lang="en-US" b="1" i="1" dirty="0">
                  <a:solidFill>
                    <a:srgbClr val="333399"/>
                  </a:solidFill>
                  <a:latin typeface="+mn-lt"/>
                </a:rPr>
                <a:t>NICA </a:t>
              </a:r>
              <a:r>
                <a:rPr lang="ru-RU" b="1" dirty="0">
                  <a:solidFill>
                    <a:srgbClr val="333399"/>
                  </a:solidFill>
                  <a:latin typeface="+mn-lt"/>
                </a:rPr>
                <a:t>дополняется устройствами управления спином частиц (т. наз. «сибирскими змейками»)и измерителями их направления (поляриметрами) </a:t>
              </a:r>
            </a:p>
          </p:txBody>
        </p:sp>
        <p:cxnSp>
          <p:nvCxnSpPr>
            <p:cNvPr id="24" name="Прямая со стрелкой 23">
              <a:extLst>
                <a:ext uri="{FF2B5EF4-FFF2-40B4-BE49-F238E27FC236}">
                  <a16:creationId xmlns:a16="http://schemas.microsoft.com/office/drawing/2014/main" xmlns="" id="{A35D9CE2-43D9-4549-A4B1-30ADFA9277C9}"/>
                </a:ext>
              </a:extLst>
            </p:cNvPr>
            <p:cNvCxnSpPr/>
            <p:nvPr/>
          </p:nvCxnSpPr>
          <p:spPr>
            <a:xfrm>
              <a:off x="640123" y="2157819"/>
              <a:ext cx="0" cy="203200"/>
            </a:xfrm>
            <a:prstGeom prst="straightConnector1">
              <a:avLst/>
            </a:prstGeom>
            <a:solidFill>
              <a:schemeClr val="bg1"/>
            </a:solidFill>
            <a:ln w="19050">
              <a:solidFill>
                <a:srgbClr val="333399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010969846"/>
      </p:ext>
    </p:extLst>
  </p:cSld>
  <p:clrMapOvr>
    <a:masterClrMapping/>
  </p:clrMapOvr>
  <p:transition advTm="2859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63"/>
          <p:cNvGrpSpPr>
            <a:grpSpLocks/>
          </p:cNvGrpSpPr>
          <p:nvPr/>
        </p:nvGrpSpPr>
        <p:grpSpPr bwMode="auto">
          <a:xfrm>
            <a:off x="8516938" y="-333375"/>
            <a:ext cx="123825" cy="1487488"/>
            <a:chOff x="3189" y="1642"/>
            <a:chExt cx="78" cy="937"/>
          </a:xfrm>
        </p:grpSpPr>
        <p:sp>
          <p:nvSpPr>
            <p:cNvPr id="35915" name="Freeform 64"/>
            <p:cNvSpPr>
              <a:spLocks/>
            </p:cNvSpPr>
            <p:nvPr/>
          </p:nvSpPr>
          <p:spPr bwMode="auto">
            <a:xfrm>
              <a:off x="3241" y="1642"/>
              <a:ext cx="26" cy="585"/>
            </a:xfrm>
            <a:custGeom>
              <a:avLst/>
              <a:gdLst>
                <a:gd name="T0" fmla="*/ 26 w 26"/>
                <a:gd name="T1" fmla="*/ 0 h 585"/>
                <a:gd name="T2" fmla="*/ 0 w 26"/>
                <a:gd name="T3" fmla="*/ 292 h 585"/>
                <a:gd name="T4" fmla="*/ 9 w 26"/>
                <a:gd name="T5" fmla="*/ 430 h 585"/>
                <a:gd name="T6" fmla="*/ 0 w 26"/>
                <a:gd name="T7" fmla="*/ 473 h 585"/>
                <a:gd name="T8" fmla="*/ 9 w 26"/>
                <a:gd name="T9" fmla="*/ 585 h 5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585">
                  <a:moveTo>
                    <a:pt x="26" y="0"/>
                  </a:moveTo>
                  <a:cubicBezTo>
                    <a:pt x="21" y="96"/>
                    <a:pt x="25" y="198"/>
                    <a:pt x="0" y="292"/>
                  </a:cubicBezTo>
                  <a:cubicBezTo>
                    <a:pt x="3" y="338"/>
                    <a:pt x="9" y="384"/>
                    <a:pt x="9" y="430"/>
                  </a:cubicBezTo>
                  <a:cubicBezTo>
                    <a:pt x="9" y="445"/>
                    <a:pt x="0" y="458"/>
                    <a:pt x="0" y="473"/>
                  </a:cubicBezTo>
                  <a:cubicBezTo>
                    <a:pt x="0" y="510"/>
                    <a:pt x="9" y="548"/>
                    <a:pt x="9" y="58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cap="flat" cmpd="sng">
                  <a:solidFill>
                    <a:srgbClr val="000066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916" name="Freeform 65"/>
            <p:cNvSpPr>
              <a:spLocks/>
            </p:cNvSpPr>
            <p:nvPr/>
          </p:nvSpPr>
          <p:spPr bwMode="auto">
            <a:xfrm>
              <a:off x="3189" y="2416"/>
              <a:ext cx="69" cy="163"/>
            </a:xfrm>
            <a:custGeom>
              <a:avLst/>
              <a:gdLst>
                <a:gd name="T0" fmla="*/ 69 w 69"/>
                <a:gd name="T1" fmla="*/ 0 h 163"/>
                <a:gd name="T2" fmla="*/ 0 w 69"/>
                <a:gd name="T3" fmla="*/ 163 h 163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69" h="163">
                  <a:moveTo>
                    <a:pt x="69" y="0"/>
                  </a:moveTo>
                  <a:cubicBezTo>
                    <a:pt x="58" y="59"/>
                    <a:pt x="48" y="121"/>
                    <a:pt x="0" y="16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cap="flat" cmpd="sng">
                  <a:solidFill>
                    <a:schemeClr val="tx1"/>
                  </a:solidFill>
                  <a:prstDash val="sysDot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927970" y="6387951"/>
            <a:ext cx="2057400" cy="365125"/>
          </a:xfrm>
        </p:spPr>
        <p:txBody>
          <a:bodyPr/>
          <a:lstStyle/>
          <a:p>
            <a:pPr>
              <a:defRPr/>
            </a:pPr>
            <a:fld id="{6D33EA6B-6250-43B7-9A04-8C2D5CAE5BEA}" type="slidenum">
              <a:rPr lang="ru-RU" b="1" smtClean="0">
                <a:solidFill>
                  <a:schemeClr val="tx1"/>
                </a:solidFill>
              </a:rPr>
              <a:pPr>
                <a:defRPr/>
              </a:pPr>
              <a:t>12</a:t>
            </a:fld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xmlns="" id="{6ACEE19A-73D2-4CB7-959A-845DCEA32A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68978523"/>
              </p:ext>
            </p:extLst>
          </p:nvPr>
        </p:nvGraphicFramePr>
        <p:xfrm>
          <a:off x="364771" y="743791"/>
          <a:ext cx="8593494" cy="334991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15616">
                  <a:extLst>
                    <a:ext uri="{9D8B030D-6E8A-4147-A177-3AD203B41FA5}">
                      <a16:colId xmlns:a16="http://schemas.microsoft.com/office/drawing/2014/main" xmlns="" val="3111014027"/>
                    </a:ext>
                  </a:extLst>
                </a:gridCol>
                <a:gridCol w="2071396">
                  <a:extLst>
                    <a:ext uri="{9D8B030D-6E8A-4147-A177-3AD203B41FA5}">
                      <a16:colId xmlns:a16="http://schemas.microsoft.com/office/drawing/2014/main" xmlns="" val="2368407013"/>
                    </a:ext>
                  </a:extLst>
                </a:gridCol>
                <a:gridCol w="2736511">
                  <a:extLst>
                    <a:ext uri="{9D8B030D-6E8A-4147-A177-3AD203B41FA5}">
                      <a16:colId xmlns:a16="http://schemas.microsoft.com/office/drawing/2014/main" xmlns="" val="3262426764"/>
                    </a:ext>
                  </a:extLst>
                </a:gridCol>
                <a:gridCol w="2469971">
                  <a:extLst>
                    <a:ext uri="{9D8B030D-6E8A-4147-A177-3AD203B41FA5}">
                      <a16:colId xmlns:a16="http://schemas.microsoft.com/office/drawing/2014/main" xmlns="" val="2968240883"/>
                    </a:ext>
                  </a:extLst>
                </a:gridCol>
              </a:tblGrid>
              <a:tr h="34402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 Area &amp; accelerators   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Area–1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Low energy beams, </a:t>
                      </a:r>
                      <a:r>
                        <a:rPr lang="en-US" sz="1800" b="1" dirty="0" err="1">
                          <a:effectLst/>
                        </a:rPr>
                        <a:t>HILAc</a:t>
                      </a:r>
                      <a:r>
                        <a:rPr lang="en-US" sz="1800" b="1" dirty="0">
                          <a:effectLst/>
                        </a:rPr>
                        <a:t>, 3.2 MeV/u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Area–2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Medium energy beams, </a:t>
                      </a:r>
                      <a:r>
                        <a:rPr lang="en-US" sz="1800" b="1" dirty="0" err="1">
                          <a:effectLst/>
                        </a:rPr>
                        <a:t>Nuclotron</a:t>
                      </a:r>
                      <a:r>
                        <a:rPr lang="en-US" sz="1800" b="1" dirty="0">
                          <a:effectLst/>
                        </a:rPr>
                        <a:t>, 150-800 MeV/u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Area–3.</a:t>
                      </a:r>
                      <a:endParaRPr lang="ru-RU" sz="1800" b="1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 High energy beams, </a:t>
                      </a:r>
                      <a:r>
                        <a:rPr lang="en-US" sz="1800" b="1" dirty="0" err="1">
                          <a:effectLst/>
                        </a:rPr>
                        <a:t>Nuclotron</a:t>
                      </a:r>
                      <a:r>
                        <a:rPr lang="en-US" sz="1800" b="1" dirty="0">
                          <a:effectLst/>
                        </a:rPr>
                        <a:t>, &lt; 4.5 GeV/u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5847609"/>
                  </a:ext>
                </a:extLst>
              </a:tr>
              <a:tr h="4149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Ions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197</a:t>
                      </a:r>
                      <a:r>
                        <a:rPr lang="en-US" sz="18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197</a:t>
                      </a:r>
                      <a:r>
                        <a:rPr lang="en-US" sz="18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  <a:endParaRPr lang="ru-RU" sz="1800" b="1" baseline="30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1+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en-US" sz="18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8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en-US" sz="18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07027358"/>
                  </a:ext>
                </a:extLst>
              </a:tr>
              <a:tr h="2849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Flux, s</a:t>
                      </a:r>
                      <a:r>
                        <a:rPr lang="en-US" sz="1800" b="1" baseline="30000" dirty="0">
                          <a:effectLst/>
                        </a:rPr>
                        <a:t>-1</a:t>
                      </a:r>
                      <a:r>
                        <a:rPr lang="en-US" sz="1800" b="1" baseline="0" dirty="0">
                          <a:effectLst/>
                          <a:sym typeface="Symbol" panose="05050102010706020507" pitchFamily="18" charset="2"/>
                        </a:rPr>
                        <a:t>cm</a:t>
                      </a:r>
                      <a:r>
                        <a:rPr lang="en-US" sz="1800" b="1" baseline="30000" dirty="0">
                          <a:effectLst/>
                          <a:sym typeface="Symbol" panose="05050102010706020507" pitchFamily="18" charset="2"/>
                        </a:rPr>
                        <a:t>-2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8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- 10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8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- 10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10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7 </a:t>
                      </a:r>
                      <a:r>
                        <a:rPr lang="en-US" sz="1800" b="1" baseline="300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*)</a:t>
                      </a:r>
                      <a:endParaRPr lang="ru-RU" sz="18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79197808"/>
                  </a:ext>
                </a:extLst>
              </a:tr>
              <a:tr h="28490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Application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Radiation resistance in microelectronics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effectLst/>
                        </a:rPr>
                        <a:t>     Radiation resistance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effectLst/>
                        </a:rPr>
                        <a:t>     in microelectronics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Radiobiology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effectLst/>
                        </a:rPr>
                        <a:t>Relativistic nuclear energetics</a:t>
                      </a:r>
                      <a:r>
                        <a:rPr lang="ru-RU" sz="1800" b="1" dirty="0">
                          <a:effectLst/>
                        </a:rPr>
                        <a:t> </a:t>
                      </a:r>
                      <a:r>
                        <a:rPr lang="en-US" sz="1800" b="1" dirty="0">
                          <a:effectLst/>
                        </a:rPr>
                        <a:t>(power engineering);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effectLst/>
                        </a:rPr>
                        <a:t>Utilization of radioactive waste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96317439"/>
                  </a:ext>
                </a:extLst>
              </a:tr>
              <a:tr h="284903">
                <a:tc gridSpan="4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baseline="300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*)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ru-RU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 5 s over 100 cm</a:t>
                      </a:r>
                      <a:r>
                        <a:rPr lang="en-US" sz="1800" b="1" baseline="30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8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522624"/>
                  </a:ext>
                </a:extLst>
              </a:tr>
            </a:tbl>
          </a:graphicData>
        </a:graphic>
      </p:graphicFrame>
      <p:sp>
        <p:nvSpPr>
          <p:cNvPr id="10" name="Rectangle 1">
            <a:extLst>
              <a:ext uri="{FF2B5EF4-FFF2-40B4-BE49-F238E27FC236}">
                <a16:creationId xmlns:a16="http://schemas.microsoft.com/office/drawing/2014/main" xmlns="" id="{CCA96790-01BA-4AB4-8BC0-F20967EF76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065"/>
            <a:ext cx="9144000" cy="7078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hangingPunct="0"/>
            <a:r>
              <a:rPr lang="ru-RU" altLang="ru-RU" sz="2000" b="1" dirty="0">
                <a:solidFill>
                  <a:srgbClr val="C00000"/>
                </a:solidFill>
                <a:latin typeface="+mn-lt"/>
                <a:ea typeface="Times New Roman" panose="02020603050405020304" pitchFamily="18" charset="0"/>
              </a:rPr>
              <a:t>ПРИКЛАДНЫЕ ИССЛЕДОВАНИЯ НА </a:t>
            </a: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+mn-lt"/>
                <a:ea typeface="Times New Roman" panose="02020603050405020304" pitchFamily="18" charset="0"/>
              </a:rPr>
              <a:t>УСКОРИТЕЛЬНОМ КОМПЛЕКСЕ </a:t>
            </a:r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+mn-lt"/>
                <a:ea typeface="Times New Roman" panose="02020603050405020304" pitchFamily="18" charset="0"/>
              </a:rPr>
              <a:t>NICA</a:t>
            </a:r>
            <a:endParaRPr kumimoji="0" lang="ru-RU" altLang="ru-RU" sz="20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+mn-lt"/>
              <a:ea typeface="Times New Roman" panose="02020603050405020304" pitchFamily="18" charset="0"/>
            </a:endParaRPr>
          </a:p>
          <a:p>
            <a:pPr lvl="0" algn="ctr" eaLnBrk="0" hangingPunct="0"/>
            <a:r>
              <a:rPr kumimoji="0" lang="en-US" altLang="ru-RU" sz="2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+mn-lt"/>
                <a:ea typeface="Times New Roman" panose="02020603050405020304" pitchFamily="18" charset="0"/>
              </a:rPr>
              <a:t>ТР</a:t>
            </a:r>
            <a:r>
              <a:rPr lang="ru-RU" altLang="ru-RU" sz="2000" b="1" dirty="0">
                <a:solidFill>
                  <a:srgbClr val="C00000"/>
                </a:solidFill>
                <a:latin typeface="+mn-lt"/>
                <a:ea typeface="Times New Roman" panose="02020603050405020304" pitchFamily="18" charset="0"/>
              </a:rPr>
              <a:t>И ЗОНЫ </a:t>
            </a:r>
            <a:endParaRPr kumimoji="0" lang="ru-RU" altLang="ru-RU" sz="20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+mn-lt"/>
              <a:ea typeface="Times New Roman" panose="02020603050405020304" pitchFamily="18" charset="0"/>
            </a:endParaRP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E800ACF6-A387-4805-904A-5F5AFB13D16D}"/>
              </a:ext>
            </a:extLst>
          </p:cNvPr>
          <p:cNvGrpSpPr/>
          <p:nvPr/>
        </p:nvGrpSpPr>
        <p:grpSpPr>
          <a:xfrm>
            <a:off x="355250" y="1567795"/>
            <a:ext cx="8711204" cy="5079029"/>
            <a:chOff x="355250" y="1567795"/>
            <a:chExt cx="8711204" cy="5079029"/>
          </a:xfrm>
        </p:grpSpPr>
        <p:grpSp>
          <p:nvGrpSpPr>
            <p:cNvPr id="50" name="Группа 49">
              <a:extLst>
                <a:ext uri="{FF2B5EF4-FFF2-40B4-BE49-F238E27FC236}">
                  <a16:creationId xmlns:a16="http://schemas.microsoft.com/office/drawing/2014/main" xmlns="" id="{B15F4BBB-E430-4CD4-8B00-4D20A0F0E1D0}"/>
                </a:ext>
              </a:extLst>
            </p:cNvPr>
            <p:cNvGrpSpPr/>
            <p:nvPr/>
          </p:nvGrpSpPr>
          <p:grpSpPr>
            <a:xfrm>
              <a:off x="1937606" y="1567795"/>
              <a:ext cx="7128848" cy="5078588"/>
              <a:chOff x="1937606" y="1567795"/>
              <a:chExt cx="7128848" cy="5078588"/>
            </a:xfrm>
          </p:grpSpPr>
          <p:pic>
            <p:nvPicPr>
              <p:cNvPr id="11" name="Picture 16" descr="09Dec_3D_NICA_Scheme">
                <a:extLst>
                  <a:ext uri="{FF2B5EF4-FFF2-40B4-BE49-F238E27FC236}">
                    <a16:creationId xmlns:a16="http://schemas.microsoft.com/office/drawing/2014/main" xmlns="" id="{96E53630-3770-4BEA-AB7F-CD3503D7F6C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t="28900" r="33892" b="4504"/>
              <a:stretch/>
            </p:blipFill>
            <p:spPr bwMode="auto">
              <a:xfrm>
                <a:off x="1937606" y="3784061"/>
                <a:ext cx="4268650" cy="2862322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12" name="Прямая со стрелкой 11">
                <a:extLst>
                  <a:ext uri="{FF2B5EF4-FFF2-40B4-BE49-F238E27FC236}">
                    <a16:creationId xmlns:a16="http://schemas.microsoft.com/office/drawing/2014/main" xmlns="" id="{0A0BCEF1-76BD-4E3A-B695-E8B509BB6E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10902" y="1567795"/>
                <a:ext cx="1961029" cy="2590065"/>
              </a:xfrm>
              <a:prstGeom prst="straightConnector1">
                <a:avLst/>
              </a:prstGeom>
              <a:ln w="190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 стрелкой 13">
                <a:extLst>
                  <a:ext uri="{FF2B5EF4-FFF2-40B4-BE49-F238E27FC236}">
                    <a16:creationId xmlns:a16="http://schemas.microsoft.com/office/drawing/2014/main" xmlns="" id="{8ADF8F8A-4608-4A7E-96E3-9F17386DCEA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729591" y="3485275"/>
                <a:ext cx="1694361" cy="1368827"/>
              </a:xfrm>
              <a:prstGeom prst="straightConnector1">
                <a:avLst/>
              </a:prstGeom>
              <a:ln w="38100">
                <a:solidFill>
                  <a:srgbClr val="000099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Прямая со стрелкой 14">
                <a:extLst>
                  <a:ext uri="{FF2B5EF4-FFF2-40B4-BE49-F238E27FC236}">
                    <a16:creationId xmlns:a16="http://schemas.microsoft.com/office/drawing/2014/main" xmlns="" id="{F0080989-2C6C-4737-9CF9-78A767CBE60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515583" y="2789909"/>
                <a:ext cx="374054" cy="1918278"/>
              </a:xfrm>
              <a:prstGeom prst="straightConnector1">
                <a:avLst/>
              </a:prstGeom>
              <a:ln w="38100">
                <a:solidFill>
                  <a:srgbClr val="000099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Прямая со стрелкой 15">
                <a:extLst>
                  <a:ext uri="{FF2B5EF4-FFF2-40B4-BE49-F238E27FC236}">
                    <a16:creationId xmlns:a16="http://schemas.microsoft.com/office/drawing/2014/main" xmlns="" id="{539CFC4F-EEC7-4B20-9EF8-604FAFC528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90233" y="2942217"/>
                <a:ext cx="1232372" cy="1558212"/>
              </a:xfrm>
              <a:prstGeom prst="straightConnector1">
                <a:avLst/>
              </a:prstGeom>
              <a:ln w="38100">
                <a:solidFill>
                  <a:srgbClr val="000099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Прямая со стрелкой 16">
                <a:extLst>
                  <a:ext uri="{FF2B5EF4-FFF2-40B4-BE49-F238E27FC236}">
                    <a16:creationId xmlns:a16="http://schemas.microsoft.com/office/drawing/2014/main" xmlns="" id="{D5956CE2-ECF0-4613-98D2-221C9E614A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987315" y="3186197"/>
                <a:ext cx="501163" cy="1545743"/>
              </a:xfrm>
              <a:prstGeom prst="straightConnector1">
                <a:avLst/>
              </a:prstGeom>
              <a:ln w="38100">
                <a:solidFill>
                  <a:srgbClr val="000099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xmlns="" id="{CD5810DE-781E-4D19-887D-1BD551B3ADA2}"/>
                  </a:ext>
                </a:extLst>
              </p:cNvPr>
              <p:cNvSpPr txBox="1"/>
              <p:nvPr/>
            </p:nvSpPr>
            <p:spPr>
              <a:xfrm>
                <a:off x="4133212" y="5106654"/>
                <a:ext cx="11146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b="1" dirty="0"/>
                  <a:t>Booster</a:t>
                </a:r>
                <a:endParaRPr lang="ru-RU" sz="1600" b="1" dirty="0"/>
              </a:p>
            </p:txBody>
          </p:sp>
          <p:cxnSp>
            <p:nvCxnSpPr>
              <p:cNvPr id="21" name="Прямая со стрелкой 20">
                <a:extLst>
                  <a:ext uri="{FF2B5EF4-FFF2-40B4-BE49-F238E27FC236}">
                    <a16:creationId xmlns:a16="http://schemas.microsoft.com/office/drawing/2014/main" xmlns="" id="{595C475D-855A-4722-9D6C-A89512F0E81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988340" y="5389123"/>
                <a:ext cx="1303509" cy="19456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xmlns="" id="{EA12771E-A4D6-43AA-A353-C0061FA77C85}"/>
                  </a:ext>
                </a:extLst>
              </p:cNvPr>
              <p:cNvSpPr txBox="1"/>
              <p:nvPr/>
            </p:nvSpPr>
            <p:spPr>
              <a:xfrm>
                <a:off x="3722605" y="5739153"/>
                <a:ext cx="135604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b="1" dirty="0" err="1"/>
                  <a:t>Nuclotron</a:t>
                </a:r>
                <a:endParaRPr lang="en-US" sz="1600" b="1" dirty="0"/>
              </a:p>
            </p:txBody>
          </p:sp>
          <p:cxnSp>
            <p:nvCxnSpPr>
              <p:cNvPr id="34" name="Прямая со стрелкой 33">
                <a:extLst>
                  <a:ext uri="{FF2B5EF4-FFF2-40B4-BE49-F238E27FC236}">
                    <a16:creationId xmlns:a16="http://schemas.microsoft.com/office/drawing/2014/main" xmlns="" id="{C8A27003-BADB-424C-8A7B-1CB090C3C1A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1336" y="5757815"/>
                <a:ext cx="309509" cy="59325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51" name="Picture 2">
                <a:extLst>
                  <a:ext uri="{FF2B5EF4-FFF2-40B4-BE49-F238E27FC236}">
                    <a16:creationId xmlns:a16="http://schemas.microsoft.com/office/drawing/2014/main" xmlns="" id="{9C9C8216-6775-4502-B4E1-BC3EA67391B4}"/>
                  </a:ext>
                </a:extLst>
              </p:cNvPr>
              <p:cNvPicPr/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22665" y="3981672"/>
                <a:ext cx="2943789" cy="22850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softEdge rad="127000"/>
              </a:effectLst>
            </p:spPr>
          </p:pic>
          <p:cxnSp>
            <p:nvCxnSpPr>
              <p:cNvPr id="52" name="Прямая со стрелкой 51">
                <a:extLst>
                  <a:ext uri="{FF2B5EF4-FFF2-40B4-BE49-F238E27FC236}">
                    <a16:creationId xmlns:a16="http://schemas.microsoft.com/office/drawing/2014/main" xmlns="" id="{DCEF9247-1374-4E28-A028-D156D33A706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5515583" y="4708187"/>
                <a:ext cx="2739185" cy="398467"/>
              </a:xfrm>
              <a:prstGeom prst="straightConnector1">
                <a:avLst/>
              </a:prstGeom>
              <a:ln w="57150">
                <a:solidFill>
                  <a:srgbClr val="00FFFF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xmlns="" id="{BBBC97CC-0D65-4B92-B241-39757A09B6A9}"/>
                </a:ext>
              </a:extLst>
            </p:cNvPr>
            <p:cNvSpPr txBox="1"/>
            <p:nvPr/>
          </p:nvSpPr>
          <p:spPr>
            <a:xfrm>
              <a:off x="355250" y="3507503"/>
              <a:ext cx="2243819" cy="3139321"/>
            </a:xfrm>
            <a:prstGeom prst="rect">
              <a:avLst/>
            </a:prstGeom>
            <a:solidFill>
              <a:srgbClr val="F8F8F8"/>
            </a:solidFill>
            <a:ln>
              <a:solidFill>
                <a:srgbClr val="000066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latin typeface="+mn-lt"/>
                </a:rPr>
                <a:t>Создаются три зоны для размещения аппаратуры прикладных исследований, </a:t>
              </a:r>
              <a:r>
                <a:rPr lang="ru-RU" b="1" dirty="0">
                  <a:effectLst/>
                  <a:latin typeface="+mn-lt"/>
                  <a:ea typeface="Times New Roman" panose="02020603050405020304" pitchFamily="18" charset="0"/>
                </a:rPr>
                <a:t>которые охватывают диапазон задач от микроэлектроники до медицины и радиобиологии.</a:t>
              </a:r>
              <a:endParaRPr lang="ru-RU" b="1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96434117"/>
      </p:ext>
    </p:extLst>
  </p:cSld>
  <p:clrMapOvr>
    <a:masterClrMapping/>
  </p:clrMapOvr>
  <p:transition advTm="2859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973500C3-9175-47CB-BF96-0AECFFA596E4}"/>
              </a:ext>
            </a:extLst>
          </p:cNvPr>
          <p:cNvSpPr/>
          <p:nvPr/>
        </p:nvSpPr>
        <p:spPr>
          <a:xfrm>
            <a:off x="-1" y="-77822"/>
            <a:ext cx="9144001" cy="6935821"/>
          </a:xfrm>
          <a:prstGeom prst="rect">
            <a:avLst/>
          </a:prstGeom>
          <a:solidFill>
            <a:srgbClr val="F8F8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40301531-B1F6-4DC2-B0D8-CC3315113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33EA6B-6250-43B7-9A04-8C2D5CAE5BEA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B09EB12-AD8B-488F-8018-64AE46D369B4}"/>
              </a:ext>
            </a:extLst>
          </p:cNvPr>
          <p:cNvSpPr txBox="1"/>
          <p:nvPr/>
        </p:nvSpPr>
        <p:spPr>
          <a:xfrm>
            <a:off x="252919" y="291830"/>
            <a:ext cx="8677072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altLang="ru-RU" sz="2800" b="1" dirty="0">
                <a:solidFill>
                  <a:srgbClr val="333399"/>
                </a:solidFill>
                <a:latin typeface="+mn-lt"/>
                <a:ea typeface="Times New Roman" panose="02020603050405020304" pitchFamily="18" charset="0"/>
              </a:rPr>
              <a:t>Заключение</a:t>
            </a:r>
          </a:p>
          <a:p>
            <a:pPr lvl="0" indent="457200" algn="just" eaLnBrk="0" hangingPunct="0"/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Мегасайенс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 проект </a:t>
            </a:r>
            <a:r>
              <a:rPr kumimoji="0" lang="en-US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NICA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 находится в завершающей стадии изготовления, сооружения и ввода в действие ускорительного комплекса </a:t>
            </a:r>
            <a:r>
              <a:rPr kumimoji="0" lang="en-US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NICA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 и детектора </a:t>
            </a:r>
            <a:r>
              <a:rPr kumimoji="0" lang="en-US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MPD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.</a:t>
            </a:r>
          </a:p>
          <a:p>
            <a:pPr lvl="0" indent="457200" algn="just" eaLnBrk="0" hangingPunct="0"/>
            <a:r>
              <a:rPr kumimoji="0" lang="en-US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Создание такого экспериментального ускорительного комплекса открывает уникальные и качественно новые возможности проведения исследований фундаментального и прикладного характера с использованием широкого массового спектра ионных пучков в диапазоне энергий от единиц МэВ</a:t>
            </a:r>
            <a:r>
              <a:rPr kumimoji="0" lang="en-US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/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нуклон до единиц ГэВ</a:t>
            </a:r>
            <a:r>
              <a:rPr kumimoji="0" lang="en-US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/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нуклон.</a:t>
            </a:r>
          </a:p>
          <a:p>
            <a:pPr lvl="0" indent="457200" algn="just" eaLnBrk="0" hangingPunct="0"/>
            <a:r>
              <a:rPr lang="ru-RU" altLang="ru-RU" sz="2400" b="1" dirty="0">
                <a:solidFill>
                  <a:srgbClr val="333399"/>
                </a:solidFill>
                <a:latin typeface="+mn-lt"/>
                <a:ea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Конструкция комплекса </a:t>
            </a:r>
            <a:r>
              <a:rPr lang="en-US" sz="2400" b="1" dirty="0"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NICA </a:t>
            </a:r>
            <a:r>
              <a:rPr lang="ru-RU" sz="2400" b="1" dirty="0"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допускает его дальнейшее развитие. Например, дополнение модой электрон-ионного коллайдера, ориентированного на проведение нового класса экспериментальных исследований, востребованных во многих физических проблемах - от ядерной физики до физики частиц.</a:t>
            </a:r>
          </a:p>
          <a:p>
            <a:pPr lvl="0" indent="457200" algn="just" eaLnBrk="0" hangingPunct="0"/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>
                <a:ln>
                  <a:noFill/>
                </a:ln>
                <a:solidFill>
                  <a:srgbClr val="333399"/>
                </a:solidFill>
                <a:effectLst/>
                <a:latin typeface="+mn-lt"/>
                <a:ea typeface="Times New Roman" panose="02020603050405020304" pitchFamily="18" charset="0"/>
              </a:rPr>
              <a:t> </a:t>
            </a:r>
            <a:endParaRPr kumimoji="0" lang="ru-RU" altLang="ru-RU" sz="2400" b="1" i="0" u="none" strike="noStrike" cap="none" normalizeH="0" baseline="0" dirty="0">
              <a:ln>
                <a:noFill/>
              </a:ln>
              <a:solidFill>
                <a:srgbClr val="333399"/>
              </a:solidFill>
              <a:effectLst/>
              <a:latin typeface="+mn-lt"/>
              <a:ea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609CD39-F884-4555-8542-A0F5458602C6}"/>
              </a:ext>
            </a:extLst>
          </p:cNvPr>
          <p:cNvSpPr txBox="1"/>
          <p:nvPr/>
        </p:nvSpPr>
        <p:spPr>
          <a:xfrm>
            <a:off x="2144948" y="6246525"/>
            <a:ext cx="5316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0066FF"/>
                </a:solidFill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xmlns="" val="3606302229"/>
      </p:ext>
    </p:extLst>
  </p:cSld>
  <p:clrMapOvr>
    <a:masterClrMapping/>
  </p:clrMapOvr>
</p:sld>
</file>

<file path=ppt/theme/theme1.xml><?xml version="1.0" encoding="utf-8"?>
<a:theme xmlns:a="http://schemas.openxmlformats.org/drawingml/2006/main" name="Специальное оформление">
  <a:themeElements>
    <a:clrScheme name="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пециальное оформление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98078</TotalTime>
  <Words>1192</Words>
  <Application>Microsoft Office PowerPoint</Application>
  <PresentationFormat>Экран (4:3)</PresentationFormat>
  <Paragraphs>225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27" baseType="lpstr">
      <vt:lpstr>Arial</vt:lpstr>
      <vt:lpstr>Bookman Old Style</vt:lpstr>
      <vt:lpstr>Calibri</vt:lpstr>
      <vt:lpstr>ＭＳ Ｐゴシック</vt:lpstr>
      <vt:lpstr>Symbol</vt:lpstr>
      <vt:lpstr>Times New Roman</vt:lpstr>
      <vt:lpstr>Apple Chancery</vt:lpstr>
      <vt:lpstr>Comic Sans MS</vt:lpstr>
      <vt:lpstr>Arial Unicode MS</vt:lpstr>
      <vt:lpstr>Tahoma</vt:lpstr>
      <vt:lpstr>Wingdings</vt:lpstr>
      <vt:lpstr>Calibri Light</vt:lpstr>
      <vt:lpstr>Специальное оформление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JINR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Smirnov</dc:creator>
  <cp:lastModifiedBy>Home</cp:lastModifiedBy>
  <cp:revision>2856</cp:revision>
  <dcterms:created xsi:type="dcterms:W3CDTF">2007-06-18T11:06:55Z</dcterms:created>
  <dcterms:modified xsi:type="dcterms:W3CDTF">2021-09-16T04:58:25Z</dcterms:modified>
</cp:coreProperties>
</file>