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99" r:id="rId2"/>
    <p:sldId id="300" r:id="rId3"/>
    <p:sldId id="310" r:id="rId4"/>
    <p:sldId id="290" r:id="rId5"/>
    <p:sldId id="285" r:id="rId6"/>
    <p:sldId id="288" r:id="rId7"/>
    <p:sldId id="258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09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9096" autoAdjust="0"/>
  </p:normalViewPr>
  <p:slideViewPr>
    <p:cSldViewPr snapToGrid="0">
      <p:cViewPr varScale="1">
        <p:scale>
          <a:sx n="116" d="100"/>
          <a:sy n="116" d="100"/>
        </p:scale>
        <p:origin x="162" y="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1E5D0C-97E6-47A4-B5A9-452522AF8D42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FED88E-8195-4200-9239-50A782E8C0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375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4720-E86E-4ECE-82BA-71BD798A05E1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320D5-5381-40AA-9764-DFE3B44568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4720-E86E-4ECE-82BA-71BD798A05E1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320D5-5381-40AA-9764-DFE3B44568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4720-E86E-4ECE-82BA-71BD798A05E1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320D5-5381-40AA-9764-DFE3B44568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4720-E86E-4ECE-82BA-71BD798A05E1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320D5-5381-40AA-9764-DFE3B44568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4720-E86E-4ECE-82BA-71BD798A05E1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320D5-5381-40AA-9764-DFE3B44568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4720-E86E-4ECE-82BA-71BD798A05E1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320D5-5381-40AA-9764-DFE3B44568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4720-E86E-4ECE-82BA-71BD798A05E1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320D5-5381-40AA-9764-DFE3B44568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4720-E86E-4ECE-82BA-71BD798A05E1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320D5-5381-40AA-9764-DFE3B44568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4720-E86E-4ECE-82BA-71BD798A05E1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D8B320D5-5381-40AA-9764-DFE3B445680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4720-E86E-4ECE-82BA-71BD798A05E1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320D5-5381-40AA-9764-DFE3B44568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F4720-E86E-4ECE-82BA-71BD798A05E1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320D5-5381-40AA-9764-DFE3B44568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69F4720-E86E-4ECE-82BA-71BD798A05E1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B320D5-5381-40AA-9764-DFE3B445680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752" y="626076"/>
            <a:ext cx="11623210" cy="1664044"/>
          </a:xfr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extrusionH="57150" prstMaterial="flat">
              <a:bevelT w="50800" h="38100" prst="riblet"/>
              <a:contourClr>
                <a:schemeClr val="tx2"/>
              </a:contourClr>
            </a:sp3d>
          </a:bodyPr>
          <a:lstStyle/>
          <a:p>
            <a:pPr algn="ctr"/>
            <a:r>
              <a:rPr lang="ru-RU" sz="4000" dirty="0">
                <a:solidFill>
                  <a:srgbClr val="0070C0"/>
                </a:solidFill>
                <a:effectLst/>
              </a:rPr>
              <a:t>Система финансирования исследовательских работ в научных организациях - что стоит изменить?</a:t>
            </a:r>
            <a:r>
              <a:rPr lang="ru-RU" sz="4000" b="0" dirty="0">
                <a:solidFill>
                  <a:srgbClr val="0070C0"/>
                </a:solidFill>
                <a:effectLst/>
              </a:rPr>
              <a:t> 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0875" y="3012279"/>
            <a:ext cx="10472928" cy="1752600"/>
          </a:xfrm>
        </p:spPr>
        <p:txBody>
          <a:bodyPr>
            <a:normAutofit/>
          </a:bodyPr>
          <a:lstStyle/>
          <a:p>
            <a:pPr algn="ctr"/>
            <a:r>
              <a:rPr lang="ru-RU" i="1" dirty="0" smtClean="0"/>
              <a:t>Евгений Онищенко,</a:t>
            </a:r>
          </a:p>
          <a:p>
            <a:pPr algn="ctr"/>
            <a:r>
              <a:rPr lang="ru-RU" i="1" dirty="0" smtClean="0"/>
              <a:t>Профсоюз работников РАН</a:t>
            </a:r>
            <a:endParaRPr lang="ru-RU" i="1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416399" y="5706784"/>
            <a:ext cx="11062528" cy="902145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 smtClean="0"/>
              <a:t>Конференция, посвященная 100-летию ФТИ РАН, </a:t>
            </a:r>
            <a:endParaRPr lang="ru-RU" dirty="0" smtClean="0"/>
          </a:p>
          <a:p>
            <a:pPr algn="ctr"/>
            <a:r>
              <a:rPr lang="ru-RU" dirty="0" smtClean="0"/>
              <a:t>Санкт-Петербург, 22 мая </a:t>
            </a:r>
            <a:r>
              <a:rPr lang="ru-RU" dirty="0" smtClean="0"/>
              <a:t>2018 года</a:t>
            </a:r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181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605" y="502266"/>
            <a:ext cx="11191101" cy="84857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Благоприятные для работы условия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6605" y="1655806"/>
            <a:ext cx="11129319" cy="4539049"/>
          </a:xfrm>
        </p:spPr>
        <p:txBody>
          <a:bodyPr>
            <a:normAutofit/>
          </a:bodyPr>
          <a:lstStyle/>
          <a:p>
            <a:pPr marL="347472" indent="-347472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 typeface="Arial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Достаточный для обеспечения исследовательских работ уровень финансирования, включая безусловное обеспечение минимально необходимых расходов государственных научных организаций (выплаты должностных окладов штатным сотрудникам, средств на оплату коммунальных услуг и налогов, на поддержание работоспособности инфраструктуры)</a:t>
            </a:r>
            <a:r>
              <a:rPr lang="en-US" sz="2400" b="1" dirty="0" smtClean="0">
                <a:solidFill>
                  <a:srgbClr val="FF0000"/>
                </a:solidFill>
              </a:rPr>
              <a:t>;</a:t>
            </a:r>
            <a:endParaRPr lang="en-US" sz="2400" dirty="0" smtClean="0">
              <a:solidFill>
                <a:srgbClr val="FF0000"/>
              </a:solidFill>
            </a:endParaRPr>
          </a:p>
          <a:p>
            <a:pPr marL="347472" indent="-347472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 typeface="Arial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Стабильность и предсказуемость ситуации с финансированием науки в целом</a:t>
            </a:r>
            <a:r>
              <a:rPr lang="en-US" sz="2400" b="1" dirty="0" smtClean="0">
                <a:solidFill>
                  <a:srgbClr val="FF0000"/>
                </a:solidFill>
              </a:rPr>
              <a:t>;</a:t>
            </a:r>
            <a:endParaRPr lang="en-US" sz="2400" dirty="0" smtClean="0">
              <a:solidFill>
                <a:srgbClr val="FF0000"/>
              </a:solidFill>
            </a:endParaRPr>
          </a:p>
          <a:p>
            <a:pPr marL="347472" indent="-347472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 typeface="Arial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Адекватная нормативно-правовая база для деятельности научных организаций и отсутствие избыточного бюрократического давления на организации.</a:t>
            </a:r>
            <a:endParaRPr lang="en-US" sz="2400" dirty="0">
              <a:solidFill>
                <a:srgbClr val="FF0000"/>
              </a:solidFill>
            </a:endParaRPr>
          </a:p>
          <a:p>
            <a:pPr marL="0" indent="0" algn="ctr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None/>
            </a:pPr>
            <a:r>
              <a:rPr lang="ru-RU" sz="2400" dirty="0" smtClean="0"/>
              <a:t>(красным выделено то, чего мы не имеем в настоящий момент)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88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0298" y="370871"/>
            <a:ext cx="9114628" cy="111058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>Низкий уровень финансирования фундаментальной науки в России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0658" y="1481460"/>
            <a:ext cx="11615353" cy="489046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b="1" dirty="0" smtClean="0"/>
              <a:t>Характерный для наиболее развитых государств мира (США, Япония, Франция, Нидерланды и др</a:t>
            </a:r>
            <a:r>
              <a:rPr lang="ru-RU" b="1" dirty="0"/>
              <a:t>.</a:t>
            </a:r>
            <a:r>
              <a:rPr lang="ru-RU" b="1" dirty="0" smtClean="0"/>
              <a:t> ) уровень финансирования фундаментальных исследований составляет 0,4 – 0,6 % ВВП</a:t>
            </a:r>
            <a:r>
              <a:rPr lang="en-US" b="1" dirty="0" smtClean="0"/>
              <a:t>;</a:t>
            </a:r>
            <a:endParaRPr lang="ru-RU" b="1" dirty="0" smtClean="0"/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b="1" dirty="0" smtClean="0"/>
              <a:t>Среднеразвитые страны Европы (Венгрия, Польша, Португалия, Эстония и пр.) расходуют на фундаментальные </a:t>
            </a:r>
            <a:r>
              <a:rPr lang="ru-RU" b="1" dirty="0"/>
              <a:t>исследования  </a:t>
            </a:r>
            <a:r>
              <a:rPr lang="ru-RU" b="1" dirty="0" smtClean="0"/>
              <a:t>0,2 </a:t>
            </a:r>
            <a:r>
              <a:rPr lang="ru-RU" b="1" dirty="0"/>
              <a:t>– </a:t>
            </a:r>
            <a:r>
              <a:rPr lang="ru-RU" b="1" dirty="0" smtClean="0"/>
              <a:t>0,4 </a:t>
            </a:r>
            <a:r>
              <a:rPr lang="ru-RU" b="1" dirty="0"/>
              <a:t>% </a:t>
            </a:r>
            <a:r>
              <a:rPr lang="ru-RU" b="1" dirty="0" smtClean="0"/>
              <a:t>ВВП</a:t>
            </a:r>
            <a:r>
              <a:rPr lang="en-US" b="1" dirty="0" smtClean="0"/>
              <a:t>;</a:t>
            </a:r>
            <a:endParaRPr lang="ru-RU" b="1" dirty="0"/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b="1" dirty="0" smtClean="0"/>
              <a:t>Россия в 2017 году израсходует на фундаментальные исследования менее 0,15 % ВВП</a:t>
            </a:r>
            <a:r>
              <a:rPr lang="en-US" b="1" dirty="0" smtClean="0"/>
              <a:t> (</a:t>
            </a:r>
            <a:r>
              <a:rPr lang="ru-RU" b="1" dirty="0" smtClean="0"/>
              <a:t>федеральный бюджет – 0,13 % ВВП</a:t>
            </a:r>
            <a:r>
              <a:rPr lang="en-US" b="1" dirty="0" smtClean="0"/>
              <a:t>)</a:t>
            </a:r>
            <a:r>
              <a:rPr lang="ru-RU" b="1" dirty="0" smtClean="0"/>
              <a:t>. Мы отстаем от таких стран, как ЮАР (0,17 % ВВП) и Мексика (0,16 % ВВП).</a:t>
            </a:r>
            <a:endParaRPr lang="ru-RU" b="1" u="sng" dirty="0" smtClean="0">
              <a:solidFill>
                <a:srgbClr val="FF0000"/>
              </a:solidFill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2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605" y="362223"/>
            <a:ext cx="11191101" cy="84857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Стратегическое планирование в 2002 году…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6605" y="1655806"/>
            <a:ext cx="11129319" cy="4539049"/>
          </a:xfrm>
        </p:spPr>
        <p:txBody>
          <a:bodyPr>
            <a:normAutofit/>
          </a:bodyPr>
          <a:lstStyle/>
          <a:p>
            <a:pPr marL="347472" indent="-347472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 typeface="Arial"/>
              <a:buChar char="•"/>
            </a:pPr>
            <a:r>
              <a:rPr lang="ru-RU" sz="2400" b="1" dirty="0" smtClean="0"/>
              <a:t>По итогам совместного заседания </a:t>
            </a:r>
            <a:r>
              <a:rPr lang="ru-RU" sz="2400" b="1" dirty="0"/>
              <a:t>Совета Безопасности, президиума Госсовета и Совета по науке и высоким технологиям при Президенте </a:t>
            </a:r>
            <a:r>
              <a:rPr lang="ru-RU" sz="2400" b="1" dirty="0" smtClean="0"/>
              <a:t>России 20 марта 2002 </a:t>
            </a:r>
            <a:r>
              <a:rPr lang="ru-RU" sz="2400" b="1" dirty="0"/>
              <a:t>года </a:t>
            </a:r>
            <a:r>
              <a:rPr lang="ru-RU" sz="2400" dirty="0" smtClean="0"/>
              <a:t>«Владимир </a:t>
            </a:r>
            <a:r>
              <a:rPr lang="ru-RU" sz="2400" dirty="0"/>
              <a:t>Путин дал указание Правительству составить график увеличения финансирования науки до 2010 года, причем рост ассигнований должен быть зафиксирован в </a:t>
            </a:r>
            <a:r>
              <a:rPr lang="ru-RU" sz="2400" dirty="0" smtClean="0"/>
              <a:t>процентах» (цитата с сайта </a:t>
            </a:r>
            <a:r>
              <a:rPr lang="en-US" sz="2400" dirty="0" smtClean="0"/>
              <a:t>kremlin.ru</a:t>
            </a:r>
            <a:r>
              <a:rPr lang="ru-RU" sz="2400" dirty="0" smtClean="0"/>
              <a:t>)</a:t>
            </a:r>
            <a:endParaRPr lang="en-US" sz="2400" dirty="0" smtClean="0"/>
          </a:p>
          <a:p>
            <a:pPr marL="347472" indent="-347472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 typeface="Arial"/>
              <a:buChar char="•"/>
            </a:pPr>
            <a:r>
              <a:rPr lang="ru-RU" sz="2400" b="1" dirty="0" smtClean="0"/>
              <a:t>Итоги</a:t>
            </a:r>
            <a:r>
              <a:rPr lang="en-US" sz="2400" b="1" dirty="0" smtClean="0"/>
              <a:t>:</a:t>
            </a:r>
            <a:endParaRPr lang="ru-RU" sz="2400" b="1" dirty="0" smtClean="0"/>
          </a:p>
          <a:p>
            <a:pPr marL="347472" indent="-347472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None/>
            </a:pPr>
            <a:r>
              <a:rPr lang="en-US" sz="2400" dirty="0" smtClean="0"/>
              <a:t>-</a:t>
            </a:r>
            <a:r>
              <a:rPr lang="ru-RU" sz="2400" dirty="0" smtClean="0"/>
              <a:t>	</a:t>
            </a:r>
            <a:r>
              <a:rPr lang="ru-RU" sz="2400" dirty="0"/>
              <a:t>в</a:t>
            </a:r>
            <a:r>
              <a:rPr lang="ru-RU" sz="2400" dirty="0" smtClean="0"/>
              <a:t>нутренние затраты на исследования и разработки в 2009 году составили 1,25 % ВВП</a:t>
            </a:r>
            <a:r>
              <a:rPr lang="en-US" sz="2400" dirty="0" smtClean="0"/>
              <a:t>;</a:t>
            </a:r>
            <a:endParaRPr lang="ru-RU" sz="2400" dirty="0" smtClean="0"/>
          </a:p>
          <a:p>
            <a:pPr marL="347472" indent="-347472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Tx/>
              <a:buChar char="-"/>
            </a:pPr>
            <a:r>
              <a:rPr lang="ru-RU" sz="2400" dirty="0"/>
              <a:t>ф</a:t>
            </a:r>
            <a:r>
              <a:rPr lang="ru-RU" sz="2400" dirty="0" smtClean="0"/>
              <a:t>инансирование фундаментальных исследований в 2009 году составило 0,21 % ВВП.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95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605" y="362223"/>
            <a:ext cx="11191101" cy="84857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…и в 2016 году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6605" y="1507524"/>
            <a:ext cx="11145795" cy="5005621"/>
          </a:xfrm>
        </p:spPr>
        <p:txBody>
          <a:bodyPr>
            <a:normAutofit fontScale="92500" lnSpcReduction="10000"/>
          </a:bodyPr>
          <a:lstStyle/>
          <a:p>
            <a:pPr marL="347472" indent="-347472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 typeface="Arial"/>
              <a:buChar char="•"/>
            </a:pPr>
            <a:r>
              <a:rPr lang="ru-RU" sz="2400" b="1" dirty="0" smtClean="0"/>
              <a:t>Стратегия научно-технологического развития РФ на период до 2035 года, принятая в 2016 году, о финансировании науки (стр.22)</a:t>
            </a:r>
            <a:r>
              <a:rPr lang="en-US" sz="2400" b="1" dirty="0" smtClean="0"/>
              <a:t>: </a:t>
            </a:r>
            <a:r>
              <a:rPr lang="ru-RU" sz="2400" dirty="0" smtClean="0"/>
              <a:t>«Финансирование  осуществляется в зависимости от роста эффективности сферы науки, технологий и инноваций посредством поэтапного увеличения затрат на исследования и разработки и доведения их до уровня не менее двух процентов валового внутреннего продукта, включая пропорциональный рост частных инвестиций, уровень которых к 2035 году должен быть не ниже государственных. Поэтапное увеличение затрат на исследования и разработки должно также зависеть от результативности научных организаций, осуществляющих исследования и разработки</a:t>
            </a:r>
            <a:r>
              <a:rPr lang="en-US" sz="2400" dirty="0"/>
              <a:t>.</a:t>
            </a:r>
            <a:r>
              <a:rPr lang="ru-RU" sz="2400" dirty="0" smtClean="0"/>
              <a:t>»</a:t>
            </a:r>
          </a:p>
          <a:p>
            <a:pPr marL="347472" indent="-347472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 typeface="Arial"/>
              <a:buChar char="•"/>
            </a:pPr>
            <a:r>
              <a:rPr lang="ru-RU" sz="2400" b="1" dirty="0" smtClean="0"/>
              <a:t>Итоги</a:t>
            </a:r>
            <a:r>
              <a:rPr lang="en-US" sz="2400" b="1" dirty="0" smtClean="0"/>
              <a:t>?????</a:t>
            </a:r>
          </a:p>
          <a:p>
            <a:pPr marL="347472" indent="-347472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 typeface="Arial"/>
              <a:buChar char="•"/>
            </a:pPr>
            <a:r>
              <a:rPr lang="ru-RU" sz="2400" b="1" dirty="0" smtClean="0"/>
              <a:t>Текущая ситуация</a:t>
            </a:r>
            <a:r>
              <a:rPr lang="en-US" sz="2400" b="1" dirty="0" smtClean="0"/>
              <a:t>: </a:t>
            </a:r>
            <a:r>
              <a:rPr lang="ru-RU" sz="2400" dirty="0" smtClean="0"/>
              <a:t>внутренние затраты на исследования и разработки в России в 2015 году составили </a:t>
            </a:r>
            <a:r>
              <a:rPr lang="ru-RU" sz="2400" b="1" u="sng" dirty="0" smtClean="0"/>
              <a:t>1,1 % ВВП</a:t>
            </a:r>
            <a:r>
              <a:rPr lang="ru-RU" sz="2400" dirty="0" smtClean="0"/>
              <a:t>, в Израиле – 4,25 % ВВП, в Южной Корее – 4,23 % ВВП, в Японии – 3,49 % ВВП</a:t>
            </a:r>
            <a:r>
              <a:rPr lang="ru-RU" sz="2400" dirty="0"/>
              <a:t>, </a:t>
            </a:r>
            <a:r>
              <a:rPr lang="ru-RU" sz="2400" dirty="0" smtClean="0"/>
              <a:t>Германии </a:t>
            </a:r>
            <a:r>
              <a:rPr lang="ru-RU" sz="2400" dirty="0"/>
              <a:t>– 2,89 </a:t>
            </a:r>
            <a:r>
              <a:rPr lang="ru-RU" sz="2400" dirty="0" smtClean="0"/>
              <a:t>%, в США – 2,79 % ВВП, во Франции – 2,23 % ВВП, в Китае – 2,07 % ВВП (везде приведены данные ОЭСР за 2015 год)…</a:t>
            </a:r>
          </a:p>
          <a:p>
            <a:pPr marL="347472" indent="-347472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None/>
            </a:pPr>
            <a:r>
              <a:rPr lang="ru-RU" sz="2400" b="1" dirty="0" smtClean="0"/>
              <a:t>	</a:t>
            </a:r>
            <a:endParaRPr lang="ru-RU" sz="2400" dirty="0" smtClean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02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605" y="329514"/>
            <a:ext cx="11516498" cy="87185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«Может, в консерватории что-то подправить</a:t>
            </a:r>
            <a:r>
              <a:rPr lang="en-US" dirty="0" smtClean="0"/>
              <a:t>?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6605" y="1589903"/>
            <a:ext cx="11129319" cy="4539049"/>
          </a:xfrm>
        </p:spPr>
        <p:txBody>
          <a:bodyPr>
            <a:normAutofit lnSpcReduction="10000"/>
          </a:bodyPr>
          <a:lstStyle/>
          <a:p>
            <a:pPr marL="347472" indent="-347472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 typeface="Arial"/>
              <a:buChar char="•"/>
            </a:pPr>
            <a:r>
              <a:rPr lang="ru-RU" sz="2400" b="1" dirty="0" smtClean="0"/>
              <a:t>В </a:t>
            </a:r>
            <a:r>
              <a:rPr lang="ru-RU" sz="2400" b="1" dirty="0"/>
              <a:t>проекте закона «О </a:t>
            </a:r>
            <a:r>
              <a:rPr lang="ru-RU" sz="2400" b="1" dirty="0" smtClean="0"/>
              <a:t>научной, научно-технической </a:t>
            </a:r>
            <a:r>
              <a:rPr lang="ru-RU" sz="2400" b="1" dirty="0"/>
              <a:t>и </a:t>
            </a:r>
            <a:r>
              <a:rPr lang="ru-RU" sz="2400" b="1" dirty="0" smtClean="0"/>
              <a:t>инновационной деятельности в Российской Федерации» необходимо конкретизировать требования к документам стратегического планирования в научно-технологической и инновационной сфере в части</a:t>
            </a:r>
            <a:r>
              <a:rPr lang="en-US" sz="2400" b="1" dirty="0"/>
              <a:t> </a:t>
            </a:r>
            <a:r>
              <a:rPr lang="ru-RU" sz="2400" b="1" dirty="0" smtClean="0"/>
              <a:t>финансового обеспечения научной деятельности, в том числе – в привязке в ВВП, причем</a:t>
            </a:r>
            <a:r>
              <a:rPr lang="en-US" sz="2400" b="1" dirty="0" smtClean="0"/>
              <a:t>:</a:t>
            </a:r>
            <a:endParaRPr lang="ru-RU" sz="2400" b="1" dirty="0" smtClean="0"/>
          </a:p>
          <a:p>
            <a:pPr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Tx/>
              <a:buChar char="-"/>
            </a:pPr>
            <a:r>
              <a:rPr lang="ru-RU" sz="2400" b="1" dirty="0" smtClean="0"/>
              <a:t>планирование объемов внутренних затрат на исследования и разработки должно быть </a:t>
            </a:r>
            <a:r>
              <a:rPr lang="ru-RU" sz="2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индикативным</a:t>
            </a:r>
            <a:r>
              <a:rPr lang="en-US" sz="2400" b="1" dirty="0" smtClean="0"/>
              <a:t>;</a:t>
            </a:r>
            <a:endParaRPr lang="ru-RU" sz="2400" b="1" dirty="0" smtClean="0"/>
          </a:p>
          <a:p>
            <a:pPr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Tx/>
              <a:buChar char="-"/>
            </a:pPr>
            <a:r>
              <a:rPr lang="ru-RU" sz="2400" b="1" dirty="0"/>
              <a:t>п</a:t>
            </a:r>
            <a:r>
              <a:rPr lang="ru-RU" sz="2400" b="1" dirty="0" smtClean="0"/>
              <a:t>ланирование бюджетных расходов на исследования и разработки должно быть </a:t>
            </a:r>
            <a:r>
              <a:rPr lang="ru-RU" sz="2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директивным</a:t>
            </a:r>
            <a:r>
              <a:rPr lang="ru-RU" sz="2400" b="1" dirty="0" smtClean="0"/>
              <a:t>.</a:t>
            </a:r>
          </a:p>
          <a:p>
            <a:pPr marL="347472" indent="-347472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 typeface="Arial"/>
              <a:buChar char="•"/>
            </a:pPr>
            <a:r>
              <a:rPr lang="ru-RU" sz="2400" b="1" dirty="0" smtClean="0"/>
              <a:t>В документах стратегического планирования и государственных программах должно быть обеспечено соответствие поставленных целей и планируемого финансового обеспечения.</a:t>
            </a:r>
            <a:endParaRPr lang="en-US" sz="2400" b="1" dirty="0" smtClean="0"/>
          </a:p>
          <a:p>
            <a:pPr marL="0" indent="0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None/>
            </a:pPr>
            <a:endParaRPr lang="en-US" sz="2400" b="1" dirty="0" smtClean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30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3371" y="247136"/>
            <a:ext cx="9238195" cy="817376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Государственное задание</a:t>
            </a:r>
            <a:r>
              <a:rPr lang="en-US" sz="4400" dirty="0" smtClean="0"/>
              <a:t> </a:t>
            </a:r>
            <a:r>
              <a:rPr lang="ru-RU" sz="4400" dirty="0" smtClean="0"/>
              <a:t>«в идеале»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416" y="1295172"/>
            <a:ext cx="11401167" cy="5196244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9600" b="1" dirty="0" smtClean="0"/>
              <a:t> </a:t>
            </a:r>
            <a:r>
              <a:rPr lang="ru-RU" sz="9600" dirty="0" smtClean="0"/>
              <a:t>Учредитель (ФОИВ) выделяет подведомственной организации субсидию на выполнение определенных работ</a:t>
            </a:r>
            <a:r>
              <a:rPr lang="en-US" sz="9600" dirty="0" smtClean="0"/>
              <a:t>/</a:t>
            </a:r>
            <a:r>
              <a:rPr lang="ru-RU" sz="9600" dirty="0" smtClean="0"/>
              <a:t>оказание услуг, подведомственная организация самостоятельно определяет, что необходимо для выполнения государственного задания (количество сотрудников, уровень оплаты их труда и т.д.)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9600" dirty="0" smtClean="0"/>
              <a:t>Штатные </a:t>
            </a:r>
            <a:r>
              <a:rPr lang="ru-RU" sz="9600" dirty="0"/>
              <a:t>с</a:t>
            </a:r>
            <a:r>
              <a:rPr lang="ru-RU" sz="9600" dirty="0" smtClean="0"/>
              <a:t>отрудники организации на полной ставке работают над выполнением государственного задания 8 часов в день, работы в рамках грантов, контрактов и т.д. производятся «в свободное от основной работы время»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9600" dirty="0" smtClean="0"/>
              <a:t>При формировании государственного задания применяется нормирование (постановление Правительства РФ от 26.06.2015 </a:t>
            </a:r>
            <a:r>
              <a:rPr lang="en-US" sz="9600" dirty="0" smtClean="0"/>
              <a:t>N </a:t>
            </a:r>
            <a:r>
              <a:rPr lang="ru-RU" sz="9600" dirty="0" smtClean="0"/>
              <a:t>640) – вводятся показатели, характеризующие объем и качество государственных услуг и пр.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81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3371" y="247136"/>
            <a:ext cx="9238195" cy="81737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>Государственное задание</a:t>
            </a:r>
            <a:r>
              <a:rPr lang="en-US" sz="4400" dirty="0" smtClean="0"/>
              <a:t> </a:t>
            </a:r>
            <a:r>
              <a:rPr lang="ru-RU" sz="4400" dirty="0" smtClean="0"/>
              <a:t>и реальность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2466" y="1249499"/>
            <a:ext cx="11384691" cy="5122424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000" dirty="0" smtClean="0"/>
              <a:t>Государство (ФОИВ) в принципе не всегда может четко определить, проведение каких исследований (особенно – в области фундаментальной науки) необходимо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000" dirty="0" smtClean="0"/>
              <a:t>Для науки характерна множественность источников финансирования (в </a:t>
            </a:r>
            <a:r>
              <a:rPr lang="ru-RU" sz="2000" dirty="0" err="1" smtClean="0"/>
              <a:t>т.ч</a:t>
            </a:r>
            <a:r>
              <a:rPr lang="ru-RU" sz="2000" dirty="0" smtClean="0"/>
              <a:t>. со стороны государства)</a:t>
            </a:r>
            <a:endParaRPr lang="en-US" sz="2000" dirty="0" smtClean="0"/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000" dirty="0" smtClean="0"/>
              <a:t>«Рабочей единицей»</a:t>
            </a:r>
            <a:r>
              <a:rPr lang="en-US" sz="2000" dirty="0" smtClean="0"/>
              <a:t> </a:t>
            </a:r>
            <a:r>
              <a:rPr lang="ru-RU" sz="2000" dirty="0" smtClean="0"/>
              <a:t>обычно является не организация, а лаборатория, группа или даже отдельный ученый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000" dirty="0" smtClean="0"/>
              <a:t>Нормирование </a:t>
            </a:r>
            <a:r>
              <a:rPr lang="ru-RU" sz="2000" dirty="0"/>
              <a:t>исследовательской работы (творческой и часто не поддающейся детальному планированию</a:t>
            </a:r>
            <a:r>
              <a:rPr lang="ru-RU" sz="2000" dirty="0" smtClean="0"/>
              <a:t>) бессмысленно</a:t>
            </a:r>
            <a:endParaRPr lang="ru-RU" sz="20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000" dirty="0" smtClean="0"/>
              <a:t>Субсидия на выполнение государственного задания обеспечивает только выплату должностных окладов штатным сотрудникам, некоторые надбавки, и только частичную оплату коммунальных услуг и налогов, соответственно, проведение исследовательских работ без дополнительного финансирования </a:t>
            </a: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невозможно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63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2467" y="461319"/>
            <a:ext cx="11442356" cy="7881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>В бюрократическом зазеркалье в 2018 году нужно…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2467" y="1596264"/>
            <a:ext cx="11442356" cy="4756460"/>
          </a:xfrm>
        </p:spPr>
        <p:txBody>
          <a:bodyPr>
            <a:normAutofit fontScale="92500"/>
          </a:bodyPr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000" dirty="0" smtClean="0"/>
              <a:t>оформлять внутреннее совместительство для выполнения работ по гранту или договору</a:t>
            </a:r>
            <a:r>
              <a:rPr lang="en-US" sz="2000" dirty="0" smtClean="0"/>
              <a:t>;</a:t>
            </a:r>
            <a:endParaRPr lang="ru-RU" sz="2000" dirty="0" smtClean="0"/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000" dirty="0"/>
              <a:t>и</a:t>
            </a:r>
            <a:r>
              <a:rPr lang="ru-RU" sz="2000" dirty="0" smtClean="0"/>
              <a:t>збегать дублирования тематики работ по государственному заданию и тематики работ по грантам и контрактам</a:t>
            </a:r>
            <a:r>
              <a:rPr lang="en-US" sz="2000" dirty="0" smtClean="0"/>
              <a:t>; </a:t>
            </a:r>
            <a:endParaRPr lang="en-US" sz="2000" dirty="0"/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000" dirty="0" smtClean="0"/>
              <a:t>Рассчитывать стоимость нормо-часа для исследовательских работ по разным направлениям</a:t>
            </a:r>
            <a:r>
              <a:rPr lang="en-US" sz="2000" dirty="0" smtClean="0"/>
              <a:t>;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000" dirty="0" smtClean="0"/>
              <a:t>писать отчеты </a:t>
            </a:r>
            <a:r>
              <a:rPr lang="ru-RU" sz="2000" dirty="0"/>
              <a:t>по ГОСТу </a:t>
            </a:r>
            <a:r>
              <a:rPr lang="ru-RU" sz="2000" dirty="0" smtClean="0"/>
              <a:t>об успешном выполнении работ по государственному заданию за счет выделяемых </a:t>
            </a:r>
            <a:r>
              <a:rPr lang="ru-RU" sz="2000" dirty="0" err="1" smtClean="0"/>
              <a:t>ФОИВом</a:t>
            </a:r>
            <a:r>
              <a:rPr lang="ru-RU" sz="2000" dirty="0" smtClean="0"/>
              <a:t> субсидий на выполнение государственного задания и проводить экспертизу этих отчетов</a:t>
            </a:r>
            <a:r>
              <a:rPr lang="en-US" sz="2000" dirty="0" smtClean="0"/>
              <a:t>;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000" dirty="0" smtClean="0"/>
              <a:t>корректировать величины отчетных показателей в зависимости от изменения объема финансирования в текущем году</a:t>
            </a:r>
            <a:r>
              <a:rPr lang="en-US" sz="2000" dirty="0"/>
              <a:t>;</a:t>
            </a:r>
            <a:endParaRPr lang="ru-RU" sz="2000" dirty="0"/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000" dirty="0" smtClean="0"/>
              <a:t>заниматься анализом успешности работ по различным тематикам государственного задания…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b="1" i="1" dirty="0" smtClean="0"/>
              <a:t>Как результат всего этого, на сотрудников и администрации организаций, а также ФАНО России и РАН ложится все возрастающий объем избыточной бюрократической нагрузки.</a:t>
            </a:r>
          </a:p>
          <a:p>
            <a:pPr marL="0" indent="0">
              <a:lnSpc>
                <a:spcPct val="120000"/>
              </a:lnSpc>
              <a:buNone/>
            </a:pPr>
            <a:endParaRPr lang="ru-RU" sz="2000" b="1" i="1" dirty="0" smtClean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54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0790" y="518985"/>
            <a:ext cx="10280820" cy="817376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«Идеальный сотрудник»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1319" y="1532239"/>
            <a:ext cx="11121081" cy="4547286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2400" dirty="0" smtClean="0"/>
              <a:t>К ректору университета приходится физик и просит купить необходимое оборудование. Ректор смотрит бумаги, а потом говорит</a:t>
            </a:r>
            <a:r>
              <a:rPr lang="en-US" sz="2400" dirty="0" smtClean="0"/>
              <a:t>: </a:t>
            </a:r>
            <a:r>
              <a:rPr lang="ru-RU" sz="2400" dirty="0" smtClean="0"/>
              <a:t>«Вам все время что-то нужно, брали бы пример с математика – ему нужны только бумага, ручка и мусорная корзина». Физик отвечает</a:t>
            </a:r>
            <a:r>
              <a:rPr lang="en-US" sz="2400" dirty="0" smtClean="0"/>
              <a:t>: </a:t>
            </a:r>
            <a:r>
              <a:rPr lang="ru-RU" sz="2400" dirty="0" smtClean="0"/>
              <a:t>«Тогда уж мне лучше брать пример с философа – ему и мусорной корзины не нужно».</a:t>
            </a:r>
          </a:p>
          <a:p>
            <a:pPr marL="0" indent="0">
              <a:lnSpc>
                <a:spcPct val="120000"/>
              </a:lnSpc>
              <a:buNone/>
            </a:pPr>
            <a:endParaRPr lang="ru-RU" sz="2400" dirty="0"/>
          </a:p>
          <a:p>
            <a:pPr marL="0" indent="0">
              <a:lnSpc>
                <a:spcPct val="120000"/>
              </a:lnSpc>
              <a:buNone/>
            </a:pPr>
            <a:r>
              <a:rPr lang="ru-RU" sz="2400" b="1" i="1" dirty="0" smtClean="0"/>
              <a:t>Философ из этого анекдота – идеальный исполнитель работ по государственному заданию в академических институтах</a:t>
            </a:r>
            <a:r>
              <a:rPr lang="en-US" sz="2400" b="1" i="1" dirty="0" smtClean="0"/>
              <a:t>: </a:t>
            </a:r>
            <a:r>
              <a:rPr lang="ru-RU" sz="2400" b="1" i="1" dirty="0" smtClean="0"/>
              <a:t>он может работать за оклад без электричества и отчитываться количеством написанных страниц, а также в состоянии увеличить объем продукции пропорционально увеличению оплаты труда.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45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0790" y="518985"/>
            <a:ext cx="10280820" cy="817376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Культура – не услуга</a:t>
            </a:r>
            <a:r>
              <a:rPr lang="en-US" sz="4400" dirty="0" smtClean="0"/>
              <a:t>?</a:t>
            </a:r>
            <a:r>
              <a:rPr lang="ru-RU" sz="4400" dirty="0" smtClean="0"/>
              <a:t> А наука</a:t>
            </a:r>
            <a:r>
              <a:rPr lang="en-US" sz="4400" dirty="0" smtClean="0"/>
              <a:t>?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1319" y="1532239"/>
            <a:ext cx="11121081" cy="4547286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2400" dirty="0" smtClean="0"/>
              <a:t>Газета «Известия», 12 февраля 2018 года -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400" dirty="0"/>
              <a:t>https://iz.ru/706713/iuliia-makarova-marina-iurshina/kulturu-vyvedut-iz-sfery-uslug</a:t>
            </a:r>
            <a:endParaRPr lang="ru-RU" sz="24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ru-RU" sz="2400" b="1" dirty="0" smtClean="0"/>
              <a:t>«Культуру </a:t>
            </a:r>
            <a:r>
              <a:rPr lang="ru-RU" sz="2400" b="1" dirty="0"/>
              <a:t>выведут из сферы </a:t>
            </a:r>
            <a:r>
              <a:rPr lang="ru-RU" sz="2400" b="1" dirty="0" smtClean="0"/>
              <a:t>услуг»</a:t>
            </a:r>
            <a:endParaRPr lang="ru-RU" sz="2400" b="1" dirty="0"/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2400" dirty="0" smtClean="0"/>
              <a:t>	«Культуру </a:t>
            </a:r>
            <a:r>
              <a:rPr lang="ru-RU" sz="2400" dirty="0"/>
              <a:t>планируется исключить из сферы услуг, предусмотрев для отрасли особое регулирование. Такой подход поддерживают в Совете по культуре и искусству при президенте России, рассказал «Известиям» член совета Дмитрий </a:t>
            </a:r>
            <a:r>
              <a:rPr lang="ru-RU" sz="2400" dirty="0" err="1"/>
              <a:t>Трубочкин</a:t>
            </a:r>
            <a:r>
              <a:rPr lang="ru-RU" sz="2400" dirty="0"/>
              <a:t> и подтвердили двое его коллег. В рамках работы над концепцией нового закона «О культуре» для организаций могут предусмотреть новые юридическо-правовые формы, а также вывести их из-под действия закона о </a:t>
            </a:r>
            <a:r>
              <a:rPr lang="ru-RU" sz="2400" dirty="0" err="1"/>
              <a:t>госзакупках</a:t>
            </a:r>
            <a:r>
              <a:rPr lang="ru-RU" sz="2400" dirty="0" smtClean="0"/>
              <a:t>.» 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829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3124" y="474832"/>
            <a:ext cx="11154032" cy="12109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>Решение – изменение подхода к государственному заданию научных организаций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3081" y="1845276"/>
            <a:ext cx="11294075" cy="425072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400" b="1" dirty="0" smtClean="0"/>
              <a:t>Разумным решением представляется кардинальное изменение подхода к форме финансирования государственных научных </a:t>
            </a:r>
            <a:r>
              <a:rPr lang="ru-RU" sz="2400" b="1" dirty="0" smtClean="0"/>
              <a:t>организаций</a:t>
            </a:r>
            <a:r>
              <a:rPr lang="en-US" sz="2400" b="1" dirty="0"/>
              <a:t> </a:t>
            </a:r>
            <a:r>
              <a:rPr lang="en-US" sz="2400" b="1" dirty="0" smtClean="0"/>
              <a:t>-</a:t>
            </a:r>
            <a:r>
              <a:rPr lang="en-US" sz="2400" b="1" dirty="0" smtClean="0"/>
              <a:t> </a:t>
            </a:r>
            <a:r>
              <a:rPr lang="ru-RU" sz="2400" b="1" dirty="0" smtClean="0"/>
              <a:t>все поступающие в организацию бюджетные средства должны считаться средствами на выполнение государственного задания, государственное задание </a:t>
            </a:r>
            <a:r>
              <a:rPr lang="ru-RU" sz="2400" b="1" dirty="0"/>
              <a:t>научных организаций </a:t>
            </a:r>
            <a:r>
              <a:rPr lang="ru-RU" sz="2400" b="1" dirty="0" smtClean="0"/>
              <a:t>следует разделить на </a:t>
            </a:r>
            <a:r>
              <a:rPr lang="ru-RU" sz="2400" b="1" dirty="0"/>
              <a:t>две части: </a:t>
            </a:r>
            <a:endParaRPr lang="ru-RU" sz="2400" b="1" dirty="0" smtClean="0"/>
          </a:p>
          <a:p>
            <a:pPr>
              <a:lnSpc>
                <a:spcPct val="120000"/>
              </a:lnSpc>
              <a:buFontTx/>
              <a:buChar char="-"/>
            </a:pPr>
            <a:r>
              <a:rPr lang="ru-RU" sz="2400" b="1" dirty="0" smtClean="0"/>
              <a:t>«</a:t>
            </a:r>
            <a:r>
              <a:rPr lang="ru-RU" sz="2400" b="1" dirty="0"/>
              <a:t>базовую», обеспечивающих стабильность работы </a:t>
            </a:r>
            <a:r>
              <a:rPr lang="ru-RU" sz="2400" b="1" dirty="0" smtClean="0"/>
              <a:t>организации</a:t>
            </a:r>
            <a:r>
              <a:rPr lang="en-US" sz="2400" b="1" dirty="0" smtClean="0"/>
              <a:t>;</a:t>
            </a:r>
          </a:p>
          <a:p>
            <a:pPr>
              <a:lnSpc>
                <a:spcPct val="120000"/>
              </a:lnSpc>
              <a:buFontTx/>
              <a:buChar char="-"/>
            </a:pPr>
            <a:r>
              <a:rPr lang="ru-RU" sz="2400" b="1" dirty="0" smtClean="0"/>
              <a:t>«</a:t>
            </a:r>
            <a:r>
              <a:rPr lang="ru-RU" sz="2400" b="1" dirty="0"/>
              <a:t>тематическую», состоящую из полученных, как правило, на основании конкурса средств на проведение работ по той или иной конкретной тематике</a:t>
            </a:r>
            <a:r>
              <a:rPr lang="ru-RU" sz="2400" b="1" dirty="0" smtClean="0"/>
              <a:t>.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12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551" y="247135"/>
            <a:ext cx="11154032" cy="1210962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«Базовая часть»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983" y="1690631"/>
            <a:ext cx="11401167" cy="5196244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2400" dirty="0" smtClean="0"/>
              <a:t>«</a:t>
            </a:r>
            <a:r>
              <a:rPr lang="ru-RU" sz="2400" dirty="0"/>
              <a:t>Базовая» часть государственного задания должна гарантировать организации определенный объем средств на выплату должностных окладов, оплату налогов и коммунальных расходов (и, возможно, включать средства на поддержание научно-технической инфраструктуры, особенно для организаций, имеющих уникальные научные установки, ЦКП). Эта часть государственного задания не должна быть привязана к конкретной тематике научно-исследовательских </a:t>
            </a:r>
            <a:r>
              <a:rPr lang="ru-RU" sz="2400" dirty="0" smtClean="0"/>
              <a:t>работ. </a:t>
            </a:r>
            <a:r>
              <a:rPr lang="ru-RU" sz="2400" b="1" dirty="0" smtClean="0"/>
              <a:t>Ее </a:t>
            </a:r>
            <a:r>
              <a:rPr lang="ru-RU" sz="2400" b="1" dirty="0"/>
              <a:t>объем должен корректироваться по результатам </a:t>
            </a:r>
            <a:r>
              <a:rPr lang="ru-RU" sz="2400" b="1" dirty="0" smtClean="0"/>
              <a:t>периодической </a:t>
            </a:r>
            <a:r>
              <a:rPr lang="ru-RU" sz="2400" b="1" i="1" dirty="0" smtClean="0"/>
              <a:t>интегральной оценки </a:t>
            </a:r>
            <a:r>
              <a:rPr lang="ru-RU" sz="2400" b="1" i="1" dirty="0"/>
              <a:t>результативности </a:t>
            </a:r>
            <a:r>
              <a:rPr lang="ru-RU" sz="2400" b="1" dirty="0"/>
              <a:t>деятельности </a:t>
            </a:r>
            <a:r>
              <a:rPr lang="ru-RU" sz="2400" b="1" dirty="0" smtClean="0"/>
              <a:t>организации - </a:t>
            </a:r>
            <a:r>
              <a:rPr lang="ru-RU" sz="2400" dirty="0" smtClean="0"/>
              <a:t>это </a:t>
            </a:r>
            <a:r>
              <a:rPr lang="ru-RU" sz="2400" dirty="0" smtClean="0"/>
              <a:t>позволит </a:t>
            </a:r>
            <a:r>
              <a:rPr lang="ru-RU" sz="2400" dirty="0"/>
              <a:t>увеличивать объем «базового финансирования» успешно работающих организаций и сокращать объем финансирования </a:t>
            </a:r>
            <a:r>
              <a:rPr lang="ru-RU" sz="2400" dirty="0" err="1"/>
              <a:t>малорезультативных</a:t>
            </a:r>
            <a:r>
              <a:rPr lang="ru-RU" sz="2400" dirty="0"/>
              <a:t> организаций. </a:t>
            </a:r>
            <a:endParaRPr lang="ru-RU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01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551" y="247135"/>
            <a:ext cx="11154032" cy="1210962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«Тематическая часть»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983" y="2143712"/>
            <a:ext cx="10927059" cy="3359164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2400" dirty="0"/>
              <a:t>«Тематическая» часть государственного задания организации должна формироваться из полученных организацией от различных государственных органов власти, научных фондов и «институтов развития» субсидий и контрактов на выполнение научно-исследовательских работ по определенной тематике. Как правило, на конкурсной основе, но в ряде случаев – без конкурса (например, директивно заданная учредителем тематика). </a:t>
            </a:r>
            <a:r>
              <a:rPr lang="ru-RU" sz="2400" dirty="0" smtClean="0"/>
              <a:t> </a:t>
            </a:r>
            <a:endParaRPr lang="ru-RU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80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551" y="247135"/>
            <a:ext cx="11154032" cy="1210962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Положительный эффект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983" y="1690631"/>
            <a:ext cx="11170509" cy="4681292"/>
          </a:xfrm>
        </p:spPr>
        <p:txBody>
          <a:bodyPr>
            <a:noAutofit/>
          </a:bodyPr>
          <a:lstStyle/>
          <a:p>
            <a:r>
              <a:rPr lang="ru-RU" sz="2200" dirty="0" smtClean="0"/>
              <a:t>Предлагаемые изменения будут способствовать снижению избыточной бюрократической нагрузки на исследовательские организации (отслеживания дублирования тематики работ государственного задания и конкурсной тематики, нормирования, избыточной отчетности и т.д.) и, соответственно, увеличению результативности работы организаций.</a:t>
            </a:r>
          </a:p>
          <a:p>
            <a:r>
              <a:rPr lang="ru-RU" sz="2200" dirty="0" smtClean="0"/>
              <a:t>Введение «базовой части»</a:t>
            </a:r>
            <a:r>
              <a:rPr lang="en-US" sz="2200" dirty="0" smtClean="0"/>
              <a:t> </a:t>
            </a:r>
            <a:r>
              <a:rPr lang="ru-RU" sz="2200" dirty="0" smtClean="0"/>
              <a:t>государственного задания позволит решить вопрос о создании адекватной системы оплаты труда научных работников, включающей достойные размеры должностных окладов.</a:t>
            </a:r>
          </a:p>
          <a:p>
            <a:r>
              <a:rPr lang="ru-RU" sz="2200" dirty="0" smtClean="0"/>
              <a:t>При предлагаемой постановке вопроса субсидии от учредителя (программы РАН, в частности) и гранты государственных научных фондов будут, фактически, равнозначными частями государственного задания, соответственно, не будет оснований для применения к ним различных правил при проведении закупок – это будет способствовать упрощению правил закупок</a:t>
            </a:r>
            <a:endParaRPr lang="ru-RU" sz="22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56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7553" y="304813"/>
            <a:ext cx="9238195" cy="817376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Заключение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611" y="1122190"/>
            <a:ext cx="11565924" cy="5385702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9600" b="1" dirty="0" smtClean="0"/>
              <a:t> </a:t>
            </a:r>
            <a:r>
              <a:rPr lang="ru-RU" sz="9600" b="1" dirty="0" smtClean="0"/>
              <a:t>Необходимо перейти к новой системе финансирования научных организаций, отказавшись от нынешней концепции государственного задания. Такую возможность дает работа над проектом закона </a:t>
            </a:r>
            <a:r>
              <a:rPr lang="ru-RU" sz="9600" b="1" dirty="0"/>
              <a:t>«О научной, научно-технической </a:t>
            </a:r>
            <a:r>
              <a:rPr lang="ru-RU" sz="9600" b="1" dirty="0" smtClean="0"/>
              <a:t>и</a:t>
            </a:r>
            <a:r>
              <a:rPr lang="en-US" sz="9600" b="1" dirty="0" smtClean="0"/>
              <a:t> </a:t>
            </a:r>
            <a:r>
              <a:rPr lang="ru-RU" sz="9600" b="1" dirty="0" smtClean="0"/>
              <a:t>инновационной </a:t>
            </a:r>
            <a:r>
              <a:rPr lang="ru-RU" sz="9600" b="1" dirty="0"/>
              <a:t>деятельности в Российской Федерации» </a:t>
            </a:r>
            <a:endParaRPr lang="ru-RU" sz="9600" b="1" dirty="0" smtClean="0"/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9600" b="1" dirty="0" smtClean="0"/>
              <a:t>Необходимо </a:t>
            </a:r>
            <a:r>
              <a:rPr lang="ru-RU" sz="9600" b="1" dirty="0"/>
              <a:t>конкретизировать требования к документам стратегического планирования в научно-технологической и инновационной сфере в части</a:t>
            </a:r>
            <a:r>
              <a:rPr lang="en-US" sz="9600" b="1" dirty="0"/>
              <a:t> </a:t>
            </a:r>
            <a:r>
              <a:rPr lang="ru-RU" sz="9600" b="1" dirty="0"/>
              <a:t>финансового обеспечения научной деятельности, в том числе – в привязке в ВВП, причем</a:t>
            </a:r>
            <a:r>
              <a:rPr lang="en-US" sz="9600" b="1" dirty="0"/>
              <a:t>:</a:t>
            </a:r>
            <a:endParaRPr lang="ru-RU" sz="9600" b="1" dirty="0"/>
          </a:p>
          <a:p>
            <a:pPr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Tx/>
              <a:buChar char="-"/>
            </a:pPr>
            <a:r>
              <a:rPr lang="ru-RU" sz="9600" b="1" dirty="0"/>
              <a:t>планирование объемов внутренних затрат на исследования и разработки должно быть </a:t>
            </a:r>
            <a:r>
              <a:rPr lang="ru-RU" sz="96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индикативным</a:t>
            </a:r>
            <a:r>
              <a:rPr lang="en-US" sz="9600" b="1" dirty="0"/>
              <a:t>;</a:t>
            </a:r>
            <a:endParaRPr lang="ru-RU" sz="9600" b="1" dirty="0"/>
          </a:p>
          <a:p>
            <a:pPr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Tx/>
              <a:buChar char="-"/>
            </a:pPr>
            <a:r>
              <a:rPr lang="ru-RU" sz="9600" b="1" dirty="0" smtClean="0"/>
              <a:t>планирование бюджетных расходов </a:t>
            </a:r>
            <a:r>
              <a:rPr lang="ru-RU" sz="9600" b="1" dirty="0"/>
              <a:t>на исследования и разработки должно быть </a:t>
            </a:r>
            <a:r>
              <a:rPr lang="ru-RU" sz="96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директивным</a:t>
            </a:r>
            <a:r>
              <a:rPr lang="ru-RU" sz="9600" b="1" dirty="0"/>
              <a:t>. </a:t>
            </a:r>
            <a:endParaRPr lang="ru-RU" sz="9600" b="1" dirty="0" smtClean="0"/>
          </a:p>
          <a:p>
            <a:pPr marL="0" indent="0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None/>
            </a:pPr>
            <a:endParaRPr lang="ru-RU" sz="4000" b="1" dirty="0"/>
          </a:p>
          <a:p>
            <a:pPr marL="0" indent="0" algn="ctr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None/>
            </a:pPr>
            <a:r>
              <a:rPr lang="ru-RU" sz="9600" b="1" dirty="0" smtClean="0">
                <a:solidFill>
                  <a:srgbClr val="FF0000"/>
                </a:solidFill>
              </a:rPr>
              <a:t>Для реализации этого плана крайне важна активная позиция РАН!</a:t>
            </a:r>
          </a:p>
          <a:p>
            <a:pPr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FontTx/>
              <a:buChar char="-"/>
            </a:pPr>
            <a:endParaRPr lang="ru-RU" sz="9600" b="1" dirty="0"/>
          </a:p>
          <a:p>
            <a:pPr marL="0" indent="0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None/>
            </a:pPr>
            <a:endParaRPr lang="ru-RU" sz="9600" b="1" dirty="0" smtClean="0"/>
          </a:p>
          <a:p>
            <a:pPr marL="0" indent="0" algn="just" fontAlgn="base">
              <a:lnSpc>
                <a:spcPct val="90000"/>
              </a:lnSpc>
              <a:spcBef>
                <a:spcPts val="576"/>
              </a:spcBef>
              <a:buClrTx/>
              <a:buSzPts val="2400"/>
              <a:buNone/>
            </a:pPr>
            <a:endParaRPr lang="ru-RU" sz="9600" b="1" dirty="0" smtClean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828822" y="6371923"/>
            <a:ext cx="1876926" cy="51495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 работников </a:t>
            </a:r>
          </a:p>
          <a:p>
            <a:pPr marL="0" indent="0">
              <a:buFont typeface="Wingdings 2"/>
              <a:buNone/>
            </a:pPr>
            <a:r>
              <a:rPr lang="ru-RU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академии наук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3684" r="-1740" b="40585"/>
          <a:stretch/>
        </p:blipFill>
        <p:spPr>
          <a:xfrm>
            <a:off x="10505217" y="6352724"/>
            <a:ext cx="940825" cy="45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498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7262</TotalTime>
  <Words>1533</Words>
  <Application>Microsoft Office PowerPoint</Application>
  <PresentationFormat>Широкоэкранный</PresentationFormat>
  <Paragraphs>106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Calibri</vt:lpstr>
      <vt:lpstr>Constantia</vt:lpstr>
      <vt:lpstr>Times New Roman</vt:lpstr>
      <vt:lpstr>Wingdings</vt:lpstr>
      <vt:lpstr>Wingdings 2</vt:lpstr>
      <vt:lpstr>Поток</vt:lpstr>
      <vt:lpstr>Система финансирования исследовательских работ в научных организациях - что стоит изменить? </vt:lpstr>
      <vt:lpstr>Благоприятные для работы условия</vt:lpstr>
      <vt:lpstr>Низкий уровень финансирования фундаментальной науки в России</vt:lpstr>
      <vt:lpstr>Стратегическое планирование в 2002 году…</vt:lpstr>
      <vt:lpstr>…и в 2016 году</vt:lpstr>
      <vt:lpstr>«Может, в консерватории что-то подправить?»</vt:lpstr>
      <vt:lpstr>Государственное задание «в идеале»</vt:lpstr>
      <vt:lpstr>Государственное задание и реальность</vt:lpstr>
      <vt:lpstr>В бюрократическом зазеркалье в 2018 году нужно…</vt:lpstr>
      <vt:lpstr>«Идеальный сотрудник»</vt:lpstr>
      <vt:lpstr>Культура – не услуга? А наука?</vt:lpstr>
      <vt:lpstr>Решение – изменение подхода к государственному заданию научных организаций</vt:lpstr>
      <vt:lpstr>«Базовая часть»</vt:lpstr>
      <vt:lpstr>«Тематическая часть»</vt:lpstr>
      <vt:lpstr>Положительный эффект</vt:lpstr>
      <vt:lpstr>Заключение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Профсоюз работников РАН</dc:title>
  <dc:creator>viktor</dc:creator>
  <cp:lastModifiedBy>E</cp:lastModifiedBy>
  <cp:revision>252</cp:revision>
  <dcterms:created xsi:type="dcterms:W3CDTF">2017-02-18T19:23:15Z</dcterms:created>
  <dcterms:modified xsi:type="dcterms:W3CDTF">2018-05-20T16:09:59Z</dcterms:modified>
</cp:coreProperties>
</file>