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7" r:id="rId3"/>
    <p:sldId id="276" r:id="rId4"/>
    <p:sldId id="280" r:id="rId5"/>
    <p:sldId id="264" r:id="rId6"/>
    <p:sldId id="283" r:id="rId7"/>
    <p:sldId id="281" r:id="rId8"/>
    <p:sldId id="260" r:id="rId9"/>
    <p:sldId id="275" r:id="rId10"/>
    <p:sldId id="263" r:id="rId11"/>
    <p:sldId id="282" r:id="rId12"/>
    <p:sldId id="267" r:id="rId13"/>
    <p:sldId id="261" r:id="rId14"/>
    <p:sldId id="262" r:id="rId15"/>
    <p:sldId id="284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86" r:id="rId24"/>
    <p:sldId id="28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autoTitleDeleted val="1"/>
    <c:plotArea>
      <c:layout>
        <c:manualLayout>
          <c:layoutTarget val="inner"/>
          <c:xMode val="edge"/>
          <c:yMode val="edge"/>
          <c:x val="0"/>
          <c:y val="2.4359776135933915E-4"/>
          <c:w val="0.99881655955234716"/>
          <c:h val="0.91960477060034651"/>
        </c:manualLayout>
      </c:layout>
      <c:barChart>
        <c:barDir val="col"/>
        <c:grouping val="clustered"/>
        <c:axId val="81773696"/>
        <c:axId val="83630720"/>
      </c:barChart>
      <c:catAx>
        <c:axId val="81773696"/>
        <c:scaling>
          <c:orientation val="minMax"/>
        </c:scaling>
        <c:axPos val="b"/>
        <c:minorGridlines>
          <c:spPr>
            <a:ln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rect">
                  <a:fillToRect l="100000" t="100000"/>
                </a:path>
                <a:tileRect r="-100000" b="-100000"/>
              </a:gradFill>
            </a:ln>
          </c:spPr>
        </c:minorGridlines>
        <c:numFmt formatCode="General" sourceLinked="1"/>
        <c:tickLblPos val="low"/>
        <c:crossAx val="83630720"/>
        <c:crosses val="autoZero"/>
        <c:lblAlgn val="ctr"/>
        <c:lblOffset val="100"/>
      </c:catAx>
      <c:valAx>
        <c:axId val="83630720"/>
        <c:scaling>
          <c:orientation val="minMax"/>
        </c:scaling>
        <c:delete val="1"/>
        <c:axPos val="l"/>
        <c:numFmt formatCode="General" sourceLinked="1"/>
        <c:tickLblPos val="none"/>
        <c:crossAx val="81773696"/>
        <c:crosses val="autoZero"/>
        <c:crossBetween val="between"/>
      </c:valAx>
      <c:spPr>
        <a:noFill/>
        <a:ln w="25526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51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4.4141980030458987E-2"/>
          <c:y val="2.0003281554863462E-2"/>
          <c:w val="0.95346958108069757"/>
          <c:h val="0.872860523742939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Прирост валового внутреннего продукта России
(в % к соответсвующему году)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12"/>
              <c:layout>
                <c:manualLayout>
                  <c:x val="-3.0165466439202675E-3"/>
                  <c:y val="-7.2666789208942898E-4"/>
                </c:manualLayout>
              </c:layout>
              <c:tx>
                <c:rich>
                  <a:bodyPr/>
                  <a:lstStyle/>
                  <a:p>
                    <a:r>
                      <a:rPr lang="en-US" sz="13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3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a:t>2,2</a:t>
                    </a:r>
                    <a:endParaRPr lang="en-US" sz="1200" b="0" dirty="0">
                      <a:solidFill>
                        <a:srgbClr val="FF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1.5742086685025891E-3"/>
                  <c:y val="1.0528293801741414E-2"/>
                </c:manualLayout>
              </c:layout>
              <c:tx>
                <c:rich>
                  <a:bodyPr/>
                  <a:lstStyle/>
                  <a:p>
                    <a:r>
                      <a:rPr lang="en-US" sz="13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3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a:t>4,6</a:t>
                    </a:r>
                    <a:endParaRPr lang="en-US" sz="12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layout>
                <c:manualLayout>
                  <c:x val="-1.4340095906235201E-3"/>
                  <c:y val="4.8993408331444747E-3"/>
                </c:manualLayout>
              </c:layout>
              <c:tx>
                <c:rich>
                  <a:bodyPr/>
                  <a:lstStyle/>
                  <a:p>
                    <a:r>
                      <a:rPr lang="en-US" sz="13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3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a:t>4,1</a:t>
                    </a:r>
                    <a:endParaRPr lang="en-US" sz="12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layout>
                <c:manualLayout>
                  <c:x val="0"/>
                  <c:y val="2.4503454960146187E-3"/>
                </c:manualLayout>
              </c:layout>
              <c:tx>
                <c:rich>
                  <a:bodyPr/>
                  <a:lstStyle/>
                  <a:p>
                    <a:r>
                      <a:rPr lang="en-US" sz="13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3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a:t>4,0</a:t>
                    </a:r>
                    <a:endParaRPr lang="en-US" sz="1200" b="1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-1.0172745421397722E-16"/>
                  <c:y val="-2.4781638639999291E-3"/>
                </c:manualLayout>
              </c:layout>
              <c:tx>
                <c:rich>
                  <a:bodyPr/>
                  <a:lstStyle/>
                  <a:p>
                    <a:r>
                      <a:rPr lang="en-US" sz="1300" b="1" i="0" u="none" strike="noStrike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3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1,2</a:t>
                    </a:r>
                    <a:endParaRPr lang="en-US" sz="1200" dirty="0"/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tx>
                <c:rich>
                  <a:bodyPr/>
                  <a:lstStyle/>
                  <a:p>
                    <a:r>
                      <a:rPr lang="en-US" sz="1300" b="1" i="0" u="none" strike="noStrike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3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0,6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layout/>
              <c:tx>
                <c:rich>
                  <a:bodyPr/>
                  <a:lstStyle/>
                  <a:p>
                    <a:r>
                      <a:rPr lang="en-US" smtClean="0"/>
                      <a:t>-0,4</a:t>
                    </a:r>
                    <a:endParaRPr lang="en-US"/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1689-4A3E-BEEB-CB7797E5B05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vert="horz"/>
              <a:lstStyle/>
              <a:p>
                <a:pPr>
                  <a:defRPr sz="1300">
                    <a:solidFill>
                      <a:schemeClr val="tx2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I кв. 2012</c:v>
                </c:pt>
                <c:pt idx="1">
                  <c:v>II кв. 2012</c:v>
                </c:pt>
                <c:pt idx="2">
                  <c:v>III кв. 2012</c:v>
                </c:pt>
                <c:pt idx="3">
                  <c:v>IV кв. 2012</c:v>
                </c:pt>
                <c:pt idx="4">
                  <c:v>I кв. 2013</c:v>
                </c:pt>
                <c:pt idx="5">
                  <c:v>II кв. 2013</c:v>
                </c:pt>
                <c:pt idx="6">
                  <c:v>III кв. 2013</c:v>
                </c:pt>
                <c:pt idx="7">
                  <c:v>IV кв. 2013</c:v>
                </c:pt>
                <c:pt idx="8">
                  <c:v>I кв. 2014</c:v>
                </c:pt>
                <c:pt idx="9">
                  <c:v>II кв. 2014</c:v>
                </c:pt>
                <c:pt idx="10">
                  <c:v>III кв. 2014</c:v>
                </c:pt>
                <c:pt idx="11">
                  <c:v>IV кв. 2014</c:v>
                </c:pt>
                <c:pt idx="12">
                  <c:v>I кв.  2015</c:v>
                </c:pt>
                <c:pt idx="13">
                  <c:v>II кв. 2015 </c:v>
                </c:pt>
                <c:pt idx="14">
                  <c:v>III кв. 2015</c:v>
                </c:pt>
                <c:pt idx="15">
                  <c:v>IV кв. 2015</c:v>
                </c:pt>
                <c:pt idx="16">
                  <c:v>I кв. 2016</c:v>
                </c:pt>
                <c:pt idx="17">
                  <c:v>II кв. 2016</c:v>
                </c:pt>
                <c:pt idx="18">
                  <c:v>III кв. 2016</c:v>
                </c:pt>
                <c:pt idx="19">
                  <c:v>IV кв. 2016</c:v>
                </c:pt>
                <c:pt idx="20">
                  <c:v>I кв. 2017</c:v>
                </c:pt>
                <c:pt idx="21">
                  <c:v>II кв. 2017</c:v>
                </c:pt>
                <c:pt idx="22">
                  <c:v>III кв. 2017</c:v>
                </c:pt>
              </c:strCache>
            </c:strRef>
          </c:cat>
          <c:val>
            <c:numRef>
              <c:f>Лист1!$B$2:$B$24</c:f>
              <c:numCache>
                <c:formatCode>General</c:formatCode>
                <c:ptCount val="23"/>
                <c:pt idx="0">
                  <c:v>4.7</c:v>
                </c:pt>
                <c:pt idx="1">
                  <c:v>4.2</c:v>
                </c:pt>
                <c:pt idx="2">
                  <c:v>3.1</c:v>
                </c:pt>
                <c:pt idx="3" formatCode="0.0">
                  <c:v>2</c:v>
                </c:pt>
                <c:pt idx="4">
                  <c:v>0.70000000000000051</c:v>
                </c:pt>
                <c:pt idx="5">
                  <c:v>1.2</c:v>
                </c:pt>
                <c:pt idx="6">
                  <c:v>1.3</c:v>
                </c:pt>
                <c:pt idx="7">
                  <c:v>2.1</c:v>
                </c:pt>
                <c:pt idx="8">
                  <c:v>0.60000000000000053</c:v>
                </c:pt>
                <c:pt idx="9">
                  <c:v>0.70000000000000051</c:v>
                </c:pt>
                <c:pt idx="10">
                  <c:v>0.9</c:v>
                </c:pt>
                <c:pt idx="11">
                  <c:v>0.4</c:v>
                </c:pt>
                <c:pt idx="12">
                  <c:v>-2.2000000000000002</c:v>
                </c:pt>
                <c:pt idx="13">
                  <c:v>-4.5999999999999996</c:v>
                </c:pt>
                <c:pt idx="14">
                  <c:v>-4.0999999999999996</c:v>
                </c:pt>
                <c:pt idx="15">
                  <c:v>-4</c:v>
                </c:pt>
                <c:pt idx="16">
                  <c:v>-1.2</c:v>
                </c:pt>
                <c:pt idx="17">
                  <c:v>-0.60000000000000053</c:v>
                </c:pt>
                <c:pt idx="18">
                  <c:v>-0.4</c:v>
                </c:pt>
                <c:pt idx="19">
                  <c:v>0.30000000000000027</c:v>
                </c:pt>
                <c:pt idx="20">
                  <c:v>0.5</c:v>
                </c:pt>
                <c:pt idx="21">
                  <c:v>2.5</c:v>
                </c:pt>
                <c:pt idx="2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048-466B-B5D1-CB8C89386357}"/>
            </c:ext>
          </c:extLst>
        </c:ser>
        <c:gapWidth val="100"/>
        <c:overlap val="-24"/>
        <c:axId val="100785152"/>
        <c:axId val="101032704"/>
      </c:barChart>
      <c:catAx>
        <c:axId val="100785152"/>
        <c:scaling>
          <c:orientation val="minMax"/>
        </c:scaling>
        <c:axPos val="b"/>
        <c:numFmt formatCode="General" sourceLinked="1"/>
        <c:majorTickMark val="none"/>
        <c:tickLblPos val="low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1150"/>
            </a:pPr>
            <a:endParaRPr lang="ru-RU"/>
          </a:p>
        </c:txPr>
        <c:crossAx val="101032704"/>
        <c:crosses val="autoZero"/>
        <c:auto val="1"/>
        <c:lblAlgn val="ctr"/>
        <c:lblOffset val="100"/>
      </c:catAx>
      <c:valAx>
        <c:axId val="1010327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300"/>
            </a:pPr>
            <a:endParaRPr lang="ru-RU"/>
          </a:p>
        </c:txPr>
        <c:crossAx val="100785152"/>
        <c:crosses val="autoZero"/>
        <c:crossBetween val="between"/>
      </c:valAx>
      <c:spPr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200" b="1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>
        <c:manualLayout>
          <c:layoutTarget val="inner"/>
          <c:xMode val="edge"/>
          <c:yMode val="edge"/>
          <c:x val="0"/>
          <c:y val="2.4359776135933925E-4"/>
          <c:w val="0.99881655955234627"/>
          <c:h val="0.91960477060034662"/>
        </c:manualLayout>
      </c:layout>
      <c:barChart>
        <c:barDir val="col"/>
        <c:grouping val="clustered"/>
        <c:axId val="102521472"/>
        <c:axId val="102523264"/>
      </c:barChart>
      <c:catAx>
        <c:axId val="102521472"/>
        <c:scaling>
          <c:orientation val="minMax"/>
        </c:scaling>
        <c:axPos val="b"/>
        <c:minorGridlines>
          <c:spPr>
            <a:ln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rect">
                  <a:fillToRect l="100000" t="100000"/>
                </a:path>
                <a:tileRect r="-100000" b="-100000"/>
              </a:gradFill>
            </a:ln>
          </c:spPr>
        </c:minorGridlines>
        <c:numFmt formatCode="General" sourceLinked="1"/>
        <c:tickLblPos val="low"/>
        <c:crossAx val="102523264"/>
        <c:crosses val="autoZero"/>
        <c:lblAlgn val="ctr"/>
        <c:lblOffset val="100"/>
      </c:catAx>
      <c:valAx>
        <c:axId val="102523264"/>
        <c:scaling>
          <c:orientation val="minMax"/>
        </c:scaling>
        <c:delete val="1"/>
        <c:axPos val="l"/>
        <c:numFmt formatCode="General" sourceLinked="1"/>
        <c:tickLblPos val="none"/>
        <c:crossAx val="102521472"/>
        <c:crosses val="autoZero"/>
        <c:crossBetween val="between"/>
      </c:valAx>
      <c:spPr>
        <a:noFill/>
        <a:ln w="25526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51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5"/>
  <c:chart>
    <c:autoTitleDeleted val="1"/>
    <c:plotArea>
      <c:layout>
        <c:manualLayout>
          <c:layoutTarget val="inner"/>
          <c:xMode val="edge"/>
          <c:yMode val="edge"/>
          <c:x val="5.1897842149373284E-2"/>
          <c:y val="2.3023761851524181E-2"/>
          <c:w val="0.9308729547117075"/>
          <c:h val="0.901061824342953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Прирост валового внутреннего продукта России
(в % к соответсвующему году)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12"/>
              <c:layout>
                <c:manualLayout>
                  <c:x val="-6.0058063228379515E-3"/>
                  <c:y val="-7.2637451022663515E-4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-54</a:t>
                    </a:r>
                    <a:endParaRPr lang="en-US" sz="1200" b="0" dirty="0">
                      <a:solidFill>
                        <a:srgbClr val="FF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layout>
                <c:manualLayout>
                  <c:x val="-1.5742086685025904E-3"/>
                  <c:y val="1.05282938017414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2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a:t>4,6</a:t>
                    </a:r>
                    <a:endParaRPr lang="en-US" sz="12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1.4340095906235201E-3"/>
                  <c:y val="4.8993408331444799E-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-61</a:t>
                    </a:r>
                    <a:endParaRPr lang="en-US" sz="1200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15"/>
              <c:layout>
                <c:manualLayout>
                  <c:x val="0"/>
                  <c:y val="2.4503454960146187E-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i="0" u="none" strike="noStrike" baseline="0" dirty="0" smtClean="0">
                        <a:solidFill>
                          <a:prstClr val="black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2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rPr>
                      <a:t>4,0</a:t>
                    </a:r>
                    <a:endParaRPr lang="en-US" sz="1200" b="1" dirty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-1.0172745421397758E-16"/>
                  <c:y val="-2.4781638639999291E-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i="0" u="none" strike="noStrike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151,5</a:t>
                    </a:r>
                    <a:endParaRPr lang="en-US" sz="1200" dirty="0"/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17"/>
              <c:tx>
                <c:rich>
                  <a:bodyPr/>
                  <a:lstStyle/>
                  <a:p>
                    <a:r>
                      <a:rPr lang="en-US" sz="1200" b="1" i="0" u="none" strike="noStrike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-</a:t>
                    </a:r>
                    <a:r>
                      <a:rPr lang="en-US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0,6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18"/>
              <c:layout/>
              <c:tx>
                <c:rich>
                  <a:bodyPr/>
                  <a:lstStyle/>
                  <a:p>
                    <a:r>
                      <a:rPr lang="en-US" sz="1200" dirty="0" smtClean="0"/>
                      <a:t>-56,9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91BA-465A-A26E-899D15478649}"/>
                </c:ext>
                <c:ext xmlns:c15="http://schemas.microsoft.com/office/drawing/2012/chart" uri="{CE6537A1-D6FC-4f65-9D91-7224C49458BB}"/>
              </c:extLst>
            </c:dLbl>
            <c:dLbl>
              <c:idx val="24"/>
              <c:layout>
                <c:manualLayout>
                  <c:x val="-1.4741657672707823E-2"/>
                  <c:y val="-8.5941503836464827E-3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923A-4F43-9320-1654AEBEFC1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vert="horz"/>
              <a:lstStyle/>
              <a:p>
                <a:pPr>
                  <a:defRPr sz="1200">
                    <a:solidFill>
                      <a:schemeClr val="tx2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Лист1!$A$2:$A$27</c:f>
              <c:strCache>
                <c:ptCount val="25"/>
                <c:pt idx="0">
                  <c:v>2006г.</c:v>
                </c:pt>
                <c:pt idx="2">
                  <c:v>2007г.</c:v>
                </c:pt>
                <c:pt idx="4">
                  <c:v>2008г.</c:v>
                </c:pt>
                <c:pt idx="6">
                  <c:v>2009г.</c:v>
                </c:pt>
                <c:pt idx="8">
                  <c:v>2010г.</c:v>
                </c:pt>
                <c:pt idx="10">
                  <c:v>2011г.</c:v>
                </c:pt>
                <c:pt idx="12">
                  <c:v>2012г.</c:v>
                </c:pt>
                <c:pt idx="14">
                  <c:v>2013г.</c:v>
                </c:pt>
                <c:pt idx="16">
                  <c:v>2014г.</c:v>
                </c:pt>
                <c:pt idx="18">
                  <c:v>2015г.</c:v>
                </c:pt>
                <c:pt idx="20">
                  <c:v>2016г.</c:v>
                </c:pt>
                <c:pt idx="22">
                  <c:v>2017г.</c:v>
                </c:pt>
                <c:pt idx="24">
                  <c:v>2018г.</c:v>
                </c:pt>
              </c:strCache>
            </c:strRef>
          </c:cat>
          <c:val>
            <c:numRef>
              <c:f>Лист1!$B$2:$B$27</c:f>
              <c:numCache>
                <c:formatCode>General</c:formatCode>
                <c:ptCount val="25"/>
                <c:pt idx="0">
                  <c:v>43</c:v>
                </c:pt>
                <c:pt idx="2">
                  <c:v>82</c:v>
                </c:pt>
                <c:pt idx="4">
                  <c:v>-133</c:v>
                </c:pt>
                <c:pt idx="6">
                  <c:v>-52</c:v>
                </c:pt>
                <c:pt idx="8">
                  <c:v>-38</c:v>
                </c:pt>
                <c:pt idx="10">
                  <c:v>-80.5</c:v>
                </c:pt>
                <c:pt idx="12">
                  <c:v>-54</c:v>
                </c:pt>
                <c:pt idx="14">
                  <c:v>-61</c:v>
                </c:pt>
                <c:pt idx="16">
                  <c:v>-151</c:v>
                </c:pt>
                <c:pt idx="18">
                  <c:v>-56.9</c:v>
                </c:pt>
                <c:pt idx="20">
                  <c:v>-19.8</c:v>
                </c:pt>
                <c:pt idx="22">
                  <c:v>-31.3</c:v>
                </c:pt>
                <c:pt idx="24">
                  <c:v>-67.5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048-466B-B5D1-CB8C89386357}"/>
            </c:ext>
          </c:extLst>
        </c:ser>
        <c:gapWidth val="100"/>
        <c:overlap val="-24"/>
        <c:axId val="102633856"/>
        <c:axId val="102635392"/>
      </c:barChart>
      <c:catAx>
        <c:axId val="102633856"/>
        <c:scaling>
          <c:orientation val="minMax"/>
        </c:scaling>
        <c:axPos val="b"/>
        <c:numFmt formatCode="General" sourceLinked="1"/>
        <c:majorTickMark val="none"/>
        <c:tickLblPos val="low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1300"/>
            </a:pPr>
            <a:endParaRPr lang="ru-RU"/>
          </a:p>
        </c:txPr>
        <c:crossAx val="102635392"/>
        <c:crosses val="autoZero"/>
        <c:auto val="1"/>
        <c:lblAlgn val="ctr"/>
        <c:lblOffset val="100"/>
      </c:catAx>
      <c:valAx>
        <c:axId val="10263539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300"/>
            </a:pPr>
            <a:endParaRPr lang="ru-RU"/>
          </a:p>
        </c:txPr>
        <c:crossAx val="102633856"/>
        <c:crosses val="autoZero"/>
        <c:crossBetween val="between"/>
      </c:valAx>
      <c:spPr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200" b="1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</cdr:x>
      <cdr:y>0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 flipV="1">
          <a:off x="-272926" y="-1588041"/>
          <a:ext cx="0" cy="0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E10E6-2CBF-4A04-AE09-E4ED7E597BE7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97192-EDC1-4A5B-A735-4D8B3E748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5492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9008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09528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9988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8021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8838-18AA-412A-92B0-D4ADD6E6398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0110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03012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8838-18AA-412A-92B0-D4ADD6E639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53820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8937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8838-18AA-412A-92B0-D4ADD6E6398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26701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8838-18AA-412A-92B0-D4ADD6E639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9048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60025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932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24523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645179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178397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68083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BD01-5456-44B5-B10F-AA763C859A98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6260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7192-EDC1-4A5B-A735-4D8B3E74880B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3EA17-87E0-46F8-BB62-747E3BED7A26}" type="datetimeFigureOut">
              <a:rPr lang="ru-RU" smtClean="0"/>
              <a:pPr/>
              <a:t>20.08.2019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0E1D2-678E-4DC3-B8D6-69EC38D8E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46538" y="2276872"/>
            <a:ext cx="5976664" cy="1470025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</a:rPr>
              <a:t>Экономический рост</a:t>
            </a:r>
            <a:b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</a:rPr>
              <a:t> и реальные доходы</a:t>
            </a:r>
            <a:endParaRPr lang="ru-RU" sz="32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4941168"/>
            <a:ext cx="5400600" cy="17526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В.И. Нефёдкин</a:t>
            </a:r>
          </a:p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к.э.н., доцент НГУ, с.н.с. ИЭОПП СО РАН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Picture 2" descr="&amp;Acy;&amp;scy;&amp;scy;&amp;acy;&amp;mcy;&amp;bcy;&amp;lcy;&amp;iecy;&amp;yacy; &amp;Kcy;&amp;rcy;&amp;acy;&amp;scy;&amp;ncy;&amp;ocy;&amp;yacy;&amp;rcy;&amp;scy;&amp;kcy;19-2 (jpg, 220 K&amp;bcy;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49188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С одной стороны…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412776"/>
            <a:ext cx="8136904" cy="4440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2110" marR="8255" algn="just">
              <a:lnSpc>
                <a:spcPct val="118200"/>
              </a:lnSpc>
              <a:spcBef>
                <a:spcPts val="1200"/>
              </a:spcBef>
            </a:pPr>
            <a:endParaRPr lang="ru-RU" i="1" spc="-5" dirty="0" smtClean="0">
              <a:solidFill>
                <a:srgbClr val="463131"/>
              </a:solidFill>
              <a:latin typeface="Trebuchet MS"/>
              <a:cs typeface="Trebuchet MS"/>
            </a:endParaRPr>
          </a:p>
          <a:p>
            <a:pPr marL="372110" marR="8255" algn="just">
              <a:lnSpc>
                <a:spcPct val="118200"/>
              </a:lnSpc>
              <a:spcBef>
                <a:spcPts val="1200"/>
              </a:spcBef>
            </a:pP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Продолжающееся снижение реальных располагаемых доходов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стало 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самым затяжным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в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новейшей российской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истории. В </a:t>
            </a:r>
            <a:r>
              <a:rPr lang="ru-RU" sz="2000" i="1" spc="-10" dirty="0" smtClean="0">
                <a:solidFill>
                  <a:srgbClr val="463131"/>
                </a:solidFill>
                <a:latin typeface="Trebuchet MS"/>
                <a:cs typeface="Trebuchet MS"/>
              </a:rPr>
              <a:t>2014–2017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годах  наблюдалось ежегодное сжатие возможностей личного потребления 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и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сбережения. Темп прироста показателя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в 2018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году был близок 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к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нулю: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с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учетом единовременной денежной выплаты пенсионерам,  произведенной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в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январе 2017 г., снижение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составило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0,2%; 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без </a:t>
            </a:r>
            <a:r>
              <a:rPr lang="ru-RU" sz="2000" i="1" spc="-5" dirty="0" smtClean="0">
                <a:solidFill>
                  <a:srgbClr val="463131"/>
                </a:solidFill>
                <a:latin typeface="Trebuchet MS"/>
                <a:cs typeface="Trebuchet MS"/>
              </a:rPr>
              <a:t>ее учета  значение показателя выросло на</a:t>
            </a:r>
            <a:r>
              <a:rPr lang="ru-RU" sz="2000" i="1" dirty="0" smtClean="0">
                <a:solidFill>
                  <a:srgbClr val="463131"/>
                </a:solidFill>
                <a:latin typeface="Trebuchet MS"/>
                <a:cs typeface="Trebuchet MS"/>
              </a:rPr>
              <a:t> </a:t>
            </a:r>
            <a:r>
              <a:rPr lang="ru-RU" sz="2000" i="1" spc="-10" dirty="0" smtClean="0">
                <a:solidFill>
                  <a:srgbClr val="463131"/>
                </a:solidFill>
                <a:latin typeface="Trebuchet MS"/>
                <a:cs typeface="Trebuchet MS"/>
              </a:rPr>
              <a:t>0,1%.</a:t>
            </a:r>
          </a:p>
          <a:p>
            <a:pPr marL="372110" marR="8255" algn="just">
              <a:lnSpc>
                <a:spcPct val="118200"/>
              </a:lnSpc>
              <a:spcBef>
                <a:spcPts val="1200"/>
              </a:spcBef>
            </a:pPr>
            <a:endParaRPr lang="ru-RU" i="1" spc="-10" dirty="0" smtClean="0">
              <a:solidFill>
                <a:srgbClr val="463131"/>
              </a:solidFill>
              <a:latin typeface="Trebuchet MS"/>
              <a:cs typeface="Trebuchet MS"/>
            </a:endParaRPr>
          </a:p>
          <a:p>
            <a:pPr marL="372110" marR="8255" algn="just">
              <a:lnSpc>
                <a:spcPct val="118200"/>
              </a:lnSpc>
              <a:spcBef>
                <a:spcPts val="1200"/>
              </a:spcBef>
            </a:pPr>
            <a:r>
              <a:rPr lang="ru-RU" sz="2000" i="1" spc="-10" dirty="0" smtClean="0">
                <a:solidFill>
                  <a:schemeClr val="accent5">
                    <a:lumMod val="75000"/>
                  </a:schemeClr>
                </a:solidFill>
                <a:latin typeface="Trebuchet MS"/>
                <a:cs typeface="Trebuchet MS"/>
              </a:rPr>
              <a:t>Из доклада Аналитического центра при Правительстве РФ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visasam.ru/wp-content/uploads/2018/05/zarpla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052736"/>
            <a:ext cx="7992888" cy="523959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15616" y="0"/>
            <a:ext cx="6840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4400" dirty="0"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 другой стороны…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36004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Как на самом деле?</a:t>
            </a:r>
            <a:endParaRPr lang="ru-RU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08720"/>
            <a:ext cx="7992888" cy="56440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17357" y="2912920"/>
            <a:ext cx="2232248" cy="695325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dirty="0">
                <a:solidFill>
                  <a:srgbClr val="7030A0"/>
                </a:solidFill>
              </a:rPr>
              <a:t>Данные по </a:t>
            </a:r>
            <a:r>
              <a:rPr lang="ru-RU" sz="1800" b="1" dirty="0" smtClean="0">
                <a:solidFill>
                  <a:srgbClr val="7030A0"/>
                </a:solidFill>
              </a:rPr>
              <a:t>ЗП-наука</a:t>
            </a:r>
            <a:r>
              <a:rPr lang="ru-RU" sz="1600" b="1" dirty="0" smtClean="0">
                <a:solidFill>
                  <a:srgbClr val="7030A0"/>
                </a:solidFill>
              </a:rPr>
              <a:t> </a:t>
            </a:r>
            <a:endParaRPr lang="ru-RU" sz="1600" b="1" dirty="0">
              <a:solidFill>
                <a:srgbClr val="7030A0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5724128" y="2708920"/>
            <a:ext cx="1224136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724128" y="3140968"/>
            <a:ext cx="1224136" cy="14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04883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Финансирование научных фондов (РФФИ) – не без шума общественности – было увеличено до 22 </a:t>
            </a:r>
            <a:r>
              <a:rPr lang="ru-RU" dirty="0" err="1" smtClean="0"/>
              <a:t>млрд</a:t>
            </a:r>
            <a:r>
              <a:rPr lang="ru-RU" dirty="0" smtClean="0"/>
              <a:t> рублей, в этом плане задача была почти выполнена. По зарплатам научных сотрудников требование поднять их уровень до 200 % по региону худо-бедно, в том числе с помощью статистических уловок, выполнено. При этом зарплаты ученых в столицах действительно существенно выросли. А вот в провинции, в том числе в сильных научных институтах, в Новосибирске, Нижнем Новгороде, из-за низкого регионального уровня оплаты труда рост зарплат научных сотрудников оказался незначительным, а с учетом инфляции их зарплата даже упала. Поэтому тут ситуация не такая радужная.</a:t>
            </a:r>
          </a:p>
          <a:p>
            <a:r>
              <a:rPr lang="ru-RU" dirty="0" smtClean="0"/>
              <a:t>(Е.Онищенко, 08.02.2019. Газета.</a:t>
            </a:r>
            <a:r>
              <a:rPr lang="en-US" dirty="0" smtClean="0"/>
              <a:t>RU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Средняя заработная плата  научных сотрудников (федеральные организации), </a:t>
            </a:r>
            <a:r>
              <a:rPr lang="ru-RU" sz="3200" dirty="0" err="1" smtClean="0">
                <a:solidFill>
                  <a:srgbClr val="002060"/>
                </a:solidFill>
              </a:rPr>
              <a:t>руб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556792"/>
            <a:ext cx="7124744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8111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Д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оходы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– не только зарплата по месту основной работы</a:t>
            </a:r>
          </a:p>
        </p:txBody>
      </p:sp>
      <p:sp>
        <p:nvSpPr>
          <p:cNvPr id="4" name="Блок-схема: несколько документов 3"/>
          <p:cNvSpPr/>
          <p:nvPr/>
        </p:nvSpPr>
        <p:spPr>
          <a:xfrm>
            <a:off x="3022131" y="2874483"/>
            <a:ext cx="2232248" cy="1728192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1331640" y="3738579"/>
            <a:ext cx="1584176" cy="0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136517" y="1572541"/>
            <a:ext cx="0" cy="1208387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5284927" y="3645024"/>
            <a:ext cx="2376264" cy="0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4136517" y="4437112"/>
            <a:ext cx="1738" cy="1307422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31640" y="285293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Зарплата в Институте РАН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5603629" y="2891156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Работа по совместительству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3707904" y="575486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Пенсия по старости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4427592" y="136329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Гранты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22284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267" y="462451"/>
            <a:ext cx="7378700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3200" spc="-5" dirty="0"/>
              <a:t>8 </a:t>
            </a:r>
            <a:r>
              <a:rPr sz="3200" spc="-110" dirty="0"/>
              <a:t>лет </a:t>
            </a:r>
            <a:r>
              <a:rPr sz="3200" spc="-95" dirty="0"/>
              <a:t>стагнации </a:t>
            </a:r>
            <a:r>
              <a:rPr sz="3200" spc="-90" dirty="0" err="1"/>
              <a:t>российской</a:t>
            </a:r>
            <a:r>
              <a:rPr sz="3200" spc="-640" dirty="0"/>
              <a:t> </a:t>
            </a:r>
            <a:r>
              <a:rPr lang="ru-RU" sz="3200" spc="-640" dirty="0" smtClean="0"/>
              <a:t>    </a:t>
            </a:r>
            <a:r>
              <a:rPr sz="3200" spc="-90" dirty="0" err="1" smtClean="0"/>
              <a:t>экономики</a:t>
            </a:r>
            <a:r>
              <a:rPr sz="3200" spc="-90" dirty="0" smtClean="0"/>
              <a:t>  </a:t>
            </a:r>
            <a:r>
              <a:rPr sz="3200" spc="-55" dirty="0"/>
              <a:t>на </a:t>
            </a:r>
            <a:r>
              <a:rPr sz="3200" spc="-80" dirty="0" err="1"/>
              <a:t>фоне</a:t>
            </a:r>
            <a:r>
              <a:rPr sz="3200" spc="-80" dirty="0"/>
              <a:t> </a:t>
            </a:r>
            <a:r>
              <a:rPr sz="3200" spc="-95" dirty="0" err="1" smtClean="0"/>
              <a:t>других</a:t>
            </a:r>
            <a:r>
              <a:rPr lang="ru-RU" sz="3200" spc="-95" dirty="0" smtClean="0"/>
              <a:t> </a:t>
            </a:r>
            <a:r>
              <a:rPr sz="3200" spc="-710" dirty="0" smtClean="0"/>
              <a:t> </a:t>
            </a:r>
            <a:r>
              <a:rPr lang="ru-RU" sz="3200" spc="-710" dirty="0" smtClean="0"/>
              <a:t>                   </a:t>
            </a:r>
            <a:r>
              <a:rPr sz="3200" spc="-105" dirty="0" err="1" smtClean="0"/>
              <a:t>стран</a:t>
            </a:r>
            <a:endParaRPr sz="3200" dirty="0"/>
          </a:p>
        </p:txBody>
      </p:sp>
      <p:sp>
        <p:nvSpPr>
          <p:cNvPr id="3" name="object 3"/>
          <p:cNvSpPr txBox="1"/>
          <p:nvPr/>
        </p:nvSpPr>
        <p:spPr>
          <a:xfrm>
            <a:off x="8482076" y="57403"/>
            <a:ext cx="1250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1560" y="1628800"/>
            <a:ext cx="3957609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latin typeface="Calibri"/>
                <a:cs typeface="Calibri"/>
              </a:rPr>
              <a:t>Динамика </a:t>
            </a:r>
            <a:r>
              <a:rPr sz="1400" b="1" spc="5" dirty="0">
                <a:latin typeface="Calibri"/>
                <a:cs typeface="Calibri"/>
              </a:rPr>
              <a:t>ВВП </a:t>
            </a:r>
            <a:r>
              <a:rPr sz="1400" b="1" dirty="0">
                <a:latin typeface="Calibri"/>
                <a:cs typeface="Calibri"/>
              </a:rPr>
              <a:t>в </a:t>
            </a:r>
            <a:r>
              <a:rPr sz="1400" b="1" spc="-5" dirty="0">
                <a:latin typeface="Calibri"/>
                <a:cs typeface="Calibri"/>
              </a:rPr>
              <a:t>постоянных ценах </a:t>
            </a:r>
            <a:r>
              <a:rPr sz="1400" b="1" dirty="0">
                <a:latin typeface="Calibri"/>
                <a:cs typeface="Calibri"/>
              </a:rPr>
              <a:t>в 2008-2017 гг., 2008 г.</a:t>
            </a:r>
            <a:r>
              <a:rPr sz="1400" b="1" spc="-8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=1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8640" y="4547615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8640" y="4226052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8640" y="3904488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8640" y="3582923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8640" y="3261359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8640" y="2939795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8640" y="2618232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8640" y="2296667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48640" y="4869179"/>
            <a:ext cx="4023360" cy="0"/>
          </a:xfrm>
          <a:custGeom>
            <a:avLst/>
            <a:gdLst/>
            <a:ahLst/>
            <a:cxnLst/>
            <a:rect l="l" t="t" r="r" b="b"/>
            <a:pathLst>
              <a:path w="4023360">
                <a:moveTo>
                  <a:pt x="0" y="0"/>
                </a:moveTo>
                <a:lnTo>
                  <a:pt x="402336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51331" y="2455164"/>
            <a:ext cx="3657600" cy="1771014"/>
          </a:xfrm>
          <a:custGeom>
            <a:avLst/>
            <a:gdLst/>
            <a:ahLst/>
            <a:cxnLst/>
            <a:rect l="l" t="t" r="r" b="b"/>
            <a:pathLst>
              <a:path w="3657600" h="1771014">
                <a:moveTo>
                  <a:pt x="0" y="1770888"/>
                </a:moveTo>
                <a:lnTo>
                  <a:pt x="406908" y="1680971"/>
                </a:lnTo>
                <a:lnTo>
                  <a:pt x="812292" y="1435608"/>
                </a:lnTo>
                <a:lnTo>
                  <a:pt x="1219200" y="1208532"/>
                </a:lnTo>
                <a:lnTo>
                  <a:pt x="1626108" y="1004316"/>
                </a:lnTo>
                <a:lnTo>
                  <a:pt x="2031492" y="801624"/>
                </a:lnTo>
                <a:lnTo>
                  <a:pt x="2438400" y="605028"/>
                </a:lnTo>
                <a:lnTo>
                  <a:pt x="2845308" y="416051"/>
                </a:lnTo>
                <a:lnTo>
                  <a:pt x="3250692" y="219456"/>
                </a:lnTo>
                <a:lnTo>
                  <a:pt x="3657600" y="0"/>
                </a:lnTo>
              </a:path>
            </a:pathLst>
          </a:custGeom>
          <a:ln w="27431">
            <a:solidFill>
              <a:srgbClr val="560B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51331" y="3108960"/>
            <a:ext cx="3657600" cy="1120140"/>
          </a:xfrm>
          <a:custGeom>
            <a:avLst/>
            <a:gdLst/>
            <a:ahLst/>
            <a:cxnLst/>
            <a:rect l="l" t="t" r="r" b="b"/>
            <a:pathLst>
              <a:path w="3657600" h="1120139">
                <a:moveTo>
                  <a:pt x="0" y="1117091"/>
                </a:moveTo>
                <a:lnTo>
                  <a:pt x="406908" y="1120139"/>
                </a:lnTo>
                <a:lnTo>
                  <a:pt x="812292" y="946403"/>
                </a:lnTo>
                <a:lnTo>
                  <a:pt x="1219200" y="801623"/>
                </a:lnTo>
                <a:lnTo>
                  <a:pt x="1626108" y="678179"/>
                </a:lnTo>
                <a:lnTo>
                  <a:pt x="2031492" y="550163"/>
                </a:lnTo>
                <a:lnTo>
                  <a:pt x="2438400" y="413003"/>
                </a:lnTo>
                <a:lnTo>
                  <a:pt x="2845308" y="280415"/>
                </a:lnTo>
                <a:lnTo>
                  <a:pt x="3250692" y="150875"/>
                </a:lnTo>
                <a:lnTo>
                  <a:pt x="3657600" y="0"/>
                </a:lnTo>
              </a:path>
            </a:pathLst>
          </a:custGeom>
          <a:ln w="27432">
            <a:solidFill>
              <a:srgbClr val="3636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51331" y="3820667"/>
            <a:ext cx="3657600" cy="515620"/>
          </a:xfrm>
          <a:custGeom>
            <a:avLst/>
            <a:gdLst/>
            <a:ahLst/>
            <a:cxnLst/>
            <a:rect l="l" t="t" r="r" b="b"/>
            <a:pathLst>
              <a:path w="3657600" h="515620">
                <a:moveTo>
                  <a:pt x="0" y="405384"/>
                </a:moveTo>
                <a:lnTo>
                  <a:pt x="406908" y="515112"/>
                </a:lnTo>
                <a:lnTo>
                  <a:pt x="812292" y="419100"/>
                </a:lnTo>
                <a:lnTo>
                  <a:pt x="1219200" y="364236"/>
                </a:lnTo>
                <a:lnTo>
                  <a:pt x="1626108" y="324612"/>
                </a:lnTo>
                <a:lnTo>
                  <a:pt x="2031492" y="281940"/>
                </a:lnTo>
                <a:lnTo>
                  <a:pt x="2438400" y="211836"/>
                </a:lnTo>
                <a:lnTo>
                  <a:pt x="2845308" y="137160"/>
                </a:lnTo>
                <a:lnTo>
                  <a:pt x="3250692" y="77724"/>
                </a:lnTo>
                <a:lnTo>
                  <a:pt x="3657600" y="0"/>
                </a:lnTo>
              </a:path>
            </a:pathLst>
          </a:custGeom>
          <a:ln w="27432"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51331" y="3980688"/>
            <a:ext cx="3657600" cy="497205"/>
          </a:xfrm>
          <a:custGeom>
            <a:avLst/>
            <a:gdLst/>
            <a:ahLst/>
            <a:cxnLst/>
            <a:rect l="l" t="t" r="r" b="b"/>
            <a:pathLst>
              <a:path w="3657600" h="497204">
                <a:moveTo>
                  <a:pt x="0" y="245363"/>
                </a:moveTo>
                <a:lnTo>
                  <a:pt x="406908" y="496823"/>
                </a:lnTo>
                <a:lnTo>
                  <a:pt x="812292" y="362711"/>
                </a:lnTo>
                <a:lnTo>
                  <a:pt x="1219200" y="205739"/>
                </a:lnTo>
                <a:lnTo>
                  <a:pt x="1626108" y="83819"/>
                </a:lnTo>
                <a:lnTo>
                  <a:pt x="2031492" y="24383"/>
                </a:lnTo>
                <a:lnTo>
                  <a:pt x="2438400" y="0"/>
                </a:lnTo>
                <a:lnTo>
                  <a:pt x="2845308" y="96011"/>
                </a:lnTo>
                <a:lnTo>
                  <a:pt x="3250692" y="103631"/>
                </a:lnTo>
                <a:lnTo>
                  <a:pt x="3657600" y="42671"/>
                </a:lnTo>
              </a:path>
            </a:pathLst>
          </a:custGeom>
          <a:ln w="27432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49361" y="4770858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0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9361" y="4449188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0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9361" y="4127519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9361" y="3805850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9361" y="3484181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9361" y="3162512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9361" y="2840842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9361" y="2519173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9361" y="2197504"/>
            <a:ext cx="2025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,</a:t>
            </a:r>
            <a:r>
              <a:rPr sz="1000" spc="-5" dirty="0"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082039" y="527913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560B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82039" y="549554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3636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82039" y="571195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82039" y="592988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97214" y="4922395"/>
            <a:ext cx="3965575" cy="10902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2008</a:t>
            </a:r>
            <a:r>
              <a:rPr sz="1000" spc="1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2009</a:t>
            </a:r>
            <a:r>
              <a:rPr sz="1000" spc="1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2010</a:t>
            </a:r>
            <a:r>
              <a:rPr sz="1000" spc="1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2011</a:t>
            </a:r>
            <a:r>
              <a:rPr sz="1000" spc="1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2012</a:t>
            </a:r>
            <a:r>
              <a:rPr sz="1000" spc="1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2013</a:t>
            </a:r>
            <a:r>
              <a:rPr sz="1000" spc="1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2014</a:t>
            </a:r>
            <a:r>
              <a:rPr sz="1000" spc="1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2015</a:t>
            </a:r>
            <a:r>
              <a:rPr sz="1000" spc="1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2016</a:t>
            </a:r>
            <a:r>
              <a:rPr sz="1000" spc="1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2017</a:t>
            </a:r>
            <a:endParaRPr sz="1000">
              <a:latin typeface="Arial"/>
              <a:cs typeface="Arial"/>
            </a:endParaRPr>
          </a:p>
          <a:p>
            <a:pPr marL="754380" marR="667385">
              <a:lnSpc>
                <a:spcPct val="142200"/>
              </a:lnSpc>
              <a:spcBef>
                <a:spcPts val="360"/>
              </a:spcBef>
            </a:pPr>
            <a:r>
              <a:rPr sz="1000" spc="-5" dirty="0">
                <a:latin typeface="Arial"/>
                <a:cs typeface="Arial"/>
              </a:rPr>
              <a:t>В среднем по </a:t>
            </a:r>
            <a:r>
              <a:rPr sz="1000" spc="-10" dirty="0">
                <a:latin typeface="Arial"/>
                <a:cs typeface="Arial"/>
              </a:rPr>
              <a:t>развивающимся экономикам  </a:t>
            </a:r>
            <a:r>
              <a:rPr sz="1000" spc="-5" dirty="0">
                <a:latin typeface="Arial"/>
                <a:cs typeface="Arial"/>
              </a:rPr>
              <a:t>В среднем по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миру</a:t>
            </a:r>
            <a:endParaRPr sz="1000">
              <a:latin typeface="Arial"/>
              <a:cs typeface="Arial"/>
            </a:endParaRPr>
          </a:p>
          <a:p>
            <a:pPr marL="754380" marR="1058545">
              <a:lnSpc>
                <a:spcPct val="142200"/>
              </a:lnSpc>
            </a:pPr>
            <a:r>
              <a:rPr sz="1000" spc="-5" dirty="0">
                <a:latin typeface="Arial"/>
                <a:cs typeface="Arial"/>
              </a:rPr>
              <a:t>В среднем по </a:t>
            </a:r>
            <a:r>
              <a:rPr sz="1000" spc="-10" dirty="0">
                <a:latin typeface="Arial"/>
                <a:cs typeface="Arial"/>
              </a:rPr>
              <a:t>развитым экономикам  </a:t>
            </a:r>
            <a:r>
              <a:rPr sz="1000" spc="-5" dirty="0">
                <a:latin typeface="Arial"/>
                <a:cs typeface="Arial"/>
              </a:rPr>
              <a:t>Россия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58251" y="6229634"/>
            <a:ext cx="9448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Calibri"/>
                <a:cs typeface="Calibri"/>
              </a:rPr>
              <a:t>Источник:</a:t>
            </a:r>
            <a:r>
              <a:rPr sz="1100" spc="-9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МВФ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097523" y="3995928"/>
            <a:ext cx="1508760" cy="109855"/>
          </a:xfrm>
          <a:custGeom>
            <a:avLst/>
            <a:gdLst/>
            <a:ahLst/>
            <a:cxnLst/>
            <a:rect l="l" t="t" r="r" b="b"/>
            <a:pathLst>
              <a:path w="1508759" h="109854">
                <a:moveTo>
                  <a:pt x="0" y="109728"/>
                </a:moveTo>
                <a:lnTo>
                  <a:pt x="1508759" y="109728"/>
                </a:lnTo>
                <a:lnTo>
                  <a:pt x="1508759" y="0"/>
                </a:lnTo>
                <a:lnTo>
                  <a:pt x="0" y="0"/>
                </a:lnTo>
                <a:lnTo>
                  <a:pt x="0" y="109728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097523" y="2622804"/>
            <a:ext cx="1335405" cy="109855"/>
          </a:xfrm>
          <a:custGeom>
            <a:avLst/>
            <a:gdLst/>
            <a:ahLst/>
            <a:cxnLst/>
            <a:rect l="l" t="t" r="r" b="b"/>
            <a:pathLst>
              <a:path w="1335404" h="109855">
                <a:moveTo>
                  <a:pt x="0" y="109727"/>
                </a:moveTo>
                <a:lnTo>
                  <a:pt x="1335024" y="109727"/>
                </a:lnTo>
                <a:lnTo>
                  <a:pt x="1335024" y="0"/>
                </a:lnTo>
                <a:lnTo>
                  <a:pt x="0" y="0"/>
                </a:lnTo>
                <a:lnTo>
                  <a:pt x="0" y="10972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97523" y="2426207"/>
            <a:ext cx="913130" cy="109855"/>
          </a:xfrm>
          <a:custGeom>
            <a:avLst/>
            <a:gdLst/>
            <a:ahLst/>
            <a:cxnLst/>
            <a:rect l="l" t="t" r="r" b="b"/>
            <a:pathLst>
              <a:path w="913129" h="109855">
                <a:moveTo>
                  <a:pt x="912863" y="0"/>
                </a:moveTo>
                <a:lnTo>
                  <a:pt x="0" y="0"/>
                </a:lnTo>
                <a:lnTo>
                  <a:pt x="0" y="109727"/>
                </a:lnTo>
                <a:lnTo>
                  <a:pt x="912863" y="109727"/>
                </a:lnTo>
                <a:lnTo>
                  <a:pt x="912863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097523" y="2819412"/>
            <a:ext cx="1381125" cy="108585"/>
          </a:xfrm>
          <a:custGeom>
            <a:avLst/>
            <a:gdLst/>
            <a:ahLst/>
            <a:cxnLst/>
            <a:rect l="l" t="t" r="r" b="b"/>
            <a:pathLst>
              <a:path w="1381125" h="108585">
                <a:moveTo>
                  <a:pt x="1380744" y="0"/>
                </a:moveTo>
                <a:lnTo>
                  <a:pt x="0" y="0"/>
                </a:lnTo>
                <a:lnTo>
                  <a:pt x="0" y="108191"/>
                </a:lnTo>
                <a:lnTo>
                  <a:pt x="1380744" y="108191"/>
                </a:lnTo>
                <a:lnTo>
                  <a:pt x="1380744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97523" y="3014472"/>
            <a:ext cx="1403985" cy="109855"/>
          </a:xfrm>
          <a:custGeom>
            <a:avLst/>
            <a:gdLst/>
            <a:ahLst/>
            <a:cxnLst/>
            <a:rect l="l" t="t" r="r" b="b"/>
            <a:pathLst>
              <a:path w="1403984" h="109855">
                <a:moveTo>
                  <a:pt x="1403603" y="0"/>
                </a:moveTo>
                <a:lnTo>
                  <a:pt x="0" y="0"/>
                </a:lnTo>
                <a:lnTo>
                  <a:pt x="0" y="109727"/>
                </a:lnTo>
                <a:lnTo>
                  <a:pt x="1403603" y="109727"/>
                </a:lnTo>
                <a:lnTo>
                  <a:pt x="1403603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097523" y="3211067"/>
            <a:ext cx="1440180" cy="109855"/>
          </a:xfrm>
          <a:custGeom>
            <a:avLst/>
            <a:gdLst/>
            <a:ahLst/>
            <a:cxnLst/>
            <a:rect l="l" t="t" r="r" b="b"/>
            <a:pathLst>
              <a:path w="1440179" h="109854">
                <a:moveTo>
                  <a:pt x="1440179" y="0"/>
                </a:moveTo>
                <a:lnTo>
                  <a:pt x="0" y="0"/>
                </a:lnTo>
                <a:lnTo>
                  <a:pt x="0" y="109727"/>
                </a:lnTo>
                <a:lnTo>
                  <a:pt x="1440179" y="109727"/>
                </a:lnTo>
                <a:lnTo>
                  <a:pt x="1440179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97523" y="3407664"/>
            <a:ext cx="1478280" cy="108585"/>
          </a:xfrm>
          <a:custGeom>
            <a:avLst/>
            <a:gdLst/>
            <a:ahLst/>
            <a:cxnLst/>
            <a:rect l="l" t="t" r="r" b="b"/>
            <a:pathLst>
              <a:path w="1478279" h="108585">
                <a:moveTo>
                  <a:pt x="1478279" y="0"/>
                </a:moveTo>
                <a:lnTo>
                  <a:pt x="0" y="0"/>
                </a:lnTo>
                <a:lnTo>
                  <a:pt x="0" y="108203"/>
                </a:lnTo>
                <a:lnTo>
                  <a:pt x="1478279" y="108203"/>
                </a:lnTo>
                <a:lnTo>
                  <a:pt x="1478279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97523" y="3604259"/>
            <a:ext cx="1478280" cy="108585"/>
          </a:xfrm>
          <a:custGeom>
            <a:avLst/>
            <a:gdLst/>
            <a:ahLst/>
            <a:cxnLst/>
            <a:rect l="l" t="t" r="r" b="b"/>
            <a:pathLst>
              <a:path w="1478279" h="108585">
                <a:moveTo>
                  <a:pt x="1478279" y="0"/>
                </a:moveTo>
                <a:lnTo>
                  <a:pt x="0" y="0"/>
                </a:lnTo>
                <a:lnTo>
                  <a:pt x="0" y="108203"/>
                </a:lnTo>
                <a:lnTo>
                  <a:pt x="1478279" y="108203"/>
                </a:lnTo>
                <a:lnTo>
                  <a:pt x="1478279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097523" y="3799332"/>
            <a:ext cx="1483360" cy="109855"/>
          </a:xfrm>
          <a:custGeom>
            <a:avLst/>
            <a:gdLst/>
            <a:ahLst/>
            <a:cxnLst/>
            <a:rect l="l" t="t" r="r" b="b"/>
            <a:pathLst>
              <a:path w="1483359" h="109854">
                <a:moveTo>
                  <a:pt x="1482852" y="0"/>
                </a:moveTo>
                <a:lnTo>
                  <a:pt x="0" y="0"/>
                </a:lnTo>
                <a:lnTo>
                  <a:pt x="0" y="109727"/>
                </a:lnTo>
                <a:lnTo>
                  <a:pt x="1482852" y="109727"/>
                </a:lnTo>
                <a:lnTo>
                  <a:pt x="1482852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97523" y="4192523"/>
            <a:ext cx="1511935" cy="108585"/>
          </a:xfrm>
          <a:custGeom>
            <a:avLst/>
            <a:gdLst/>
            <a:ahLst/>
            <a:cxnLst/>
            <a:rect l="l" t="t" r="r" b="b"/>
            <a:pathLst>
              <a:path w="1511934" h="108585">
                <a:moveTo>
                  <a:pt x="1511795" y="0"/>
                </a:moveTo>
                <a:lnTo>
                  <a:pt x="0" y="0"/>
                </a:lnTo>
                <a:lnTo>
                  <a:pt x="0" y="108203"/>
                </a:lnTo>
                <a:lnTo>
                  <a:pt x="1511795" y="108203"/>
                </a:lnTo>
                <a:lnTo>
                  <a:pt x="1511795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97523" y="4387596"/>
            <a:ext cx="1542415" cy="109855"/>
          </a:xfrm>
          <a:custGeom>
            <a:avLst/>
            <a:gdLst/>
            <a:ahLst/>
            <a:cxnLst/>
            <a:rect l="l" t="t" r="r" b="b"/>
            <a:pathLst>
              <a:path w="1542415" h="109854">
                <a:moveTo>
                  <a:pt x="1542287" y="0"/>
                </a:moveTo>
                <a:lnTo>
                  <a:pt x="0" y="0"/>
                </a:lnTo>
                <a:lnTo>
                  <a:pt x="0" y="109727"/>
                </a:lnTo>
                <a:lnTo>
                  <a:pt x="1542287" y="109727"/>
                </a:lnTo>
                <a:lnTo>
                  <a:pt x="1542287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97523" y="4584191"/>
            <a:ext cx="1550035" cy="109855"/>
          </a:xfrm>
          <a:custGeom>
            <a:avLst/>
            <a:gdLst/>
            <a:ahLst/>
            <a:cxnLst/>
            <a:rect l="l" t="t" r="r" b="b"/>
            <a:pathLst>
              <a:path w="1550034" h="109854">
                <a:moveTo>
                  <a:pt x="1549907" y="0"/>
                </a:moveTo>
                <a:lnTo>
                  <a:pt x="0" y="0"/>
                </a:lnTo>
                <a:lnTo>
                  <a:pt x="0" y="109728"/>
                </a:lnTo>
                <a:lnTo>
                  <a:pt x="1549907" y="109728"/>
                </a:lnTo>
                <a:lnTo>
                  <a:pt x="1549907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97523" y="4780800"/>
            <a:ext cx="1551940" cy="108585"/>
          </a:xfrm>
          <a:custGeom>
            <a:avLst/>
            <a:gdLst/>
            <a:ahLst/>
            <a:cxnLst/>
            <a:rect l="l" t="t" r="r" b="b"/>
            <a:pathLst>
              <a:path w="1551940" h="108585">
                <a:moveTo>
                  <a:pt x="1551431" y="0"/>
                </a:moveTo>
                <a:lnTo>
                  <a:pt x="0" y="0"/>
                </a:lnTo>
                <a:lnTo>
                  <a:pt x="0" y="108191"/>
                </a:lnTo>
                <a:lnTo>
                  <a:pt x="1551431" y="108191"/>
                </a:lnTo>
                <a:lnTo>
                  <a:pt x="1551431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097523" y="4977396"/>
            <a:ext cx="1556385" cy="108585"/>
          </a:xfrm>
          <a:custGeom>
            <a:avLst/>
            <a:gdLst/>
            <a:ahLst/>
            <a:cxnLst/>
            <a:rect l="l" t="t" r="r" b="b"/>
            <a:pathLst>
              <a:path w="1556384" h="108585">
                <a:moveTo>
                  <a:pt x="1556003" y="0"/>
                </a:moveTo>
                <a:lnTo>
                  <a:pt x="0" y="0"/>
                </a:lnTo>
                <a:lnTo>
                  <a:pt x="0" y="108191"/>
                </a:lnTo>
                <a:lnTo>
                  <a:pt x="1556003" y="108191"/>
                </a:lnTo>
                <a:lnTo>
                  <a:pt x="1556003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097523" y="5172455"/>
            <a:ext cx="1559560" cy="109855"/>
          </a:xfrm>
          <a:custGeom>
            <a:avLst/>
            <a:gdLst/>
            <a:ahLst/>
            <a:cxnLst/>
            <a:rect l="l" t="t" r="r" b="b"/>
            <a:pathLst>
              <a:path w="1559559" h="109854">
                <a:moveTo>
                  <a:pt x="1559052" y="0"/>
                </a:moveTo>
                <a:lnTo>
                  <a:pt x="0" y="0"/>
                </a:lnTo>
                <a:lnTo>
                  <a:pt x="0" y="109728"/>
                </a:lnTo>
                <a:lnTo>
                  <a:pt x="1559052" y="109728"/>
                </a:lnTo>
                <a:lnTo>
                  <a:pt x="1559052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097523" y="5369052"/>
            <a:ext cx="1576070" cy="109855"/>
          </a:xfrm>
          <a:custGeom>
            <a:avLst/>
            <a:gdLst/>
            <a:ahLst/>
            <a:cxnLst/>
            <a:rect l="l" t="t" r="r" b="b"/>
            <a:pathLst>
              <a:path w="1576070" h="109854">
                <a:moveTo>
                  <a:pt x="1575803" y="0"/>
                </a:moveTo>
                <a:lnTo>
                  <a:pt x="0" y="0"/>
                </a:lnTo>
                <a:lnTo>
                  <a:pt x="0" y="109728"/>
                </a:lnTo>
                <a:lnTo>
                  <a:pt x="1575803" y="109728"/>
                </a:lnTo>
                <a:lnTo>
                  <a:pt x="1575803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097523" y="5565647"/>
            <a:ext cx="1615440" cy="108585"/>
          </a:xfrm>
          <a:custGeom>
            <a:avLst/>
            <a:gdLst/>
            <a:ahLst/>
            <a:cxnLst/>
            <a:rect l="l" t="t" r="r" b="b"/>
            <a:pathLst>
              <a:path w="1615440" h="108585">
                <a:moveTo>
                  <a:pt x="1615440" y="0"/>
                </a:moveTo>
                <a:lnTo>
                  <a:pt x="0" y="0"/>
                </a:lnTo>
                <a:lnTo>
                  <a:pt x="0" y="108203"/>
                </a:lnTo>
                <a:lnTo>
                  <a:pt x="1615440" y="108203"/>
                </a:lnTo>
                <a:lnTo>
                  <a:pt x="1615440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97523" y="5762244"/>
            <a:ext cx="1929764" cy="108585"/>
          </a:xfrm>
          <a:custGeom>
            <a:avLst/>
            <a:gdLst/>
            <a:ahLst/>
            <a:cxnLst/>
            <a:rect l="l" t="t" r="r" b="b"/>
            <a:pathLst>
              <a:path w="1929765" h="108585">
                <a:moveTo>
                  <a:pt x="1929383" y="0"/>
                </a:moveTo>
                <a:lnTo>
                  <a:pt x="0" y="0"/>
                </a:lnTo>
                <a:lnTo>
                  <a:pt x="0" y="108203"/>
                </a:lnTo>
                <a:lnTo>
                  <a:pt x="1929383" y="108203"/>
                </a:lnTo>
                <a:lnTo>
                  <a:pt x="1929383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97523" y="5957315"/>
            <a:ext cx="1948180" cy="109855"/>
          </a:xfrm>
          <a:custGeom>
            <a:avLst/>
            <a:gdLst/>
            <a:ahLst/>
            <a:cxnLst/>
            <a:rect l="l" t="t" r="r" b="b"/>
            <a:pathLst>
              <a:path w="1948179" h="109854">
                <a:moveTo>
                  <a:pt x="1947672" y="0"/>
                </a:moveTo>
                <a:lnTo>
                  <a:pt x="0" y="0"/>
                </a:lnTo>
                <a:lnTo>
                  <a:pt x="0" y="109728"/>
                </a:lnTo>
                <a:lnTo>
                  <a:pt x="1947672" y="109728"/>
                </a:lnTo>
                <a:lnTo>
                  <a:pt x="1947672" y="0"/>
                </a:lnTo>
                <a:close/>
              </a:path>
            </a:pathLst>
          </a:custGeom>
          <a:solidFill>
            <a:srgbClr val="8494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097523" y="2383535"/>
            <a:ext cx="0" cy="3726179"/>
          </a:xfrm>
          <a:custGeom>
            <a:avLst/>
            <a:gdLst/>
            <a:ahLst/>
            <a:cxnLst/>
            <a:rect l="l" t="t" r="r" b="b"/>
            <a:pathLst>
              <a:path h="3726179">
                <a:moveTo>
                  <a:pt x="0" y="3726179"/>
                </a:moveTo>
                <a:lnTo>
                  <a:pt x="0" y="0"/>
                </a:lnTo>
              </a:path>
            </a:pathLst>
          </a:custGeom>
          <a:ln w="9144">
            <a:solidFill>
              <a:srgbClr val="DADAD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8090005" y="5670972"/>
            <a:ext cx="235585" cy="41783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900" spc="-5" dirty="0">
                <a:latin typeface="Arial"/>
                <a:cs typeface="Arial"/>
              </a:rPr>
              <a:t>145</a:t>
            </a:r>
            <a:endParaRPr sz="900">
              <a:latin typeface="Arial"/>
              <a:cs typeface="Arial"/>
            </a:endParaRPr>
          </a:p>
          <a:p>
            <a:pPr marL="30480">
              <a:lnSpc>
                <a:spcPct val="100000"/>
              </a:lnSpc>
              <a:spcBef>
                <a:spcPts val="459"/>
              </a:spcBef>
            </a:pPr>
            <a:r>
              <a:rPr sz="900" spc="-5" dirty="0">
                <a:latin typeface="Arial"/>
                <a:cs typeface="Arial"/>
              </a:rPr>
              <a:t>146</a:t>
            </a:r>
            <a:endParaRPr sz="9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776480" y="5533812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121</a:t>
            </a:r>
            <a:endParaRPr sz="9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736132" y="5337674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118</a:t>
            </a:r>
            <a:endParaRPr sz="9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720358" y="5141535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117</a:t>
            </a:r>
            <a:endParaRPr sz="9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717044" y="4945396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117</a:t>
            </a:r>
            <a:endParaRPr sz="9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712929" y="4749257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117</a:t>
            </a:r>
            <a:endParaRPr sz="9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7710529" y="4553118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117</a:t>
            </a:r>
            <a:endParaRPr sz="90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7703099" y="4356980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116</a:t>
            </a:r>
            <a:endParaRPr sz="9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671781" y="4160841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114</a:t>
            </a:r>
            <a:endParaRPr sz="9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7669610" y="3964702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113</a:t>
            </a:r>
            <a:endParaRPr sz="9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644121" y="3768563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112</a:t>
            </a:r>
            <a:endParaRPr sz="9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639663" y="3572424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111</a:t>
            </a:r>
            <a:endParaRPr sz="9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7638977" y="3376286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111</a:t>
            </a:r>
            <a:endParaRPr sz="9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600343" y="3180147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108</a:t>
            </a:r>
            <a:endParaRPr sz="9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7565025" y="2984008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106</a:t>
            </a:r>
            <a:endParaRPr sz="9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7542165" y="2787869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104</a:t>
            </a:r>
            <a:endParaRPr sz="9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7495988" y="2591730"/>
            <a:ext cx="21780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100</a:t>
            </a:r>
            <a:endParaRPr sz="9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074335" y="2395592"/>
            <a:ext cx="1536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"/>
                <a:cs typeface="Arial"/>
              </a:rPr>
              <a:t>69</a:t>
            </a:r>
            <a:endParaRPr sz="9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641460" y="2333870"/>
            <a:ext cx="1372235" cy="375221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565"/>
              </a:spcBef>
            </a:pPr>
            <a:r>
              <a:rPr sz="900" spc="-5" dirty="0">
                <a:latin typeface="Arial"/>
                <a:cs typeface="Arial"/>
              </a:rPr>
              <a:t>В</a:t>
            </a:r>
            <a:r>
              <a:rPr sz="900" dirty="0">
                <a:latin typeface="Arial"/>
                <a:cs typeface="Arial"/>
              </a:rPr>
              <a:t>е</a:t>
            </a:r>
            <a:r>
              <a:rPr sz="900" spc="-5" dirty="0">
                <a:latin typeface="Arial"/>
                <a:cs typeface="Arial"/>
              </a:rPr>
              <a:t>н</a:t>
            </a:r>
            <a:r>
              <a:rPr sz="900" dirty="0">
                <a:latin typeface="Arial"/>
                <a:cs typeface="Arial"/>
              </a:rPr>
              <a:t>е</a:t>
            </a:r>
            <a:r>
              <a:rPr sz="900" spc="5" dirty="0">
                <a:latin typeface="Arial"/>
                <a:cs typeface="Arial"/>
              </a:rPr>
              <a:t>с</a:t>
            </a:r>
            <a:r>
              <a:rPr sz="900" spc="-10" dirty="0">
                <a:latin typeface="Arial"/>
                <a:cs typeface="Arial"/>
              </a:rPr>
              <a:t>у</a:t>
            </a:r>
            <a:r>
              <a:rPr sz="900" spc="-5" dirty="0">
                <a:latin typeface="Arial"/>
                <a:cs typeface="Arial"/>
              </a:rPr>
              <a:t>э</a:t>
            </a:r>
            <a:r>
              <a:rPr sz="900" dirty="0">
                <a:latin typeface="Arial"/>
                <a:cs typeface="Arial"/>
              </a:rPr>
              <a:t>ла</a:t>
            </a:r>
            <a:endParaRPr sz="900">
              <a:latin typeface="Arial"/>
              <a:cs typeface="Arial"/>
            </a:endParaRPr>
          </a:p>
          <a:p>
            <a:pPr marL="638175" marR="5080" indent="337820" algn="r">
              <a:lnSpc>
                <a:spcPct val="143000"/>
              </a:lnSpc>
            </a:pPr>
            <a:r>
              <a:rPr sz="900" spc="-5" dirty="0">
                <a:latin typeface="Arial"/>
                <a:cs typeface="Arial"/>
              </a:rPr>
              <a:t>Р</a:t>
            </a:r>
            <a:r>
              <a:rPr sz="900" dirty="0">
                <a:latin typeface="Arial"/>
                <a:cs typeface="Arial"/>
              </a:rPr>
              <a:t>о</a:t>
            </a:r>
            <a:r>
              <a:rPr sz="900" spc="5" dirty="0">
                <a:latin typeface="Arial"/>
                <a:cs typeface="Arial"/>
              </a:rPr>
              <a:t>сс</a:t>
            </a:r>
            <a:r>
              <a:rPr sz="900" dirty="0">
                <a:latin typeface="Arial"/>
                <a:cs typeface="Arial"/>
              </a:rPr>
              <a:t>ия  К</a:t>
            </a:r>
            <a:r>
              <a:rPr sz="900" spc="-10" dirty="0">
                <a:latin typeface="Arial"/>
                <a:cs typeface="Arial"/>
              </a:rPr>
              <a:t>у</a:t>
            </a:r>
            <a:r>
              <a:rPr sz="900" dirty="0">
                <a:latin typeface="Arial"/>
                <a:cs typeface="Arial"/>
              </a:rPr>
              <a:t>вейт  </a:t>
            </a:r>
            <a:r>
              <a:rPr sz="900" spc="-5" dirty="0">
                <a:latin typeface="Arial"/>
                <a:cs typeface="Arial"/>
              </a:rPr>
              <a:t>Аз</a:t>
            </a:r>
            <a:r>
              <a:rPr sz="900" dirty="0">
                <a:latin typeface="Arial"/>
                <a:cs typeface="Arial"/>
              </a:rPr>
              <a:t>ербайд</a:t>
            </a:r>
            <a:r>
              <a:rPr sz="900" spc="-5" dirty="0">
                <a:latin typeface="Arial"/>
                <a:cs typeface="Arial"/>
              </a:rPr>
              <a:t>ж</a:t>
            </a:r>
            <a:r>
              <a:rPr sz="900" dirty="0">
                <a:latin typeface="Arial"/>
                <a:cs typeface="Arial"/>
              </a:rPr>
              <a:t>ан</a:t>
            </a:r>
            <a:endParaRPr sz="900">
              <a:latin typeface="Arial"/>
              <a:cs typeface="Arial"/>
            </a:endParaRPr>
          </a:p>
          <a:p>
            <a:pPr marL="969644" marR="5080" indent="-115570" algn="just">
              <a:lnSpc>
                <a:spcPct val="143000"/>
              </a:lnSpc>
            </a:pPr>
            <a:r>
              <a:rPr sz="900" spc="-5" dirty="0">
                <a:latin typeface="Arial"/>
                <a:cs typeface="Arial"/>
              </a:rPr>
              <a:t>Н</a:t>
            </a:r>
            <a:r>
              <a:rPr sz="900" dirty="0">
                <a:latin typeface="Arial"/>
                <a:cs typeface="Arial"/>
              </a:rPr>
              <a:t>орве</a:t>
            </a:r>
            <a:r>
              <a:rPr sz="900" spc="-5" dirty="0">
                <a:latin typeface="Arial"/>
                <a:cs typeface="Arial"/>
              </a:rPr>
              <a:t>г</a:t>
            </a:r>
            <a:r>
              <a:rPr sz="900" dirty="0">
                <a:latin typeface="Arial"/>
                <a:cs typeface="Arial"/>
              </a:rPr>
              <a:t>ия  </a:t>
            </a:r>
            <a:r>
              <a:rPr sz="900" spc="-5" dirty="0">
                <a:latin typeface="Arial"/>
                <a:cs typeface="Arial"/>
              </a:rPr>
              <a:t>Ангола  </a:t>
            </a:r>
            <a:r>
              <a:rPr sz="900" dirty="0">
                <a:latin typeface="Arial"/>
                <a:cs typeface="Arial"/>
              </a:rPr>
              <a:t>Ка</a:t>
            </a:r>
            <a:r>
              <a:rPr sz="900" spc="-5" dirty="0">
                <a:latin typeface="Arial"/>
                <a:cs typeface="Arial"/>
              </a:rPr>
              <a:t>н</a:t>
            </a:r>
            <a:r>
              <a:rPr sz="900" dirty="0">
                <a:latin typeface="Arial"/>
                <a:cs typeface="Arial"/>
              </a:rPr>
              <a:t>ада</a:t>
            </a:r>
            <a:endParaRPr sz="900">
              <a:latin typeface="Arial"/>
              <a:cs typeface="Arial"/>
            </a:endParaRPr>
          </a:p>
          <a:p>
            <a:pPr marL="12700" marR="5715" indent="295910" algn="r">
              <a:lnSpc>
                <a:spcPct val="143000"/>
              </a:lnSpc>
            </a:pPr>
            <a:r>
              <a:rPr sz="900" spc="-5" dirty="0">
                <a:latin typeface="Arial"/>
                <a:cs typeface="Arial"/>
              </a:rPr>
              <a:t>Саудовская</a:t>
            </a:r>
            <a:r>
              <a:rPr sz="900" spc="-55" dirty="0">
                <a:latin typeface="Arial"/>
                <a:cs typeface="Arial"/>
              </a:rPr>
              <a:t> </a:t>
            </a:r>
            <a:r>
              <a:rPr sz="900" spc="-5" dirty="0">
                <a:latin typeface="Arial"/>
                <a:cs typeface="Arial"/>
              </a:rPr>
              <a:t>Аравия </a:t>
            </a:r>
            <a:r>
              <a:rPr sz="900" dirty="0">
                <a:latin typeface="Arial"/>
                <a:cs typeface="Arial"/>
              </a:rPr>
              <a:t> </a:t>
            </a:r>
            <a:r>
              <a:rPr sz="900" spc="-5" dirty="0">
                <a:latin typeface="Arial"/>
                <a:cs typeface="Arial"/>
              </a:rPr>
              <a:t>Другие </a:t>
            </a:r>
            <a:r>
              <a:rPr sz="900" dirty="0">
                <a:latin typeface="Arial"/>
                <a:cs typeface="Arial"/>
              </a:rPr>
              <a:t>сырьевые</a:t>
            </a:r>
            <a:r>
              <a:rPr sz="900" spc="-70" dirty="0">
                <a:latin typeface="Arial"/>
                <a:cs typeface="Arial"/>
              </a:rPr>
              <a:t> </a:t>
            </a:r>
            <a:r>
              <a:rPr sz="900" spc="-5" dirty="0">
                <a:latin typeface="Arial"/>
                <a:cs typeface="Arial"/>
              </a:rPr>
              <a:t>страны</a:t>
            </a:r>
            <a:endParaRPr sz="900">
              <a:latin typeface="Arial"/>
              <a:cs typeface="Arial"/>
            </a:endParaRPr>
          </a:p>
          <a:p>
            <a:pPr marL="819150" marR="5080" indent="95885" algn="r">
              <a:lnSpc>
                <a:spcPct val="143000"/>
              </a:lnSpc>
            </a:pPr>
            <a:r>
              <a:rPr sz="900" spc="-5" dirty="0">
                <a:latin typeface="Arial"/>
                <a:cs typeface="Arial"/>
              </a:rPr>
              <a:t>Н</a:t>
            </a:r>
            <a:r>
              <a:rPr sz="900" dirty="0">
                <a:latin typeface="Arial"/>
                <a:cs typeface="Arial"/>
              </a:rPr>
              <a:t>и</a:t>
            </a:r>
            <a:r>
              <a:rPr sz="900" spc="-5" dirty="0">
                <a:latin typeface="Arial"/>
                <a:cs typeface="Arial"/>
              </a:rPr>
              <a:t>г</a:t>
            </a:r>
            <a:r>
              <a:rPr sz="900" dirty="0">
                <a:latin typeface="Arial"/>
                <a:cs typeface="Arial"/>
              </a:rPr>
              <a:t>ерия  </a:t>
            </a:r>
            <a:r>
              <a:rPr sz="900" spc="-5" dirty="0">
                <a:latin typeface="Arial"/>
                <a:cs typeface="Arial"/>
              </a:rPr>
              <a:t>А</a:t>
            </a:r>
            <a:r>
              <a:rPr sz="900" dirty="0">
                <a:latin typeface="Arial"/>
                <a:cs typeface="Arial"/>
              </a:rPr>
              <a:t>л</a:t>
            </a:r>
            <a:r>
              <a:rPr sz="900" spc="-5" dirty="0">
                <a:latin typeface="Arial"/>
                <a:cs typeface="Arial"/>
              </a:rPr>
              <a:t>ж</a:t>
            </a:r>
            <a:r>
              <a:rPr sz="900" dirty="0">
                <a:latin typeface="Arial"/>
                <a:cs typeface="Arial"/>
              </a:rPr>
              <a:t>ир  </a:t>
            </a:r>
            <a:r>
              <a:rPr sz="900" spc="-5" dirty="0">
                <a:latin typeface="Arial"/>
                <a:cs typeface="Arial"/>
              </a:rPr>
              <a:t>О</a:t>
            </a:r>
            <a:r>
              <a:rPr sz="900" spc="5" dirty="0">
                <a:latin typeface="Arial"/>
                <a:cs typeface="Arial"/>
              </a:rPr>
              <a:t>м</a:t>
            </a:r>
            <a:r>
              <a:rPr sz="900" dirty="0">
                <a:latin typeface="Arial"/>
                <a:cs typeface="Arial"/>
              </a:rPr>
              <a:t>ан  Ка</a:t>
            </a:r>
            <a:r>
              <a:rPr sz="900" spc="-5" dirty="0">
                <a:latin typeface="Arial"/>
                <a:cs typeface="Arial"/>
              </a:rPr>
              <a:t>т</a:t>
            </a:r>
            <a:r>
              <a:rPr sz="900" dirty="0">
                <a:latin typeface="Arial"/>
                <a:cs typeface="Arial"/>
              </a:rPr>
              <a:t>ар  Кол</a:t>
            </a:r>
            <a:r>
              <a:rPr sz="900" spc="-10" dirty="0">
                <a:latin typeface="Arial"/>
                <a:cs typeface="Arial"/>
              </a:rPr>
              <a:t>у</a:t>
            </a:r>
            <a:r>
              <a:rPr sz="900" spc="5" dirty="0">
                <a:latin typeface="Arial"/>
                <a:cs typeface="Arial"/>
              </a:rPr>
              <a:t>м</a:t>
            </a:r>
            <a:r>
              <a:rPr sz="900" dirty="0">
                <a:latin typeface="Arial"/>
                <a:cs typeface="Arial"/>
              </a:rPr>
              <a:t>бия  Ка</a:t>
            </a:r>
            <a:r>
              <a:rPr sz="900" spc="-5" dirty="0">
                <a:latin typeface="Arial"/>
                <a:cs typeface="Arial"/>
              </a:rPr>
              <a:t>з</a:t>
            </a:r>
            <a:r>
              <a:rPr sz="900" dirty="0">
                <a:latin typeface="Arial"/>
                <a:cs typeface="Arial"/>
              </a:rPr>
              <a:t>а</a:t>
            </a:r>
            <a:r>
              <a:rPr sz="900" spc="-20" dirty="0">
                <a:latin typeface="Arial"/>
                <a:cs typeface="Arial"/>
              </a:rPr>
              <a:t>х</a:t>
            </a:r>
            <a:r>
              <a:rPr sz="900" spc="5" dirty="0">
                <a:latin typeface="Arial"/>
                <a:cs typeface="Arial"/>
              </a:rPr>
              <a:t>с</a:t>
            </a:r>
            <a:r>
              <a:rPr sz="900" spc="-5" dirty="0">
                <a:latin typeface="Arial"/>
                <a:cs typeface="Arial"/>
              </a:rPr>
              <a:t>т</a:t>
            </a:r>
            <a:r>
              <a:rPr sz="900" dirty="0">
                <a:latin typeface="Arial"/>
                <a:cs typeface="Arial"/>
              </a:rPr>
              <a:t>ан</a:t>
            </a:r>
            <a:endParaRPr sz="900">
              <a:latin typeface="Arial"/>
              <a:cs typeface="Arial"/>
            </a:endParaRPr>
          </a:p>
          <a:p>
            <a:pPr marR="6985" algn="r">
              <a:lnSpc>
                <a:spcPct val="100000"/>
              </a:lnSpc>
              <a:spcBef>
                <a:spcPts val="459"/>
              </a:spcBef>
            </a:pPr>
            <a:r>
              <a:rPr sz="900" spc="-5" dirty="0">
                <a:latin typeface="Arial"/>
                <a:cs typeface="Arial"/>
              </a:rPr>
              <a:t>ОА</a:t>
            </a:r>
            <a:r>
              <a:rPr sz="900" dirty="0">
                <a:latin typeface="Arial"/>
                <a:cs typeface="Arial"/>
              </a:rPr>
              <a:t>Э</a:t>
            </a:r>
            <a:endParaRPr sz="900">
              <a:latin typeface="Arial"/>
              <a:cs typeface="Arial"/>
            </a:endParaRPr>
          </a:p>
          <a:p>
            <a:pPr marL="612140" marR="5080" indent="472440" algn="r">
              <a:lnSpc>
                <a:spcPct val="143000"/>
              </a:lnSpc>
            </a:pPr>
            <a:r>
              <a:rPr sz="900" dirty="0">
                <a:latin typeface="Arial"/>
                <a:cs typeface="Arial"/>
              </a:rPr>
              <a:t>Иран  Ирак  </a:t>
            </a:r>
            <a:r>
              <a:rPr sz="900" spc="-10" dirty="0">
                <a:latin typeface="Arial"/>
                <a:cs typeface="Arial"/>
              </a:rPr>
              <a:t>Ту</a:t>
            </a:r>
            <a:r>
              <a:rPr sz="900" dirty="0">
                <a:latin typeface="Arial"/>
                <a:cs typeface="Arial"/>
              </a:rPr>
              <a:t>рк</a:t>
            </a:r>
            <a:r>
              <a:rPr sz="900" spc="5" dirty="0">
                <a:latin typeface="Arial"/>
                <a:cs typeface="Arial"/>
              </a:rPr>
              <a:t>м</a:t>
            </a:r>
            <a:r>
              <a:rPr sz="900" dirty="0">
                <a:latin typeface="Arial"/>
                <a:cs typeface="Arial"/>
              </a:rPr>
              <a:t>е</a:t>
            </a:r>
            <a:r>
              <a:rPr sz="900" spc="-5" dirty="0">
                <a:latin typeface="Arial"/>
                <a:cs typeface="Arial"/>
              </a:rPr>
              <a:t>н</a:t>
            </a:r>
            <a:r>
              <a:rPr sz="900" dirty="0">
                <a:latin typeface="Arial"/>
                <a:cs typeface="Arial"/>
              </a:rPr>
              <a:t>и</a:t>
            </a:r>
            <a:r>
              <a:rPr sz="900" spc="5" dirty="0">
                <a:latin typeface="Arial"/>
                <a:cs typeface="Arial"/>
              </a:rPr>
              <a:t>с</a:t>
            </a:r>
            <a:r>
              <a:rPr sz="900" spc="-5" dirty="0">
                <a:latin typeface="Arial"/>
                <a:cs typeface="Arial"/>
              </a:rPr>
              <a:t>т</a:t>
            </a:r>
            <a:r>
              <a:rPr sz="900" dirty="0">
                <a:latin typeface="Arial"/>
                <a:cs typeface="Arial"/>
              </a:rPr>
              <a:t>ан</a:t>
            </a:r>
            <a:endParaRPr sz="9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154795" y="6237187"/>
            <a:ext cx="118745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Calibri"/>
                <a:cs typeface="Calibri"/>
              </a:rPr>
              <a:t>Источник: </a:t>
            </a:r>
            <a:r>
              <a:rPr sz="1100" spc="-5" dirty="0">
                <a:latin typeface="Calibri"/>
                <a:cs typeface="Calibri"/>
              </a:rPr>
              <a:t>ИНП</a:t>
            </a:r>
            <a:r>
              <a:rPr sz="1100" spc="-10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РАН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4644008" y="1628800"/>
            <a:ext cx="420687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latin typeface="Calibri"/>
                <a:cs typeface="Calibri"/>
              </a:rPr>
              <a:t>Прирост </a:t>
            </a:r>
            <a:r>
              <a:rPr sz="1400" b="1" spc="5" dirty="0">
                <a:latin typeface="Calibri"/>
                <a:cs typeface="Calibri"/>
              </a:rPr>
              <a:t>ВВП </a:t>
            </a:r>
            <a:r>
              <a:rPr sz="1400" b="1" dirty="0">
                <a:latin typeface="Calibri"/>
                <a:cs typeface="Calibri"/>
              </a:rPr>
              <a:t>в сырьевых </a:t>
            </a:r>
            <a:r>
              <a:rPr sz="1400" b="1" spc="-5" dirty="0">
                <a:latin typeface="Calibri"/>
                <a:cs typeface="Calibri"/>
              </a:rPr>
              <a:t>экономиках за </a:t>
            </a:r>
            <a:r>
              <a:rPr sz="1400" b="1" dirty="0">
                <a:latin typeface="Calibri"/>
                <a:cs typeface="Calibri"/>
              </a:rPr>
              <a:t>2013-2017 гг., 2012 г. =</a:t>
            </a:r>
            <a:r>
              <a:rPr sz="1400" b="1" spc="-8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100%</a:t>
            </a:r>
            <a:endParaRPr sz="1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63272" cy="115212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  <a:t>                                                                                                            </a:t>
            </a:r>
            <a: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</a:t>
            </a:r>
            <a:r>
              <a:rPr lang="ru-RU" sz="2000" b="1" dirty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b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</a:t>
            </a:r>
            <a:br>
              <a:rPr lang="ru-RU" sz="18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Arial Narrow" panose="020B0606020202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100" b="1" dirty="0" smtClean="0">
                <a:solidFill>
                  <a:srgbClr val="993366"/>
                </a:solidFill>
                <a:latin typeface="Times New Roman" pitchFamily="18" charset="0"/>
              </a:rPr>
              <a:t>                                                                                       </a:t>
            </a:r>
            <a:r>
              <a:rPr lang="en-US" sz="2100" b="1" dirty="0" smtClean="0">
                <a:solidFill>
                  <a:srgbClr val="993366"/>
                </a:solidFill>
                <a:latin typeface="Times New Roman" pitchFamily="18" charset="0"/>
              </a:rPr>
              <a:t>      </a:t>
            </a:r>
            <a:r>
              <a:rPr lang="ru-RU" sz="2100" b="1" dirty="0" smtClean="0">
                <a:solidFill>
                  <a:srgbClr val="993366"/>
                </a:solidFill>
                <a:latin typeface="Times New Roman" pitchFamily="18" charset="0"/>
              </a:rPr>
              <a:t>     </a:t>
            </a:r>
            <a: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  <a:t>                                                                              </a:t>
            </a:r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 Box 23"/>
          <p:cNvSpPr txBox="1">
            <a:spLocks noChangeArrowheads="1"/>
          </p:cNvSpPr>
          <p:nvPr/>
        </p:nvSpPr>
        <p:spPr bwMode="auto">
          <a:xfrm>
            <a:off x="659538" y="379983"/>
            <a:ext cx="818787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endParaRPr lang="ru-RU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0" hangingPunct="0"/>
            <a:r>
              <a:rPr lang="ru-RU" sz="2400" b="1" dirty="0" smtClean="0">
                <a:latin typeface="Arial Narrow" panose="020B0606020202030204" pitchFamily="34" charset="0"/>
              </a:rPr>
              <a:t>Показатели естественного движения населения в России</a:t>
            </a:r>
            <a:r>
              <a:rPr lang="en-US" sz="2400" b="1" baseline="30000" dirty="0" smtClean="0">
                <a:solidFill>
                  <a:schemeClr val="dk1"/>
                </a:solidFill>
                <a:latin typeface="Arial Narrow" panose="020B0606020202030204" pitchFamily="34" charset="0"/>
              </a:rPr>
              <a:t> </a:t>
            </a:r>
            <a:r>
              <a:rPr lang="en-US" altLang="ru-RU" sz="2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endParaRPr lang="ru-RU" altLang="ru-RU" sz="24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56446404"/>
              </p:ext>
            </p:extLst>
          </p:nvPr>
        </p:nvGraphicFramePr>
        <p:xfrm>
          <a:off x="179512" y="1484784"/>
          <a:ext cx="8540475" cy="398653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87268">
                  <a:extLst>
                    <a:ext uri="{9D8B030D-6E8A-4147-A177-3AD203B41FA5}">
                      <a16:colId xmlns:a16="http://schemas.microsoft.com/office/drawing/2014/main" xmlns="" val="2754874551"/>
                    </a:ext>
                  </a:extLst>
                </a:gridCol>
                <a:gridCol w="937034">
                  <a:extLst>
                    <a:ext uri="{9D8B030D-6E8A-4147-A177-3AD203B41FA5}">
                      <a16:colId xmlns:a16="http://schemas.microsoft.com/office/drawing/2014/main" xmlns="" val="1119930959"/>
                    </a:ext>
                  </a:extLst>
                </a:gridCol>
                <a:gridCol w="937034">
                  <a:extLst>
                    <a:ext uri="{9D8B030D-6E8A-4147-A177-3AD203B41FA5}">
                      <a16:colId xmlns:a16="http://schemas.microsoft.com/office/drawing/2014/main" xmlns="" val="4264425514"/>
                    </a:ext>
                  </a:extLst>
                </a:gridCol>
                <a:gridCol w="1071313">
                  <a:extLst>
                    <a:ext uri="{9D8B030D-6E8A-4147-A177-3AD203B41FA5}">
                      <a16:colId xmlns:a16="http://schemas.microsoft.com/office/drawing/2014/main" xmlns="" val="422386782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76084969"/>
                    </a:ext>
                  </a:extLst>
                </a:gridCol>
                <a:gridCol w="1339674">
                  <a:extLst>
                    <a:ext uri="{9D8B030D-6E8A-4147-A177-3AD203B41FA5}">
                      <a16:colId xmlns:a16="http://schemas.microsoft.com/office/drawing/2014/main" xmlns="" val="3868523582"/>
                    </a:ext>
                  </a:extLst>
                </a:gridCol>
              </a:tblGrid>
              <a:tr h="460648">
                <a:tc rowSpan="2">
                  <a:txBody>
                    <a:bodyPr/>
                    <a:lstStyle/>
                    <a:p>
                      <a:pPr marL="0" marR="0" lvl="0" indent="0" algn="ctr" defTabSz="9398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                                                 Тысяч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1647599"/>
                  </a:ext>
                </a:extLst>
              </a:tr>
              <a:tr h="4160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ts val="360"/>
                        </a:spcBef>
                        <a:spcAft>
                          <a:spcPts val="52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20</a:t>
                      </a:r>
                      <a:r>
                        <a:rPr kumimoji="0" lang="en-US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en-US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г. 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360"/>
                        </a:spcBef>
                        <a:spcAft>
                          <a:spcPts val="36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2017</a:t>
                      </a:r>
                      <a:r>
                        <a:rPr kumimoji="0" lang="en-US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г. </a:t>
                      </a:r>
                      <a:r>
                        <a:rPr kumimoji="0" lang="en-US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360"/>
                        </a:spcBef>
                        <a:spcAft>
                          <a:spcPts val="36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2018 г.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Прирост (+),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Убыль (</a:t>
                      </a:r>
                      <a:r>
                        <a:rPr kumimoji="0" lang="ru-RU" sz="15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–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2017 г. к 2016 г.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Прирост (+),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Убыль (</a:t>
                      </a:r>
                      <a:r>
                        <a:rPr kumimoji="0" lang="ru-RU" sz="15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–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2018 г. к 2017 г.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71549507"/>
                  </a:ext>
                </a:extLst>
              </a:tr>
              <a:tr h="41831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Родившихся</a:t>
                      </a:r>
                    </a:p>
                  </a:txBody>
                  <a:tcPr marT="45725" marB="45725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</a:rPr>
                        <a:t>1888,7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</a:rPr>
                        <a:t>1689,9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</a:rPr>
                        <a:t>1599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</a:rPr>
                        <a:t>198,8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10644019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 Narrow" pitchFamily="34" charset="0"/>
                        </a:rPr>
                        <a:t>Умерших</a:t>
                      </a:r>
                    </a:p>
                  </a:txBody>
                  <a:tcPr marT="45725" marB="45725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1891,0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1824,3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1818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,7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,3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84663334"/>
                  </a:ext>
                </a:extLst>
              </a:tr>
              <a:tr h="48576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 Narrow" pitchFamily="34" charset="0"/>
                        </a:rPr>
                        <a:t>Естественный прирост (+), убыль (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 Narrow" pitchFamily="34" charset="0"/>
                        </a:rPr>
                        <a:t>)</a:t>
                      </a:r>
                    </a:p>
                  </a:txBody>
                  <a:tcPr marT="45725" marB="45725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2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,3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134,4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219 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90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85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0035432"/>
                  </a:ext>
                </a:extLst>
              </a:tr>
              <a:tr h="48576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 Narrow" pitchFamily="34" charset="0"/>
                        </a:rPr>
                        <a:t>Сальдо миграции (+)</a:t>
                      </a:r>
                    </a:p>
                  </a:txBody>
                  <a:tcPr marT="45725" marB="45725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261,9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211,9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125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6,3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93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7292828"/>
                  </a:ext>
                </a:extLst>
              </a:tr>
              <a:tr h="48576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Прирост (+), убыль (</a:t>
                      </a:r>
                      <a:r>
                        <a:rPr kumimoji="0" lang="ru-RU" sz="15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–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) населения России</a:t>
                      </a:r>
                    </a:p>
                  </a:txBody>
                  <a:tcPr marT="45725" marB="45725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259,6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77,5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94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172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ru-RU" sz="1500" b="0" dirty="0" smtClean="0"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82</a:t>
                      </a:r>
                      <a:endParaRPr lang="ru-RU" sz="1500" b="0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60578503"/>
                  </a:ext>
                </a:extLst>
              </a:tr>
              <a:tr h="450106">
                <a:tc gridSpan="6">
                  <a:txBody>
                    <a:bodyPr/>
                    <a:lstStyle/>
                    <a:p>
                      <a:pPr marL="228600" marR="0" lvl="0" indent="-22860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T="45725" marB="45725" horzOverflow="overflow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eaLnBrk="0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ru-RU" sz="1200" b="1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ru-RU" sz="1200" b="1" dirty="0"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6398479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818685" y="4378569"/>
          <a:ext cx="208280" cy="641839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xmlns="" val="4119231839"/>
                    </a:ext>
                  </a:extLst>
                </a:gridCol>
              </a:tblGrid>
              <a:tr h="64183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65774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1314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309876"/>
            <a:ext cx="7211059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spc="-105" dirty="0"/>
              <a:t>Объем </a:t>
            </a:r>
            <a:r>
              <a:rPr sz="3400" spc="-90" dirty="0"/>
              <a:t>добычи </a:t>
            </a:r>
            <a:r>
              <a:rPr sz="3400" spc="-110" dirty="0"/>
              <a:t>полезных</a:t>
            </a:r>
            <a:r>
              <a:rPr sz="3400" spc="-440" dirty="0"/>
              <a:t> </a:t>
            </a:r>
            <a:r>
              <a:rPr sz="3400" spc="-100" dirty="0"/>
              <a:t>ископаемых</a:t>
            </a:r>
            <a:endParaRPr sz="3400"/>
          </a:p>
        </p:txBody>
      </p:sp>
      <p:sp>
        <p:nvSpPr>
          <p:cNvPr id="3" name="object 3"/>
          <p:cNvSpPr txBox="1"/>
          <p:nvPr/>
        </p:nvSpPr>
        <p:spPr>
          <a:xfrm>
            <a:off x="8383016" y="57403"/>
            <a:ext cx="22415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45172" y="1046434"/>
          <a:ext cx="8352786" cy="52270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8425"/>
                <a:gridCol w="1018539"/>
                <a:gridCol w="1193164"/>
                <a:gridCol w="1193164"/>
                <a:gridCol w="1193164"/>
                <a:gridCol w="1193165"/>
                <a:gridCol w="1193165"/>
              </a:tblGrid>
              <a:tr h="5056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D010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4160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Добыча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газа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(млрд.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кубометров)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84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D010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58864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Добыча </a:t>
                      </a:r>
                      <a:r>
                        <a:rPr sz="14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нефти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(метр.</a:t>
                      </a:r>
                      <a:r>
                        <a:rPr sz="14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тонн)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84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D010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91448">
                <a:tc>
                  <a:txBody>
                    <a:bodyPr/>
                    <a:lstStyle/>
                    <a:p>
                      <a:pPr marL="5080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Страна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2008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2013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2017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2008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2013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R="418465" algn="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2017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304460">
                <a:tc>
                  <a:txBody>
                    <a:bodyPr/>
                    <a:lstStyle/>
                    <a:p>
                      <a:pPr marL="5080">
                        <a:lnSpc>
                          <a:spcPts val="1355"/>
                        </a:lnSpc>
                        <a:spcBef>
                          <a:spcPts val="945"/>
                        </a:spcBef>
                      </a:pPr>
                      <a:r>
                        <a:rPr sz="1200" b="1" spc="-25" dirty="0">
                          <a:latin typeface="Arial"/>
                          <a:cs typeface="Arial"/>
                        </a:rPr>
                        <a:t>США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571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686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767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299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455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R="461645" algn="r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580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  <a:tr h="304459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Россия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651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694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486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522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R="461645" algn="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547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304460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Канада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177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156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157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R="461645" algn="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  <a:tr h="304460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Норвегия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30" dirty="0">
                          <a:latin typeface="Arial"/>
                          <a:cs typeface="Arial"/>
                        </a:rPr>
                        <a:t>113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128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30" dirty="0">
                          <a:latin typeface="Arial"/>
                          <a:cs typeface="Arial"/>
                        </a:rPr>
                        <a:t>115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83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89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188316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Китай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80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121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147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191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R="461645" algn="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194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  <a:tr h="4512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5080">
                        <a:lnSpc>
                          <a:spcPts val="1350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Великобритания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39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304459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Индонезия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  <a:tr h="304460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Малайзия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73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33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5980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5080" marR="4648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5" dirty="0">
                          <a:latin typeface="Arial"/>
                          <a:cs typeface="Arial"/>
                        </a:rPr>
                        <a:t>С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а</a:t>
                      </a:r>
                      <a:r>
                        <a:rPr sz="1200" b="1" spc="-60" dirty="0">
                          <a:latin typeface="Arial"/>
                          <a:cs typeface="Arial"/>
                        </a:rPr>
                        <a:t>у</a:t>
                      </a:r>
                      <a:r>
                        <a:rPr sz="1200" b="1" spc="-10" dirty="0">
                          <a:latin typeface="Arial"/>
                          <a:cs typeface="Arial"/>
                        </a:rPr>
                        <a:t>д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о</a:t>
                      </a:r>
                      <a:r>
                        <a:rPr sz="1200" b="1" spc="-30" dirty="0">
                          <a:latin typeface="Arial"/>
                          <a:cs typeface="Arial"/>
                        </a:rPr>
                        <a:t>в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с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к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ая  </a:t>
                      </a:r>
                      <a:r>
                        <a:rPr sz="1200" b="1" spc="-15" dirty="0">
                          <a:latin typeface="Arial"/>
                          <a:cs typeface="Arial"/>
                        </a:rPr>
                        <a:t>Аравия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67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82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98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507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536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R="46164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560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  <a:tr h="304460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15" dirty="0">
                          <a:latin typeface="Arial"/>
                          <a:cs typeface="Arial"/>
                        </a:rPr>
                        <a:t>Германия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304460">
                <a:tc>
                  <a:txBody>
                    <a:bodyPr/>
                    <a:lstStyle/>
                    <a:p>
                      <a:pPr marL="5080">
                        <a:lnSpc>
                          <a:spcPts val="1350"/>
                        </a:lnSpc>
                        <a:spcBef>
                          <a:spcPts val="944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Япония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00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  <a:tr h="4512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5080">
                        <a:lnSpc>
                          <a:spcPts val="1350"/>
                        </a:lnSpc>
                      </a:pPr>
                      <a:r>
                        <a:rPr sz="1200" b="1" dirty="0">
                          <a:latin typeface="Arial"/>
                          <a:cs typeface="Arial"/>
                        </a:rPr>
                        <a:t>Южная</a:t>
                      </a:r>
                      <a:r>
                        <a:rPr sz="12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Корея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3CBCB"/>
                    </a:solidFill>
                  </a:tcPr>
                </a:tc>
              </a:tr>
              <a:tr h="188319">
                <a:tc>
                  <a:txBody>
                    <a:bodyPr/>
                    <a:lstStyle/>
                    <a:p>
                      <a:pPr marL="5080">
                        <a:lnSpc>
                          <a:spcPts val="1355"/>
                        </a:lnSpc>
                        <a:spcBef>
                          <a:spcPts val="30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Катар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n/d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n/d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n/d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n/d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  <a:spcBef>
                          <a:spcPts val="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n/d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R="483234" algn="r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n/d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E7E7"/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30334" y="6579308"/>
            <a:ext cx="11264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Источник: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CEIC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7"/>
          <p:cNvGraphicFramePr>
            <a:graphicFrameLocks noGrp="1"/>
          </p:cNvGraphicFramePr>
          <p:nvPr>
            <p:ph sz="half" idx="4294967295"/>
            <p:extLst/>
          </p:nvPr>
        </p:nvGraphicFramePr>
        <p:xfrm>
          <a:off x="0" y="1773238"/>
          <a:ext cx="8928100" cy="3455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Прямая соединительная линия 7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683567" y="709246"/>
            <a:ext cx="8180434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1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Прирост валового внутреннего продукта России по кварталам </a:t>
            </a:r>
            <a:r>
              <a:rPr lang="ru-RU" sz="21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2012-201</a:t>
            </a:r>
            <a:r>
              <a:rPr lang="en-US" sz="21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ru-RU" sz="21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1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гг.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1340768"/>
            <a:ext cx="4572000" cy="3231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5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15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ВВП </a:t>
            </a:r>
            <a:r>
              <a:rPr lang="ru-RU" sz="15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% к соответствующему периоду прошлого </a:t>
            </a:r>
            <a:r>
              <a:rPr lang="ru-RU" sz="15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года</a:t>
            </a:r>
            <a:r>
              <a:rPr lang="en-US" sz="15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ru-RU" sz="1500" dirty="0"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xmlns="" val="4160764149"/>
              </p:ext>
            </p:extLst>
          </p:nvPr>
        </p:nvGraphicFramePr>
        <p:xfrm>
          <a:off x="91876" y="1663933"/>
          <a:ext cx="8823524" cy="4861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40487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7"/>
          <p:cNvGraphicFramePr>
            <a:graphicFrameLocks noGrp="1"/>
          </p:cNvGraphicFramePr>
          <p:nvPr>
            <p:ph sz="half" idx="4294967295"/>
            <p:extLst/>
          </p:nvPr>
        </p:nvGraphicFramePr>
        <p:xfrm>
          <a:off x="0" y="1366500"/>
          <a:ext cx="8928100" cy="3455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Прямая соединительная линия 7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683567" y="709246"/>
            <a:ext cx="8180434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1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Приток и отток капитала из России в 2006-2018 </a:t>
            </a:r>
            <a:r>
              <a:rPr lang="ru-RU" sz="21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гг.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55976" y="1340768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ru-RU" sz="16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(</a:t>
            </a:r>
            <a:r>
              <a:rPr lang="ru-RU" sz="16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млрд. долл.</a:t>
            </a:r>
            <a:r>
              <a:rPr lang="en-US" sz="16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ru-RU" sz="1600" dirty="0"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1" name="Диаграмма 10"/>
          <p:cNvGraphicFramePr/>
          <p:nvPr>
            <p:extLst/>
          </p:nvPr>
        </p:nvGraphicFramePr>
        <p:xfrm>
          <a:off x="272926" y="1588041"/>
          <a:ext cx="8691562" cy="4433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00989" y="6167045"/>
            <a:ext cx="656329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latin typeface="Arial Narrow" panose="020B0606020202030204" pitchFamily="34" charset="0"/>
              </a:rPr>
              <a:t>В 2008-2018 гг. суммарный отток капитала из России составил 146 млрд долл.</a:t>
            </a:r>
          </a:p>
        </p:txBody>
      </p:sp>
    </p:spTree>
    <p:extLst>
      <p:ext uri="{BB962C8B-B14F-4D97-AF65-F5344CB8AC3E}">
        <p14:creationId xmlns:p14="http://schemas.microsoft.com/office/powerpoint/2010/main" xmlns="" val="32536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8251" y="384727"/>
            <a:ext cx="76473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75" dirty="0"/>
              <a:t>Динамика </a:t>
            </a:r>
            <a:r>
              <a:rPr sz="3600" spc="-90" dirty="0"/>
              <a:t>реальных </a:t>
            </a:r>
            <a:r>
              <a:rPr sz="3600" spc="-100" dirty="0"/>
              <a:t>заработных</a:t>
            </a:r>
            <a:r>
              <a:rPr sz="3600" spc="-575" dirty="0"/>
              <a:t> </a:t>
            </a:r>
            <a:r>
              <a:rPr sz="3600" spc="-100" dirty="0"/>
              <a:t>плат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55319" y="3118104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55319" y="2921507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5319" y="2724911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5319" y="2528316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5319" y="2331720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55319" y="2135123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55319" y="1938527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55319" y="1741932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55319" y="3314700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8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54963" y="1975104"/>
            <a:ext cx="3589020" cy="556260"/>
          </a:xfrm>
          <a:custGeom>
            <a:avLst/>
            <a:gdLst/>
            <a:ahLst/>
            <a:cxnLst/>
            <a:rect l="l" t="t" r="r" b="b"/>
            <a:pathLst>
              <a:path w="3589020" h="556260">
                <a:moveTo>
                  <a:pt x="0" y="495300"/>
                </a:moveTo>
                <a:lnTo>
                  <a:pt x="397764" y="350520"/>
                </a:lnTo>
                <a:lnTo>
                  <a:pt x="797052" y="198120"/>
                </a:lnTo>
                <a:lnTo>
                  <a:pt x="1196340" y="115824"/>
                </a:lnTo>
                <a:lnTo>
                  <a:pt x="1594104" y="0"/>
                </a:lnTo>
                <a:lnTo>
                  <a:pt x="1993392" y="121920"/>
                </a:lnTo>
                <a:lnTo>
                  <a:pt x="2392680" y="542544"/>
                </a:lnTo>
                <a:lnTo>
                  <a:pt x="2790444" y="556260"/>
                </a:lnTo>
                <a:lnTo>
                  <a:pt x="3189732" y="388620"/>
                </a:lnTo>
                <a:lnTo>
                  <a:pt x="3589020" y="356616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54963" y="2304288"/>
            <a:ext cx="3589020" cy="146685"/>
          </a:xfrm>
          <a:custGeom>
            <a:avLst/>
            <a:gdLst/>
            <a:ahLst/>
            <a:cxnLst/>
            <a:rect l="l" t="t" r="r" b="b"/>
            <a:pathLst>
              <a:path w="3589020" h="146685">
                <a:moveTo>
                  <a:pt x="0" y="67055"/>
                </a:moveTo>
                <a:lnTo>
                  <a:pt x="397764" y="86867"/>
                </a:lnTo>
                <a:lnTo>
                  <a:pt x="797052" y="16763"/>
                </a:lnTo>
                <a:lnTo>
                  <a:pt x="1196340" y="70103"/>
                </a:lnTo>
                <a:lnTo>
                  <a:pt x="1594104" y="22859"/>
                </a:lnTo>
                <a:lnTo>
                  <a:pt x="1993392" y="0"/>
                </a:lnTo>
                <a:lnTo>
                  <a:pt x="2392680" y="146303"/>
                </a:lnTo>
                <a:lnTo>
                  <a:pt x="2790444" y="126491"/>
                </a:lnTo>
                <a:lnTo>
                  <a:pt x="3189732" y="91439"/>
                </a:lnTo>
                <a:lnTo>
                  <a:pt x="3589020" y="105155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54963" y="2369820"/>
            <a:ext cx="3589020" cy="149860"/>
          </a:xfrm>
          <a:custGeom>
            <a:avLst/>
            <a:gdLst/>
            <a:ahLst/>
            <a:cxnLst/>
            <a:rect l="l" t="t" r="r" b="b"/>
            <a:pathLst>
              <a:path w="3589020" h="149860">
                <a:moveTo>
                  <a:pt x="0" y="114300"/>
                </a:moveTo>
                <a:lnTo>
                  <a:pt x="397764" y="106680"/>
                </a:lnTo>
                <a:lnTo>
                  <a:pt x="797052" y="56387"/>
                </a:lnTo>
                <a:lnTo>
                  <a:pt x="1196340" y="54864"/>
                </a:lnTo>
                <a:lnTo>
                  <a:pt x="1594104" y="56387"/>
                </a:lnTo>
                <a:lnTo>
                  <a:pt x="1993392" y="0"/>
                </a:lnTo>
                <a:lnTo>
                  <a:pt x="2392680" y="45719"/>
                </a:lnTo>
                <a:lnTo>
                  <a:pt x="2790444" y="128016"/>
                </a:lnTo>
                <a:lnTo>
                  <a:pt x="3189732" y="149352"/>
                </a:lnTo>
                <a:lnTo>
                  <a:pt x="3589020" y="111252"/>
                </a:lnTo>
              </a:path>
            </a:pathLst>
          </a:custGeom>
          <a:ln w="27431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54963" y="2161032"/>
            <a:ext cx="3589020" cy="224154"/>
          </a:xfrm>
          <a:custGeom>
            <a:avLst/>
            <a:gdLst/>
            <a:ahLst/>
            <a:cxnLst/>
            <a:rect l="l" t="t" r="r" b="b"/>
            <a:pathLst>
              <a:path w="3589020" h="224155">
                <a:moveTo>
                  <a:pt x="0" y="222503"/>
                </a:moveTo>
                <a:lnTo>
                  <a:pt x="397764" y="88391"/>
                </a:lnTo>
                <a:lnTo>
                  <a:pt x="797052" y="16763"/>
                </a:lnTo>
                <a:lnTo>
                  <a:pt x="1196340" y="0"/>
                </a:lnTo>
                <a:lnTo>
                  <a:pt x="1594104" y="15239"/>
                </a:lnTo>
                <a:lnTo>
                  <a:pt x="1993392" y="64007"/>
                </a:lnTo>
                <a:lnTo>
                  <a:pt x="2392680" y="193547"/>
                </a:lnTo>
                <a:lnTo>
                  <a:pt x="2790444" y="224027"/>
                </a:lnTo>
                <a:lnTo>
                  <a:pt x="3189732" y="184403"/>
                </a:lnTo>
                <a:lnTo>
                  <a:pt x="3589020" y="144779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54963" y="2104644"/>
            <a:ext cx="3589020" cy="424180"/>
          </a:xfrm>
          <a:custGeom>
            <a:avLst/>
            <a:gdLst/>
            <a:ahLst/>
            <a:cxnLst/>
            <a:rect l="l" t="t" r="r" b="b"/>
            <a:pathLst>
              <a:path w="3589020" h="424180">
                <a:moveTo>
                  <a:pt x="0" y="184403"/>
                </a:moveTo>
                <a:lnTo>
                  <a:pt x="397764" y="106679"/>
                </a:lnTo>
                <a:lnTo>
                  <a:pt x="797052" y="0"/>
                </a:lnTo>
                <a:lnTo>
                  <a:pt x="1196340" y="18287"/>
                </a:lnTo>
                <a:lnTo>
                  <a:pt x="1594104" y="236219"/>
                </a:lnTo>
                <a:lnTo>
                  <a:pt x="1993392" y="304799"/>
                </a:lnTo>
                <a:lnTo>
                  <a:pt x="2392680" y="423671"/>
                </a:lnTo>
                <a:lnTo>
                  <a:pt x="2790444" y="329183"/>
                </a:lnTo>
                <a:lnTo>
                  <a:pt x="3189732" y="352043"/>
                </a:lnTo>
                <a:lnTo>
                  <a:pt x="3589020" y="380999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21428" y="1598674"/>
            <a:ext cx="237490" cy="179387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44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6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50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4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4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2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4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  <a:spcBef>
                <a:spcPts val="350"/>
              </a:spcBef>
            </a:pPr>
            <a:r>
              <a:rPr sz="1000" spc="-10" dirty="0">
                <a:latin typeface="Arial"/>
                <a:cs typeface="Arial"/>
              </a:rPr>
              <a:t>80</a:t>
            </a:r>
            <a:endParaRPr sz="10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  <a:spcBef>
                <a:spcPts val="345"/>
              </a:spcBef>
            </a:pPr>
            <a:r>
              <a:rPr sz="1000" spc="-10" dirty="0">
                <a:latin typeface="Arial"/>
                <a:cs typeface="Arial"/>
              </a:rPr>
              <a:t>60</a:t>
            </a:r>
            <a:endParaRPr sz="10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  <a:spcBef>
                <a:spcPts val="345"/>
              </a:spcBef>
            </a:pPr>
            <a:r>
              <a:rPr sz="1000" spc="-10" dirty="0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  <a:spcBef>
                <a:spcPts val="350"/>
              </a:spcBef>
            </a:pPr>
            <a:r>
              <a:rPr sz="1000" spc="-10" dirty="0">
                <a:latin typeface="Arial"/>
                <a:cs typeface="Arial"/>
              </a:rPr>
              <a:t>20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45"/>
              </a:spcBef>
            </a:pP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0651" y="3366273"/>
            <a:ext cx="38957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2009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2010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2011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2012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2013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2014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2015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2016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2017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55769" y="1276372"/>
            <a:ext cx="31159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Динамика </a:t>
            </a:r>
            <a:r>
              <a:rPr sz="1000" b="1" spc="-5" dirty="0">
                <a:latin typeface="Arial"/>
                <a:cs typeface="Arial"/>
              </a:rPr>
              <a:t>реальных </a:t>
            </a:r>
            <a:r>
              <a:rPr sz="1000" b="1" spc="-10" dirty="0">
                <a:latin typeface="Arial"/>
                <a:cs typeface="Arial"/>
              </a:rPr>
              <a:t>заработных </a:t>
            </a:r>
            <a:r>
              <a:rPr sz="1000" b="1" spc="-5" dirty="0">
                <a:latin typeface="Arial"/>
                <a:cs typeface="Arial"/>
              </a:rPr>
              <a:t>плат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(2008=100)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44810" y="1422724"/>
            <a:ext cx="11391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Развитые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страны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30936" y="372313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914144" y="372313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198876" y="372313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455915" y="3628925"/>
            <a:ext cx="9982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Великобритания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30936" y="3939540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87467" y="3564013"/>
            <a:ext cx="452755" cy="459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2200"/>
              </a:lnSpc>
              <a:spcBef>
                <a:spcPts val="100"/>
              </a:spcBef>
            </a:pPr>
            <a:r>
              <a:rPr sz="1000" spc="-10" dirty="0">
                <a:latin typeface="Arial"/>
                <a:cs typeface="Arial"/>
              </a:rPr>
              <a:t>Ро</a:t>
            </a:r>
            <a:r>
              <a:rPr sz="1000" dirty="0">
                <a:latin typeface="Arial"/>
                <a:cs typeface="Arial"/>
              </a:rPr>
              <a:t>сс</a:t>
            </a:r>
            <a:r>
              <a:rPr sz="1000" spc="-10" dirty="0">
                <a:latin typeface="Arial"/>
                <a:cs typeface="Arial"/>
              </a:rPr>
              <a:t>и</a:t>
            </a:r>
            <a:r>
              <a:rPr sz="1000" spc="-5" dirty="0">
                <a:latin typeface="Arial"/>
                <a:cs typeface="Arial"/>
              </a:rPr>
              <a:t>я  </a:t>
            </a:r>
            <a:r>
              <a:rPr sz="1000" spc="-10" dirty="0">
                <a:latin typeface="Arial"/>
                <a:cs typeface="Arial"/>
              </a:rPr>
              <a:t>Ка</a:t>
            </a:r>
            <a:r>
              <a:rPr sz="1000" spc="-5" dirty="0">
                <a:latin typeface="Arial"/>
                <a:cs typeface="Arial"/>
              </a:rPr>
              <a:t>н</a:t>
            </a:r>
            <a:r>
              <a:rPr sz="1000" spc="-10" dirty="0">
                <a:latin typeface="Arial"/>
                <a:cs typeface="Arial"/>
              </a:rPr>
              <a:t>ад</a:t>
            </a:r>
            <a:r>
              <a:rPr sz="1000" spc="-5" dirty="0">
                <a:latin typeface="Arial"/>
                <a:cs typeface="Arial"/>
              </a:rPr>
              <a:t>а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914144" y="3939540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171691" y="3564013"/>
            <a:ext cx="600075" cy="459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2200"/>
              </a:lnSpc>
              <a:spcBef>
                <a:spcPts val="100"/>
              </a:spcBef>
            </a:pPr>
            <a:r>
              <a:rPr sz="1000" spc="-5" dirty="0">
                <a:latin typeface="Arial"/>
                <a:cs typeface="Arial"/>
              </a:rPr>
              <a:t>Г</a:t>
            </a:r>
            <a:r>
              <a:rPr sz="1000" spc="-10" dirty="0">
                <a:latin typeface="Arial"/>
                <a:cs typeface="Arial"/>
              </a:rPr>
              <a:t>ерма</a:t>
            </a:r>
            <a:r>
              <a:rPr sz="1000" spc="-5" dirty="0">
                <a:latin typeface="Arial"/>
                <a:cs typeface="Arial"/>
              </a:rPr>
              <a:t>н</a:t>
            </a:r>
            <a:r>
              <a:rPr sz="1000" spc="-10" dirty="0">
                <a:latin typeface="Arial"/>
                <a:cs typeface="Arial"/>
              </a:rPr>
              <a:t>и</a:t>
            </a:r>
            <a:r>
              <a:rPr sz="1000" spc="-5" dirty="0">
                <a:latin typeface="Arial"/>
                <a:cs typeface="Arial"/>
              </a:rPr>
              <a:t>я  Япония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992623" y="2915411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992623" y="2732532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992623" y="2548127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992623" y="2365248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992623" y="2182367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992623" y="1999488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992623" y="1815083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992623" y="3098292"/>
            <a:ext cx="4010025" cy="0"/>
          </a:xfrm>
          <a:custGeom>
            <a:avLst/>
            <a:gdLst/>
            <a:ahLst/>
            <a:cxnLst/>
            <a:rect l="l" t="t" r="r" b="b"/>
            <a:pathLst>
              <a:path w="4010025">
                <a:moveTo>
                  <a:pt x="0" y="0"/>
                </a:moveTo>
                <a:lnTo>
                  <a:pt x="4009644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192267" y="2598420"/>
            <a:ext cx="3609340" cy="208915"/>
          </a:xfrm>
          <a:custGeom>
            <a:avLst/>
            <a:gdLst/>
            <a:ahLst/>
            <a:cxnLst/>
            <a:rect l="l" t="t" r="r" b="b"/>
            <a:pathLst>
              <a:path w="3609340" h="208914">
                <a:moveTo>
                  <a:pt x="0" y="184403"/>
                </a:moveTo>
                <a:lnTo>
                  <a:pt x="402336" y="131063"/>
                </a:lnTo>
                <a:lnTo>
                  <a:pt x="803148" y="74675"/>
                </a:lnTo>
                <a:lnTo>
                  <a:pt x="1203960" y="44195"/>
                </a:lnTo>
                <a:lnTo>
                  <a:pt x="1604772" y="0"/>
                </a:lnTo>
                <a:lnTo>
                  <a:pt x="2005583" y="45719"/>
                </a:lnTo>
                <a:lnTo>
                  <a:pt x="2406396" y="202691"/>
                </a:lnTo>
                <a:lnTo>
                  <a:pt x="2807208" y="208787"/>
                </a:lnTo>
                <a:lnTo>
                  <a:pt x="3208020" y="144779"/>
                </a:lnTo>
                <a:lnTo>
                  <a:pt x="3608832" y="134111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192267" y="2043683"/>
            <a:ext cx="3609340" cy="640080"/>
          </a:xfrm>
          <a:custGeom>
            <a:avLst/>
            <a:gdLst/>
            <a:ahLst/>
            <a:cxnLst/>
            <a:rect l="l" t="t" r="r" b="b"/>
            <a:pathLst>
              <a:path w="3609340" h="640080">
                <a:moveTo>
                  <a:pt x="0" y="640079"/>
                </a:moveTo>
                <a:lnTo>
                  <a:pt x="402336" y="579119"/>
                </a:lnTo>
                <a:lnTo>
                  <a:pt x="803148" y="484631"/>
                </a:lnTo>
                <a:lnTo>
                  <a:pt x="1203960" y="402335"/>
                </a:lnTo>
                <a:lnTo>
                  <a:pt x="1604772" y="316991"/>
                </a:lnTo>
                <a:lnTo>
                  <a:pt x="2005583" y="249935"/>
                </a:lnTo>
                <a:lnTo>
                  <a:pt x="2406396" y="201167"/>
                </a:lnTo>
                <a:lnTo>
                  <a:pt x="2807208" y="184403"/>
                </a:lnTo>
                <a:lnTo>
                  <a:pt x="3208020" y="67055"/>
                </a:lnTo>
                <a:lnTo>
                  <a:pt x="3608832" y="0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192267" y="2654807"/>
            <a:ext cx="3609340" cy="121920"/>
          </a:xfrm>
          <a:custGeom>
            <a:avLst/>
            <a:gdLst/>
            <a:ahLst/>
            <a:cxnLst/>
            <a:rect l="l" t="t" r="r" b="b"/>
            <a:pathLst>
              <a:path w="3609340" h="121919">
                <a:moveTo>
                  <a:pt x="0" y="121920"/>
                </a:moveTo>
                <a:lnTo>
                  <a:pt x="402336" y="67056"/>
                </a:lnTo>
                <a:lnTo>
                  <a:pt x="803148" y="80772"/>
                </a:lnTo>
                <a:lnTo>
                  <a:pt x="1203960" y="67056"/>
                </a:lnTo>
                <a:lnTo>
                  <a:pt x="1604772" y="42672"/>
                </a:lnTo>
                <a:lnTo>
                  <a:pt x="2005583" y="18288"/>
                </a:lnTo>
                <a:lnTo>
                  <a:pt x="2406396" y="35052"/>
                </a:lnTo>
                <a:lnTo>
                  <a:pt x="2807208" y="30480"/>
                </a:lnTo>
                <a:lnTo>
                  <a:pt x="3208020" y="6096"/>
                </a:lnTo>
                <a:lnTo>
                  <a:pt x="3608832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192267" y="2456688"/>
            <a:ext cx="3609340" cy="287020"/>
          </a:xfrm>
          <a:custGeom>
            <a:avLst/>
            <a:gdLst/>
            <a:ahLst/>
            <a:cxnLst/>
            <a:rect l="l" t="t" r="r" b="b"/>
            <a:pathLst>
              <a:path w="3609340" h="287019">
                <a:moveTo>
                  <a:pt x="0" y="286512"/>
                </a:moveTo>
                <a:lnTo>
                  <a:pt x="402336" y="192024"/>
                </a:lnTo>
                <a:lnTo>
                  <a:pt x="803148" y="111252"/>
                </a:lnTo>
                <a:lnTo>
                  <a:pt x="1203960" y="94488"/>
                </a:lnTo>
                <a:lnTo>
                  <a:pt x="1604772" y="47244"/>
                </a:lnTo>
                <a:lnTo>
                  <a:pt x="2005583" y="123444"/>
                </a:lnTo>
                <a:lnTo>
                  <a:pt x="2406396" y="138684"/>
                </a:lnTo>
                <a:lnTo>
                  <a:pt x="2807208" y="56388"/>
                </a:lnTo>
                <a:lnTo>
                  <a:pt x="3208020" y="4572"/>
                </a:lnTo>
                <a:lnTo>
                  <a:pt x="3608832" y="0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797040" y="2648711"/>
            <a:ext cx="2004060" cy="66040"/>
          </a:xfrm>
          <a:custGeom>
            <a:avLst/>
            <a:gdLst/>
            <a:ahLst/>
            <a:cxnLst/>
            <a:rect l="l" t="t" r="r" b="b"/>
            <a:pathLst>
              <a:path w="2004059" h="66039">
                <a:moveTo>
                  <a:pt x="0" y="4572"/>
                </a:moveTo>
                <a:lnTo>
                  <a:pt x="400812" y="0"/>
                </a:lnTo>
                <a:lnTo>
                  <a:pt x="801624" y="48768"/>
                </a:lnTo>
                <a:lnTo>
                  <a:pt x="1202436" y="50292"/>
                </a:lnTo>
                <a:lnTo>
                  <a:pt x="1603248" y="41148"/>
                </a:lnTo>
                <a:lnTo>
                  <a:pt x="2004060" y="65532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4658647" y="1683655"/>
            <a:ext cx="237490" cy="149225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345"/>
              </a:spcBef>
            </a:pPr>
            <a:r>
              <a:rPr sz="1000" spc="-10" dirty="0">
                <a:latin typeface="Arial"/>
                <a:cs typeface="Arial"/>
              </a:rPr>
              <a:t>3</a:t>
            </a:r>
            <a:r>
              <a:rPr sz="1000" spc="5" dirty="0">
                <a:latin typeface="Arial"/>
                <a:cs typeface="Arial"/>
              </a:rPr>
              <a:t>5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0"/>
              </a:spcBef>
            </a:pPr>
            <a:r>
              <a:rPr sz="1000" spc="-10" dirty="0">
                <a:latin typeface="Arial"/>
                <a:cs typeface="Arial"/>
              </a:rPr>
              <a:t>3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5"/>
              </a:spcBef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5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0"/>
              </a:spcBef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5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  <a:spcBef>
                <a:spcPts val="240"/>
              </a:spcBef>
            </a:pPr>
            <a:r>
              <a:rPr sz="1000" spc="-10" dirty="0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245"/>
              </a:spcBef>
            </a:pP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287565" y="1343518"/>
            <a:ext cx="3152775" cy="323850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812165" marR="5080" indent="-800100">
              <a:lnSpc>
                <a:spcPts val="1150"/>
              </a:lnSpc>
              <a:spcBef>
                <a:spcPts val="175"/>
              </a:spcBef>
            </a:pPr>
            <a:r>
              <a:rPr sz="1000" b="1" spc="-10" dirty="0">
                <a:latin typeface="Arial"/>
                <a:cs typeface="Arial"/>
              </a:rPr>
              <a:t>Динамика </a:t>
            </a:r>
            <a:r>
              <a:rPr sz="1000" b="1" spc="-5" dirty="0">
                <a:latin typeface="Arial"/>
                <a:cs typeface="Arial"/>
              </a:rPr>
              <a:t>реальных </a:t>
            </a:r>
            <a:r>
              <a:rPr sz="1000" b="1" spc="-10" dirty="0">
                <a:latin typeface="Arial"/>
                <a:cs typeface="Arial"/>
              </a:rPr>
              <a:t>заработных </a:t>
            </a:r>
            <a:r>
              <a:rPr sz="1000" b="1" spc="-5" dirty="0">
                <a:latin typeface="Arial"/>
                <a:cs typeface="Arial"/>
              </a:rPr>
              <a:t>плат (2008 </a:t>
            </a:r>
            <a:r>
              <a:rPr sz="1000" b="1" spc="-10" dirty="0">
                <a:latin typeface="Arial"/>
                <a:cs typeface="Arial"/>
              </a:rPr>
              <a:t>=100)  Развивающиеся</a:t>
            </a:r>
            <a:r>
              <a:rPr sz="1000" b="1" spc="4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страны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5321808" y="35082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905243" y="35082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321808" y="37246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905243" y="37246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7162123" y="3347311"/>
            <a:ext cx="667385" cy="459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2200"/>
              </a:lnSpc>
              <a:spcBef>
                <a:spcPts val="100"/>
              </a:spcBef>
            </a:pPr>
            <a:r>
              <a:rPr sz="1000" spc="-10" dirty="0">
                <a:latin typeface="Arial"/>
                <a:cs typeface="Arial"/>
              </a:rPr>
              <a:t>Китай  </a:t>
            </a:r>
            <a:r>
              <a:rPr sz="1000" spc="-5" dirty="0">
                <a:latin typeface="Arial"/>
                <a:cs typeface="Arial"/>
              </a:rPr>
              <a:t>Ин</a:t>
            </a:r>
            <a:r>
              <a:rPr sz="1000" spc="-15" dirty="0">
                <a:latin typeface="Arial"/>
                <a:cs typeface="Arial"/>
              </a:rPr>
              <a:t>д</a:t>
            </a:r>
            <a:r>
              <a:rPr sz="1000" spc="-10" dirty="0">
                <a:latin typeface="Arial"/>
                <a:cs typeface="Arial"/>
              </a:rPr>
              <a:t>о</a:t>
            </a:r>
            <a:r>
              <a:rPr sz="1000" spc="-5" dirty="0">
                <a:latin typeface="Arial"/>
                <a:cs typeface="Arial"/>
              </a:rPr>
              <a:t>н</a:t>
            </a:r>
            <a:r>
              <a:rPr sz="1000" spc="-10" dirty="0">
                <a:latin typeface="Arial"/>
                <a:cs typeface="Arial"/>
              </a:rPr>
              <a:t>ези</a:t>
            </a:r>
            <a:r>
              <a:rPr sz="1000" spc="-5" dirty="0">
                <a:latin typeface="Arial"/>
                <a:cs typeface="Arial"/>
              </a:rPr>
              <a:t>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321808" y="394106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039009" y="3149318"/>
            <a:ext cx="3916679" cy="873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2009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2010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2011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2012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2013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2014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2015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2016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2017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2018</a:t>
            </a:r>
            <a:endParaRPr sz="1000" dirty="0">
              <a:latin typeface="Arial"/>
              <a:cs typeface="Arial"/>
            </a:endParaRPr>
          </a:p>
          <a:p>
            <a:pPr marL="552450" marR="2545080">
              <a:lnSpc>
                <a:spcPct val="142200"/>
              </a:lnSpc>
              <a:spcBef>
                <a:spcPts val="365"/>
              </a:spcBef>
            </a:pPr>
            <a:r>
              <a:rPr sz="1000" spc="-5" dirty="0">
                <a:latin typeface="Arial"/>
                <a:cs typeface="Arial"/>
              </a:rPr>
              <a:t>Россия  Южная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Корея</a:t>
            </a:r>
            <a:endParaRPr sz="1000" dirty="0">
              <a:latin typeface="Arial"/>
              <a:cs typeface="Arial"/>
            </a:endParaRPr>
          </a:p>
          <a:p>
            <a:pPr marL="552450">
              <a:lnSpc>
                <a:spcPct val="100000"/>
              </a:lnSpc>
              <a:spcBef>
                <a:spcPts val="505"/>
              </a:spcBef>
            </a:pPr>
            <a:r>
              <a:rPr sz="1000" spc="-10" dirty="0">
                <a:latin typeface="Arial"/>
                <a:cs typeface="Arial"/>
              </a:rPr>
              <a:t>Малайзия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(2012=100)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1807464" y="6051803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807464" y="5839967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807464" y="5626608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807464" y="5414771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807464" y="5202935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807464" y="4989576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807464" y="4777740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807464" y="4565903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3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807464" y="6263640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43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075688" y="4815840"/>
            <a:ext cx="4825365" cy="603885"/>
          </a:xfrm>
          <a:custGeom>
            <a:avLst/>
            <a:gdLst/>
            <a:ahLst/>
            <a:cxnLst/>
            <a:rect l="l" t="t" r="r" b="b"/>
            <a:pathLst>
              <a:path w="4825365" h="603885">
                <a:moveTo>
                  <a:pt x="0" y="534924"/>
                </a:moveTo>
                <a:lnTo>
                  <a:pt x="536448" y="379476"/>
                </a:lnTo>
                <a:lnTo>
                  <a:pt x="1071372" y="214884"/>
                </a:lnTo>
                <a:lnTo>
                  <a:pt x="1607820" y="124968"/>
                </a:lnTo>
                <a:lnTo>
                  <a:pt x="2144268" y="0"/>
                </a:lnTo>
                <a:lnTo>
                  <a:pt x="2680716" y="132588"/>
                </a:lnTo>
                <a:lnTo>
                  <a:pt x="3217164" y="586740"/>
                </a:lnTo>
                <a:lnTo>
                  <a:pt x="3752088" y="603504"/>
                </a:lnTo>
                <a:lnTo>
                  <a:pt x="4288536" y="420624"/>
                </a:lnTo>
                <a:lnTo>
                  <a:pt x="4824984" y="387096"/>
                </a:lnTo>
              </a:path>
            </a:pathLst>
          </a:custGeom>
          <a:ln w="27431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075688" y="5077967"/>
            <a:ext cx="4825365" cy="320040"/>
          </a:xfrm>
          <a:custGeom>
            <a:avLst/>
            <a:gdLst/>
            <a:ahLst/>
            <a:cxnLst/>
            <a:rect l="l" t="t" r="r" b="b"/>
            <a:pathLst>
              <a:path w="4825365" h="320039">
                <a:moveTo>
                  <a:pt x="0" y="274319"/>
                </a:moveTo>
                <a:lnTo>
                  <a:pt x="536448" y="158495"/>
                </a:lnTo>
                <a:lnTo>
                  <a:pt x="1071372" y="50291"/>
                </a:lnTo>
                <a:lnTo>
                  <a:pt x="1607820" y="47243"/>
                </a:lnTo>
                <a:lnTo>
                  <a:pt x="2144268" y="0"/>
                </a:lnTo>
                <a:lnTo>
                  <a:pt x="2680716" y="30479"/>
                </a:lnTo>
                <a:lnTo>
                  <a:pt x="3217164" y="272795"/>
                </a:lnTo>
                <a:lnTo>
                  <a:pt x="3752088" y="298703"/>
                </a:lnTo>
                <a:lnTo>
                  <a:pt x="4288536" y="320039"/>
                </a:lnTo>
                <a:lnTo>
                  <a:pt x="4824984" y="237743"/>
                </a:lnTo>
              </a:path>
            </a:pathLst>
          </a:custGeom>
          <a:ln w="27431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075688" y="4683252"/>
            <a:ext cx="4825365" cy="520065"/>
          </a:xfrm>
          <a:custGeom>
            <a:avLst/>
            <a:gdLst/>
            <a:ahLst/>
            <a:cxnLst/>
            <a:rect l="l" t="t" r="r" b="b"/>
            <a:pathLst>
              <a:path w="4825365" h="520064">
                <a:moveTo>
                  <a:pt x="0" y="463296"/>
                </a:moveTo>
                <a:lnTo>
                  <a:pt x="536448" y="492252"/>
                </a:lnTo>
                <a:lnTo>
                  <a:pt x="1071372" y="519684"/>
                </a:lnTo>
                <a:lnTo>
                  <a:pt x="1607820" y="339852"/>
                </a:lnTo>
                <a:lnTo>
                  <a:pt x="2144268" y="195072"/>
                </a:lnTo>
                <a:lnTo>
                  <a:pt x="2680716" y="77724"/>
                </a:lnTo>
                <a:lnTo>
                  <a:pt x="3217164" y="65532"/>
                </a:lnTo>
                <a:lnTo>
                  <a:pt x="3752088" y="33528"/>
                </a:lnTo>
                <a:lnTo>
                  <a:pt x="4288536" y="0"/>
                </a:lnTo>
                <a:lnTo>
                  <a:pt x="4824984" y="408432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075688" y="4908803"/>
            <a:ext cx="4825365" cy="292735"/>
          </a:xfrm>
          <a:custGeom>
            <a:avLst/>
            <a:gdLst/>
            <a:ahLst/>
            <a:cxnLst/>
            <a:rect l="l" t="t" r="r" b="b"/>
            <a:pathLst>
              <a:path w="4825365" h="292735">
                <a:moveTo>
                  <a:pt x="0" y="211836"/>
                </a:moveTo>
                <a:lnTo>
                  <a:pt x="536448" y="131064"/>
                </a:lnTo>
                <a:lnTo>
                  <a:pt x="1071372" y="112776"/>
                </a:lnTo>
                <a:lnTo>
                  <a:pt x="1607820" y="111252"/>
                </a:lnTo>
                <a:lnTo>
                  <a:pt x="2144268" y="44196"/>
                </a:lnTo>
                <a:lnTo>
                  <a:pt x="2680716" y="60960"/>
                </a:lnTo>
                <a:lnTo>
                  <a:pt x="3217164" y="36576"/>
                </a:lnTo>
                <a:lnTo>
                  <a:pt x="3752088" y="0"/>
                </a:lnTo>
                <a:lnTo>
                  <a:pt x="4288536" y="30480"/>
                </a:lnTo>
                <a:lnTo>
                  <a:pt x="4824984" y="292608"/>
                </a:lnTo>
              </a:path>
            </a:pathLst>
          </a:custGeom>
          <a:ln w="27431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756403" y="5283708"/>
            <a:ext cx="1607820" cy="314325"/>
          </a:xfrm>
          <a:custGeom>
            <a:avLst/>
            <a:gdLst/>
            <a:ahLst/>
            <a:cxnLst/>
            <a:rect l="l" t="t" r="r" b="b"/>
            <a:pathLst>
              <a:path w="1607820" h="314325">
                <a:moveTo>
                  <a:pt x="0" y="0"/>
                </a:moveTo>
                <a:lnTo>
                  <a:pt x="536448" y="272795"/>
                </a:lnTo>
                <a:lnTo>
                  <a:pt x="1071372" y="313943"/>
                </a:lnTo>
                <a:lnTo>
                  <a:pt x="1607820" y="239267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1473557" y="4166813"/>
            <a:ext cx="5048885" cy="217551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724535">
              <a:lnSpc>
                <a:spcPct val="100000"/>
              </a:lnSpc>
              <a:spcBef>
                <a:spcPts val="675"/>
              </a:spcBef>
            </a:pPr>
            <a:r>
              <a:rPr sz="1000" b="1" spc="-10" dirty="0">
                <a:latin typeface="Arial"/>
                <a:cs typeface="Arial"/>
              </a:rPr>
              <a:t>Динамика </a:t>
            </a:r>
            <a:r>
              <a:rPr sz="1000" b="1" spc="-5" dirty="0">
                <a:latin typeface="Arial"/>
                <a:cs typeface="Arial"/>
              </a:rPr>
              <a:t>реальных </a:t>
            </a:r>
            <a:r>
              <a:rPr sz="1000" b="1" spc="-10" dirty="0">
                <a:latin typeface="Arial"/>
                <a:cs typeface="Arial"/>
              </a:rPr>
              <a:t>заработных </a:t>
            </a:r>
            <a:r>
              <a:rPr sz="1000" b="1" spc="-5" dirty="0">
                <a:latin typeface="Arial"/>
                <a:cs typeface="Arial"/>
              </a:rPr>
              <a:t>плат </a:t>
            </a:r>
            <a:r>
              <a:rPr sz="1000" b="1" spc="-10" dirty="0">
                <a:latin typeface="Arial"/>
                <a:cs typeface="Arial"/>
              </a:rPr>
              <a:t>(2010=100) </a:t>
            </a:r>
            <a:r>
              <a:rPr sz="1000" b="1" spc="-5" dirty="0">
                <a:latin typeface="Arial"/>
                <a:cs typeface="Arial"/>
              </a:rPr>
              <a:t>Сырьевые</a:t>
            </a:r>
            <a:r>
              <a:rPr sz="1000" b="1" spc="17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страны</a:t>
            </a:r>
            <a:endParaRPr sz="1000">
              <a:latin typeface="Arial"/>
              <a:cs typeface="Arial"/>
            </a:endParaRPr>
          </a:p>
          <a:p>
            <a:pPr marR="4815840" algn="r">
              <a:lnSpc>
                <a:spcPct val="100000"/>
              </a:lnSpc>
              <a:spcBef>
                <a:spcPts val="57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6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4815840" algn="r">
              <a:lnSpc>
                <a:spcPct val="100000"/>
              </a:lnSpc>
              <a:spcBef>
                <a:spcPts val="47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4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4815840" algn="r">
              <a:lnSpc>
                <a:spcPct val="100000"/>
              </a:lnSpc>
              <a:spcBef>
                <a:spcPts val="470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2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4815840" algn="r">
              <a:lnSpc>
                <a:spcPct val="100000"/>
              </a:lnSpc>
              <a:spcBef>
                <a:spcPts val="475"/>
              </a:spcBef>
            </a:pP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4817110" algn="r">
              <a:lnSpc>
                <a:spcPct val="100000"/>
              </a:lnSpc>
              <a:spcBef>
                <a:spcPts val="470"/>
              </a:spcBef>
            </a:pPr>
            <a:r>
              <a:rPr sz="1000" spc="-10" dirty="0">
                <a:latin typeface="Arial"/>
                <a:cs typeface="Arial"/>
              </a:rPr>
              <a:t>80</a:t>
            </a:r>
            <a:endParaRPr sz="1000">
              <a:latin typeface="Arial"/>
              <a:cs typeface="Arial"/>
            </a:endParaRPr>
          </a:p>
          <a:p>
            <a:pPr marR="4817110" algn="r">
              <a:lnSpc>
                <a:spcPct val="100000"/>
              </a:lnSpc>
              <a:spcBef>
                <a:spcPts val="470"/>
              </a:spcBef>
            </a:pPr>
            <a:r>
              <a:rPr sz="1000" spc="-10" dirty="0">
                <a:latin typeface="Arial"/>
                <a:cs typeface="Arial"/>
              </a:rPr>
              <a:t>60</a:t>
            </a:r>
            <a:endParaRPr sz="1000">
              <a:latin typeface="Arial"/>
              <a:cs typeface="Arial"/>
            </a:endParaRPr>
          </a:p>
          <a:p>
            <a:pPr marR="4817110" algn="r">
              <a:lnSpc>
                <a:spcPct val="100000"/>
              </a:lnSpc>
              <a:spcBef>
                <a:spcPts val="475"/>
              </a:spcBef>
            </a:pPr>
            <a:r>
              <a:rPr sz="1000" spc="-10" dirty="0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R="4817110" algn="r">
              <a:lnSpc>
                <a:spcPct val="100000"/>
              </a:lnSpc>
              <a:spcBef>
                <a:spcPts val="470"/>
              </a:spcBef>
            </a:pPr>
            <a:r>
              <a:rPr sz="1000" spc="-10" dirty="0">
                <a:latin typeface="Arial"/>
                <a:cs typeface="Arial"/>
              </a:rPr>
              <a:t>20</a:t>
            </a:r>
            <a:endParaRPr sz="1000">
              <a:latin typeface="Arial"/>
              <a:cs typeface="Arial"/>
            </a:endParaRPr>
          </a:p>
          <a:p>
            <a:pPr marR="4816475" algn="r">
              <a:lnSpc>
                <a:spcPct val="100000"/>
              </a:lnSpc>
              <a:spcBef>
                <a:spcPts val="475"/>
              </a:spcBef>
            </a:pPr>
            <a:r>
              <a:rPr sz="1000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1860804" y="667359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711195" y="667359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94176" y="667359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465320" y="667359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057900" y="667359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1921465" y="6316671"/>
            <a:ext cx="5132070" cy="440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  <a:tabLst>
                <a:tab pos="535940" algn="l"/>
                <a:tab pos="1071880" algn="l"/>
                <a:tab pos="1607820" algn="l"/>
                <a:tab pos="2143760" algn="l"/>
                <a:tab pos="2679700" algn="l"/>
                <a:tab pos="3216275" algn="l"/>
                <a:tab pos="3752215" algn="l"/>
                <a:tab pos="4288155" algn="l"/>
                <a:tab pos="4824095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9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1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2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3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4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5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6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7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18</a:t>
            </a:r>
            <a:endParaRPr sz="1000">
              <a:latin typeface="Arial"/>
              <a:cs typeface="Arial"/>
            </a:endParaRPr>
          </a:p>
          <a:p>
            <a:pPr marL="45720" algn="ctr">
              <a:lnSpc>
                <a:spcPct val="100000"/>
              </a:lnSpc>
              <a:spcBef>
                <a:spcPts val="865"/>
              </a:spcBef>
              <a:tabLst>
                <a:tab pos="894715" algn="l"/>
                <a:tab pos="1879600" algn="l"/>
                <a:tab pos="2650490" algn="l"/>
                <a:tab pos="4242435" algn="l"/>
              </a:tabLst>
            </a:pPr>
            <a:r>
              <a:rPr sz="1000" spc="-5" dirty="0">
                <a:latin typeface="Arial"/>
                <a:cs typeface="Arial"/>
              </a:rPr>
              <a:t>Россия	</a:t>
            </a:r>
            <a:r>
              <a:rPr sz="1000" spc="-10" dirty="0">
                <a:latin typeface="Arial"/>
                <a:cs typeface="Arial"/>
              </a:rPr>
              <a:t>Норвегия	Катар	Саудовская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Аравия	Бразилия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383016" y="57403"/>
            <a:ext cx="22415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7603066" y="6579294"/>
            <a:ext cx="11264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Источник: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CEIC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8251" y="248343"/>
            <a:ext cx="8096884" cy="995144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-635">
              <a:lnSpc>
                <a:spcPct val="100299"/>
              </a:lnSpc>
              <a:spcBef>
                <a:spcPts val="80"/>
              </a:spcBef>
            </a:pPr>
            <a:r>
              <a:rPr sz="3200" b="1" spc="-85" dirty="0">
                <a:solidFill>
                  <a:schemeClr val="accent5">
                    <a:lumMod val="75000"/>
                  </a:schemeClr>
                </a:solidFill>
              </a:rPr>
              <a:t>Индекс </a:t>
            </a:r>
            <a:r>
              <a:rPr sz="3200" b="1" spc="-114" dirty="0" err="1">
                <a:solidFill>
                  <a:schemeClr val="accent5">
                    <a:lumMod val="75000"/>
                  </a:schemeClr>
                </a:solidFill>
              </a:rPr>
              <a:t>потребительских</a:t>
            </a:r>
            <a:r>
              <a:rPr sz="3200" b="1" spc="-114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sz="3200" b="1" spc="-90" dirty="0" err="1" smtClean="0">
                <a:solidFill>
                  <a:schemeClr val="accent5">
                    <a:lumMod val="75000"/>
                  </a:schemeClr>
                </a:solidFill>
              </a:rPr>
              <a:t>цен</a:t>
            </a:r>
            <a:r>
              <a:rPr lang="ru-RU" sz="3200" b="1" spc="-9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sz="3200" b="1" spc="-55" dirty="0" err="1" smtClean="0">
                <a:solidFill>
                  <a:schemeClr val="accent5">
                    <a:lumMod val="75000"/>
                  </a:schemeClr>
                </a:solidFill>
              </a:rPr>
              <a:t>по</a:t>
            </a:r>
            <a:r>
              <a:rPr sz="3200" b="1" spc="-21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b="1" spc="-21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3200" b="1" spc="-21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sz="3200" b="1" spc="-95" dirty="0" err="1" smtClean="0">
                <a:solidFill>
                  <a:schemeClr val="accent5">
                    <a:lumMod val="75000"/>
                  </a:schemeClr>
                </a:solidFill>
              </a:rPr>
              <a:t>отношению</a:t>
            </a:r>
            <a:r>
              <a:rPr sz="3200" b="1" spc="-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sz="3200" b="1" spc="-5" dirty="0">
                <a:solidFill>
                  <a:schemeClr val="accent5">
                    <a:lumMod val="75000"/>
                  </a:schemeClr>
                </a:solidFill>
              </a:rPr>
              <a:t>к</a:t>
            </a:r>
            <a:r>
              <a:rPr sz="3200" b="1" spc="-204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sz="3200" b="1" spc="-80" dirty="0" err="1">
                <a:solidFill>
                  <a:schemeClr val="accent5">
                    <a:lumMod val="75000"/>
                  </a:schemeClr>
                </a:solidFill>
              </a:rPr>
              <a:t>прошлому</a:t>
            </a:r>
            <a:r>
              <a:rPr sz="3200" b="1" spc="-22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sz="3200" b="1" spc="-160" dirty="0" err="1" smtClean="0">
                <a:solidFill>
                  <a:schemeClr val="accent5">
                    <a:lumMod val="75000"/>
                  </a:schemeClr>
                </a:solidFill>
              </a:rPr>
              <a:t>году</a:t>
            </a:r>
            <a:endParaRPr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7051" y="3500628"/>
            <a:ext cx="3563620" cy="0"/>
          </a:xfrm>
          <a:custGeom>
            <a:avLst/>
            <a:gdLst/>
            <a:ahLst/>
            <a:cxnLst/>
            <a:rect l="l" t="t" r="r" b="b"/>
            <a:pathLst>
              <a:path w="3563620">
                <a:moveTo>
                  <a:pt x="0" y="0"/>
                </a:moveTo>
                <a:lnTo>
                  <a:pt x="356311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97051" y="2970276"/>
            <a:ext cx="3563620" cy="0"/>
          </a:xfrm>
          <a:custGeom>
            <a:avLst/>
            <a:gdLst/>
            <a:ahLst/>
            <a:cxnLst/>
            <a:rect l="l" t="t" r="r" b="b"/>
            <a:pathLst>
              <a:path w="3563620">
                <a:moveTo>
                  <a:pt x="0" y="0"/>
                </a:moveTo>
                <a:lnTo>
                  <a:pt x="356311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97051" y="2706623"/>
            <a:ext cx="3563620" cy="0"/>
          </a:xfrm>
          <a:custGeom>
            <a:avLst/>
            <a:gdLst/>
            <a:ahLst/>
            <a:cxnLst/>
            <a:rect l="l" t="t" r="r" b="b"/>
            <a:pathLst>
              <a:path w="3563620">
                <a:moveTo>
                  <a:pt x="0" y="0"/>
                </a:moveTo>
                <a:lnTo>
                  <a:pt x="356311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7051" y="2441448"/>
            <a:ext cx="3563620" cy="0"/>
          </a:xfrm>
          <a:custGeom>
            <a:avLst/>
            <a:gdLst/>
            <a:ahLst/>
            <a:cxnLst/>
            <a:rect l="l" t="t" r="r" b="b"/>
            <a:pathLst>
              <a:path w="3563620">
                <a:moveTo>
                  <a:pt x="0" y="0"/>
                </a:moveTo>
                <a:lnTo>
                  <a:pt x="356311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7051" y="2176272"/>
            <a:ext cx="3563620" cy="0"/>
          </a:xfrm>
          <a:custGeom>
            <a:avLst/>
            <a:gdLst/>
            <a:ahLst/>
            <a:cxnLst/>
            <a:rect l="l" t="t" r="r" b="b"/>
            <a:pathLst>
              <a:path w="3563620">
                <a:moveTo>
                  <a:pt x="0" y="0"/>
                </a:moveTo>
                <a:lnTo>
                  <a:pt x="356311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7051" y="3235451"/>
            <a:ext cx="3563620" cy="0"/>
          </a:xfrm>
          <a:custGeom>
            <a:avLst/>
            <a:gdLst/>
            <a:ahLst/>
            <a:cxnLst/>
            <a:rect l="l" t="t" r="r" b="b"/>
            <a:pathLst>
              <a:path w="3563620">
                <a:moveTo>
                  <a:pt x="0" y="0"/>
                </a:moveTo>
                <a:lnTo>
                  <a:pt x="3563112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93647" y="2415539"/>
            <a:ext cx="3168650" cy="672465"/>
          </a:xfrm>
          <a:custGeom>
            <a:avLst/>
            <a:gdLst/>
            <a:ahLst/>
            <a:cxnLst/>
            <a:rect l="l" t="t" r="r" b="b"/>
            <a:pathLst>
              <a:path w="3168650" h="672464">
                <a:moveTo>
                  <a:pt x="0" y="454151"/>
                </a:moveTo>
                <a:lnTo>
                  <a:pt x="396240" y="374903"/>
                </a:lnTo>
                <a:lnTo>
                  <a:pt x="792480" y="550163"/>
                </a:lnTo>
                <a:lnTo>
                  <a:pt x="1188720" y="460247"/>
                </a:lnTo>
                <a:lnTo>
                  <a:pt x="1584960" y="406907"/>
                </a:lnTo>
                <a:lnTo>
                  <a:pt x="1981200" y="0"/>
                </a:lnTo>
                <a:lnTo>
                  <a:pt x="2375916" y="443483"/>
                </a:lnTo>
                <a:lnTo>
                  <a:pt x="2772156" y="624839"/>
                </a:lnTo>
                <a:lnTo>
                  <a:pt x="3168396" y="672083"/>
                </a:lnTo>
              </a:path>
            </a:pathLst>
          </a:custGeom>
          <a:ln w="27431">
            <a:solidFill>
              <a:srgbClr val="99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93647" y="3070860"/>
            <a:ext cx="3168650" cy="160020"/>
          </a:xfrm>
          <a:custGeom>
            <a:avLst/>
            <a:gdLst/>
            <a:ahLst/>
            <a:cxnLst/>
            <a:rect l="l" t="t" r="r" b="b"/>
            <a:pathLst>
              <a:path w="3168650" h="160019">
                <a:moveTo>
                  <a:pt x="0" y="80772"/>
                </a:moveTo>
                <a:lnTo>
                  <a:pt x="396240" y="0"/>
                </a:lnTo>
                <a:lnTo>
                  <a:pt x="792480" y="53340"/>
                </a:lnTo>
                <a:lnTo>
                  <a:pt x="1188720" y="85344"/>
                </a:lnTo>
                <a:lnTo>
                  <a:pt x="1584960" y="80772"/>
                </a:lnTo>
                <a:lnTo>
                  <a:pt x="1981200" y="160020"/>
                </a:lnTo>
                <a:lnTo>
                  <a:pt x="2375916" y="96012"/>
                </a:lnTo>
                <a:lnTo>
                  <a:pt x="2772156" y="53340"/>
                </a:lnTo>
                <a:lnTo>
                  <a:pt x="3168396" y="38100"/>
                </a:lnTo>
              </a:path>
            </a:pathLst>
          </a:custGeom>
          <a:ln w="27431">
            <a:solidFill>
              <a:srgbClr val="6454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93647" y="3102864"/>
            <a:ext cx="3168650" cy="128270"/>
          </a:xfrm>
          <a:custGeom>
            <a:avLst/>
            <a:gdLst/>
            <a:ahLst/>
            <a:cxnLst/>
            <a:rect l="l" t="t" r="r" b="b"/>
            <a:pathLst>
              <a:path w="3168650" h="128269">
                <a:moveTo>
                  <a:pt x="0" y="70103"/>
                </a:moveTo>
                <a:lnTo>
                  <a:pt x="396240" y="0"/>
                </a:lnTo>
                <a:lnTo>
                  <a:pt x="792480" y="21335"/>
                </a:lnTo>
                <a:lnTo>
                  <a:pt x="1188720" y="48767"/>
                </a:lnTo>
                <a:lnTo>
                  <a:pt x="1584960" y="89915"/>
                </a:lnTo>
                <a:lnTo>
                  <a:pt x="1981200" y="128015"/>
                </a:lnTo>
                <a:lnTo>
                  <a:pt x="2375916" y="111251"/>
                </a:lnTo>
                <a:lnTo>
                  <a:pt x="2772156" y="42671"/>
                </a:lnTo>
                <a:lnTo>
                  <a:pt x="3168396" y="38099"/>
                </a:lnTo>
              </a:path>
            </a:pathLst>
          </a:custGeom>
          <a:ln w="27432">
            <a:solidFill>
              <a:srgbClr val="98836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3647" y="2997707"/>
            <a:ext cx="3168650" cy="238125"/>
          </a:xfrm>
          <a:custGeom>
            <a:avLst/>
            <a:gdLst/>
            <a:ahLst/>
            <a:cxnLst/>
            <a:rect l="l" t="t" r="r" b="b"/>
            <a:pathLst>
              <a:path w="3168650" h="238125">
                <a:moveTo>
                  <a:pt x="0" y="64008"/>
                </a:moveTo>
                <a:lnTo>
                  <a:pt x="396240" y="0"/>
                </a:lnTo>
                <a:lnTo>
                  <a:pt x="792480" y="89916"/>
                </a:lnTo>
                <a:lnTo>
                  <a:pt x="1188720" y="100584"/>
                </a:lnTo>
                <a:lnTo>
                  <a:pt x="1584960" y="158496"/>
                </a:lnTo>
                <a:lnTo>
                  <a:pt x="1981200" y="237744"/>
                </a:lnTo>
                <a:lnTo>
                  <a:pt x="2375916" y="201168"/>
                </a:lnTo>
                <a:lnTo>
                  <a:pt x="2772156" y="94488"/>
                </a:lnTo>
                <a:lnTo>
                  <a:pt x="3168396" y="105156"/>
                </a:lnTo>
              </a:path>
            </a:pathLst>
          </a:custGeom>
          <a:ln w="27432">
            <a:solidFill>
              <a:srgbClr val="717C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93647" y="3081527"/>
            <a:ext cx="3168650" cy="106680"/>
          </a:xfrm>
          <a:custGeom>
            <a:avLst/>
            <a:gdLst/>
            <a:ahLst/>
            <a:cxnLst/>
            <a:rect l="l" t="t" r="r" b="b"/>
            <a:pathLst>
              <a:path w="3168650" h="106680">
                <a:moveTo>
                  <a:pt x="0" y="59436"/>
                </a:moveTo>
                <a:lnTo>
                  <a:pt x="396240" y="0"/>
                </a:lnTo>
                <a:lnTo>
                  <a:pt x="792480" y="74676"/>
                </a:lnTo>
                <a:lnTo>
                  <a:pt x="1188720" y="106680"/>
                </a:lnTo>
                <a:lnTo>
                  <a:pt x="1584960" y="53340"/>
                </a:lnTo>
                <a:lnTo>
                  <a:pt x="1981200" y="96012"/>
                </a:lnTo>
                <a:lnTo>
                  <a:pt x="2375916" y="80772"/>
                </a:lnTo>
                <a:lnTo>
                  <a:pt x="2772156" y="70104"/>
                </a:lnTo>
                <a:lnTo>
                  <a:pt x="3168396" y="16764"/>
                </a:lnTo>
              </a:path>
            </a:pathLst>
          </a:custGeom>
          <a:ln w="27432">
            <a:solidFill>
              <a:srgbClr val="3944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93647" y="3087623"/>
            <a:ext cx="3168650" cy="186055"/>
          </a:xfrm>
          <a:custGeom>
            <a:avLst/>
            <a:gdLst/>
            <a:ahLst/>
            <a:cxnLst/>
            <a:rect l="l" t="t" r="r" b="b"/>
            <a:pathLst>
              <a:path w="3168650" h="186054">
                <a:moveTo>
                  <a:pt x="0" y="185927"/>
                </a:moveTo>
                <a:lnTo>
                  <a:pt x="396240" y="164591"/>
                </a:lnTo>
                <a:lnTo>
                  <a:pt x="792480" y="153923"/>
                </a:lnTo>
                <a:lnTo>
                  <a:pt x="1188720" y="132587"/>
                </a:lnTo>
                <a:lnTo>
                  <a:pt x="1584960" y="0"/>
                </a:lnTo>
                <a:lnTo>
                  <a:pt x="1981200" y="105155"/>
                </a:lnTo>
                <a:lnTo>
                  <a:pt x="2375916" y="153923"/>
                </a:lnTo>
                <a:lnTo>
                  <a:pt x="2772156" y="121919"/>
                </a:lnTo>
                <a:lnTo>
                  <a:pt x="3168396" y="85343"/>
                </a:lnTo>
              </a:path>
            </a:pathLst>
          </a:custGeom>
          <a:ln w="27432">
            <a:solidFill>
              <a:srgbClr val="650B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49690" y="3401446"/>
            <a:ext cx="3505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-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5,00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6977" y="3136571"/>
            <a:ext cx="2724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6977" y="2871697"/>
            <a:ext cx="2724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5</a:t>
            </a:r>
            <a:r>
              <a:rPr sz="1000" spc="-10" dirty="0">
                <a:latin typeface="Arial"/>
                <a:cs typeface="Arial"/>
              </a:rPr>
              <a:t>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6394" y="2077074"/>
            <a:ext cx="342900" cy="7073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2</a:t>
            </a:r>
            <a:r>
              <a:rPr sz="1000" spc="-10" dirty="0">
                <a:latin typeface="Arial"/>
                <a:cs typeface="Arial"/>
              </a:rPr>
              <a:t>0,00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85"/>
              </a:spcBef>
            </a:pPr>
            <a:r>
              <a:rPr sz="1000" spc="5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5,00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85"/>
              </a:spcBef>
            </a:pPr>
            <a:r>
              <a:rPr sz="1000" spc="5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0,00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67873" y="1559469"/>
            <a:ext cx="3218180" cy="469900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12065" marR="5080" indent="-1905" algn="ctr">
              <a:lnSpc>
                <a:spcPts val="1150"/>
              </a:lnSpc>
              <a:spcBef>
                <a:spcPts val="175"/>
              </a:spcBef>
            </a:pPr>
            <a:r>
              <a:rPr sz="1000" b="1" spc="-5" dirty="0">
                <a:latin typeface="Arial"/>
                <a:cs typeface="Arial"/>
              </a:rPr>
              <a:t>Индекс </a:t>
            </a:r>
            <a:r>
              <a:rPr sz="1000" b="1" spc="-10" dirty="0">
                <a:latin typeface="Arial"/>
                <a:cs typeface="Arial"/>
              </a:rPr>
              <a:t>потребительских цен. </a:t>
            </a:r>
            <a:r>
              <a:rPr sz="1000" b="1" spc="-5" dirty="0">
                <a:latin typeface="Arial"/>
                <a:cs typeface="Arial"/>
              </a:rPr>
              <a:t>Среднегодовой  прирост (спад) по </a:t>
            </a:r>
            <a:r>
              <a:rPr sz="1000" b="1" spc="-10" dirty="0">
                <a:latin typeface="Arial"/>
                <a:cs typeface="Arial"/>
              </a:rPr>
              <a:t>отношению </a:t>
            </a:r>
            <a:r>
              <a:rPr sz="1000" b="1" spc="-5" dirty="0">
                <a:latin typeface="Arial"/>
                <a:cs typeface="Arial"/>
              </a:rPr>
              <a:t>к </a:t>
            </a:r>
            <a:r>
              <a:rPr sz="1000" b="1" spc="-10" dirty="0">
                <a:latin typeface="Arial"/>
                <a:cs typeface="Arial"/>
              </a:rPr>
              <a:t>прошлому </a:t>
            </a:r>
            <a:r>
              <a:rPr sz="1000" b="1" spc="-5" dirty="0">
                <a:latin typeface="Arial"/>
                <a:cs typeface="Arial"/>
              </a:rPr>
              <a:t>году, %  </a:t>
            </a:r>
            <a:r>
              <a:rPr sz="1000" b="1" spc="-10" dirty="0">
                <a:latin typeface="Arial"/>
                <a:cs typeface="Arial"/>
              </a:rPr>
              <a:t>(развитые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страны)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130808" y="3749040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99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15539" y="3749040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6454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30808" y="39654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98836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415539" y="39654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717C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30808" y="41818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3944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388394" y="3589158"/>
            <a:ext cx="600075" cy="675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2200"/>
              </a:lnSpc>
              <a:spcBef>
                <a:spcPts val="100"/>
              </a:spcBef>
            </a:pPr>
            <a:r>
              <a:rPr sz="1000" spc="-5" dirty="0">
                <a:latin typeface="Arial"/>
                <a:cs typeface="Arial"/>
              </a:rPr>
              <a:t>Россия  Г</a:t>
            </a:r>
            <a:r>
              <a:rPr sz="1000" spc="-10" dirty="0">
                <a:latin typeface="Arial"/>
                <a:cs typeface="Arial"/>
              </a:rPr>
              <a:t>ерма</a:t>
            </a:r>
            <a:r>
              <a:rPr sz="1000" spc="-5" dirty="0">
                <a:latin typeface="Arial"/>
                <a:cs typeface="Arial"/>
              </a:rPr>
              <a:t>н</a:t>
            </a:r>
            <a:r>
              <a:rPr sz="1000" spc="-10" dirty="0">
                <a:latin typeface="Arial"/>
                <a:cs typeface="Arial"/>
              </a:rPr>
              <a:t>и</a:t>
            </a:r>
            <a:r>
              <a:rPr sz="1000" spc="-5" dirty="0">
                <a:latin typeface="Arial"/>
                <a:cs typeface="Arial"/>
              </a:rPr>
              <a:t>я  </a:t>
            </a:r>
            <a:r>
              <a:rPr sz="1000" spc="-10" dirty="0">
                <a:latin typeface="Arial"/>
                <a:cs typeface="Arial"/>
              </a:rPr>
              <a:t>Канада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415539" y="41818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650B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40479" y="3287729"/>
            <a:ext cx="3475990" cy="977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2010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2011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2012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2013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2014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2015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2016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2017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2018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marL="1844675">
              <a:lnSpc>
                <a:spcPct val="100000"/>
              </a:lnSpc>
            </a:pPr>
            <a:r>
              <a:rPr sz="1000" spc="-10" dirty="0">
                <a:latin typeface="Arial"/>
                <a:cs typeface="Arial"/>
              </a:rPr>
              <a:t>США</a:t>
            </a:r>
            <a:endParaRPr sz="1000">
              <a:latin typeface="Arial"/>
              <a:cs typeface="Arial"/>
            </a:endParaRPr>
          </a:p>
          <a:p>
            <a:pPr marL="1844675" marR="650240">
              <a:lnSpc>
                <a:spcPct val="142200"/>
              </a:lnSpc>
            </a:pPr>
            <a:r>
              <a:rPr sz="1000" spc="-10" dirty="0">
                <a:latin typeface="Arial"/>
                <a:cs typeface="Arial"/>
              </a:rPr>
              <a:t>Ве</a:t>
            </a:r>
            <a:r>
              <a:rPr sz="1000" spc="-15" dirty="0">
                <a:latin typeface="Arial"/>
                <a:cs typeface="Arial"/>
              </a:rPr>
              <a:t>л</a:t>
            </a:r>
            <a:r>
              <a:rPr sz="1000" spc="-10" dirty="0">
                <a:latin typeface="Arial"/>
                <a:cs typeface="Arial"/>
              </a:rPr>
              <a:t>ико</a:t>
            </a:r>
            <a:r>
              <a:rPr sz="1000" dirty="0">
                <a:latin typeface="Arial"/>
                <a:cs typeface="Arial"/>
              </a:rPr>
              <a:t>б</a:t>
            </a:r>
            <a:r>
              <a:rPr sz="1000" spc="-10" dirty="0">
                <a:latin typeface="Arial"/>
                <a:cs typeface="Arial"/>
              </a:rPr>
              <a:t>рита</a:t>
            </a:r>
            <a:r>
              <a:rPr sz="1000" spc="-5" dirty="0">
                <a:latin typeface="Arial"/>
                <a:cs typeface="Arial"/>
              </a:rPr>
              <a:t>н</a:t>
            </a:r>
            <a:r>
              <a:rPr sz="1000" spc="-10" dirty="0">
                <a:latin typeface="Arial"/>
                <a:cs typeface="Arial"/>
              </a:rPr>
              <a:t>и</a:t>
            </a:r>
            <a:r>
              <a:rPr sz="1000" spc="-5" dirty="0">
                <a:latin typeface="Arial"/>
                <a:cs typeface="Arial"/>
              </a:rPr>
              <a:t>я  Япония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901184" y="3247644"/>
            <a:ext cx="3746500" cy="0"/>
          </a:xfrm>
          <a:custGeom>
            <a:avLst/>
            <a:gdLst/>
            <a:ahLst/>
            <a:cxnLst/>
            <a:rect l="l" t="t" r="r" b="b"/>
            <a:pathLst>
              <a:path w="3746500">
                <a:moveTo>
                  <a:pt x="0" y="0"/>
                </a:moveTo>
                <a:lnTo>
                  <a:pt x="3745991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901184" y="2939795"/>
            <a:ext cx="3746500" cy="0"/>
          </a:xfrm>
          <a:custGeom>
            <a:avLst/>
            <a:gdLst/>
            <a:ahLst/>
            <a:cxnLst/>
            <a:rect l="l" t="t" r="r" b="b"/>
            <a:pathLst>
              <a:path w="3746500">
                <a:moveTo>
                  <a:pt x="0" y="0"/>
                </a:moveTo>
                <a:lnTo>
                  <a:pt x="3745991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901184" y="2630423"/>
            <a:ext cx="3746500" cy="0"/>
          </a:xfrm>
          <a:custGeom>
            <a:avLst/>
            <a:gdLst/>
            <a:ahLst/>
            <a:cxnLst/>
            <a:rect l="l" t="t" r="r" b="b"/>
            <a:pathLst>
              <a:path w="3746500">
                <a:moveTo>
                  <a:pt x="0" y="0"/>
                </a:moveTo>
                <a:lnTo>
                  <a:pt x="3745991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901184" y="2322576"/>
            <a:ext cx="3746500" cy="0"/>
          </a:xfrm>
          <a:custGeom>
            <a:avLst/>
            <a:gdLst/>
            <a:ahLst/>
            <a:cxnLst/>
            <a:rect l="l" t="t" r="r" b="b"/>
            <a:pathLst>
              <a:path w="3746500">
                <a:moveTo>
                  <a:pt x="0" y="0"/>
                </a:moveTo>
                <a:lnTo>
                  <a:pt x="3745991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901184" y="3555491"/>
            <a:ext cx="3746500" cy="0"/>
          </a:xfrm>
          <a:custGeom>
            <a:avLst/>
            <a:gdLst/>
            <a:ahLst/>
            <a:cxnLst/>
            <a:rect l="l" t="t" r="r" b="b"/>
            <a:pathLst>
              <a:path w="3746500">
                <a:moveTo>
                  <a:pt x="0" y="0"/>
                </a:moveTo>
                <a:lnTo>
                  <a:pt x="3745991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108447" y="2599944"/>
            <a:ext cx="3331845" cy="783590"/>
          </a:xfrm>
          <a:custGeom>
            <a:avLst/>
            <a:gdLst/>
            <a:ahLst/>
            <a:cxnLst/>
            <a:rect l="l" t="t" r="r" b="b"/>
            <a:pathLst>
              <a:path w="3331845" h="783589">
                <a:moveTo>
                  <a:pt x="0" y="530351"/>
                </a:moveTo>
                <a:lnTo>
                  <a:pt x="416052" y="437387"/>
                </a:lnTo>
                <a:lnTo>
                  <a:pt x="833628" y="641603"/>
                </a:lnTo>
                <a:lnTo>
                  <a:pt x="1249680" y="536447"/>
                </a:lnTo>
                <a:lnTo>
                  <a:pt x="1665732" y="475487"/>
                </a:lnTo>
                <a:lnTo>
                  <a:pt x="2081783" y="0"/>
                </a:lnTo>
                <a:lnTo>
                  <a:pt x="2497836" y="518159"/>
                </a:lnTo>
                <a:lnTo>
                  <a:pt x="2915412" y="728471"/>
                </a:lnTo>
                <a:lnTo>
                  <a:pt x="3331464" y="783335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108447" y="3223260"/>
            <a:ext cx="3331845" cy="247015"/>
          </a:xfrm>
          <a:custGeom>
            <a:avLst/>
            <a:gdLst/>
            <a:ahLst/>
            <a:cxnLst/>
            <a:rect l="l" t="t" r="r" b="b"/>
            <a:pathLst>
              <a:path w="3331845" h="247014">
                <a:moveTo>
                  <a:pt x="0" y="129539"/>
                </a:moveTo>
                <a:lnTo>
                  <a:pt x="416052" y="0"/>
                </a:lnTo>
                <a:lnTo>
                  <a:pt x="833628" y="172211"/>
                </a:lnTo>
                <a:lnTo>
                  <a:pt x="1249680" y="172211"/>
                </a:lnTo>
                <a:lnTo>
                  <a:pt x="1665732" y="208787"/>
                </a:lnTo>
                <a:lnTo>
                  <a:pt x="2081783" y="246887"/>
                </a:lnTo>
                <a:lnTo>
                  <a:pt x="2497836" y="208787"/>
                </a:lnTo>
                <a:lnTo>
                  <a:pt x="2915412" y="234695"/>
                </a:lnTo>
                <a:lnTo>
                  <a:pt x="3331464" y="196595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108447" y="3308603"/>
            <a:ext cx="3331845" cy="204470"/>
          </a:xfrm>
          <a:custGeom>
            <a:avLst/>
            <a:gdLst/>
            <a:ahLst/>
            <a:cxnLst/>
            <a:rect l="l" t="t" r="r" b="b"/>
            <a:pathLst>
              <a:path w="3331845" h="204470">
                <a:moveTo>
                  <a:pt x="0" y="68579"/>
                </a:moveTo>
                <a:lnTo>
                  <a:pt x="416052" y="0"/>
                </a:lnTo>
                <a:lnTo>
                  <a:pt x="833628" y="111251"/>
                </a:lnTo>
                <a:lnTo>
                  <a:pt x="1249680" y="167639"/>
                </a:lnTo>
                <a:lnTo>
                  <a:pt x="1665732" y="167639"/>
                </a:lnTo>
                <a:lnTo>
                  <a:pt x="2081783" y="204215"/>
                </a:lnTo>
                <a:lnTo>
                  <a:pt x="2497836" y="185927"/>
                </a:lnTo>
                <a:lnTo>
                  <a:pt x="2915412" y="129539"/>
                </a:lnTo>
                <a:lnTo>
                  <a:pt x="3331464" y="155447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08447" y="3160776"/>
            <a:ext cx="3331845" cy="186055"/>
          </a:xfrm>
          <a:custGeom>
            <a:avLst/>
            <a:gdLst/>
            <a:ahLst/>
            <a:cxnLst/>
            <a:rect l="l" t="t" r="r" b="b"/>
            <a:pathLst>
              <a:path w="3331845" h="186054">
                <a:moveTo>
                  <a:pt x="0" y="80772"/>
                </a:moveTo>
                <a:lnTo>
                  <a:pt x="416052" y="68580"/>
                </a:lnTo>
                <a:lnTo>
                  <a:pt x="833628" y="147828"/>
                </a:lnTo>
                <a:lnTo>
                  <a:pt x="1249680" y="0"/>
                </a:lnTo>
                <a:lnTo>
                  <a:pt x="1665732" y="0"/>
                </a:lnTo>
                <a:lnTo>
                  <a:pt x="2081783" y="0"/>
                </a:lnTo>
                <a:lnTo>
                  <a:pt x="2497836" y="179832"/>
                </a:lnTo>
                <a:lnTo>
                  <a:pt x="2915412" y="160020"/>
                </a:lnTo>
                <a:lnTo>
                  <a:pt x="3331464" y="185928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108447" y="3320796"/>
            <a:ext cx="3331845" cy="173990"/>
          </a:xfrm>
          <a:custGeom>
            <a:avLst/>
            <a:gdLst/>
            <a:ahLst/>
            <a:cxnLst/>
            <a:rect l="l" t="t" r="r" b="b"/>
            <a:pathLst>
              <a:path w="3331845" h="173989">
                <a:moveTo>
                  <a:pt x="0" y="129539"/>
                </a:moveTo>
                <a:lnTo>
                  <a:pt x="416052" y="38099"/>
                </a:lnTo>
                <a:lnTo>
                  <a:pt x="833628" y="129539"/>
                </a:lnTo>
                <a:lnTo>
                  <a:pt x="1249680" y="105155"/>
                </a:lnTo>
                <a:lnTo>
                  <a:pt x="1665732" y="44195"/>
                </a:lnTo>
                <a:lnTo>
                  <a:pt x="2081783" y="105155"/>
                </a:lnTo>
                <a:lnTo>
                  <a:pt x="2497836" y="105155"/>
                </a:lnTo>
                <a:lnTo>
                  <a:pt x="2915412" y="0"/>
                </a:lnTo>
                <a:lnTo>
                  <a:pt x="3331464" y="173735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531475" y="3456710"/>
            <a:ext cx="2724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531475" y="3148322"/>
            <a:ext cx="2724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5</a:t>
            </a:r>
            <a:r>
              <a:rPr sz="1000" spc="-10" dirty="0">
                <a:latin typeface="Arial"/>
                <a:cs typeface="Arial"/>
              </a:rPr>
              <a:t>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60893" y="2840061"/>
            <a:ext cx="3429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0,00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460893" y="2531673"/>
            <a:ext cx="3429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5,00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460893" y="2223412"/>
            <a:ext cx="3429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2</a:t>
            </a:r>
            <a:r>
              <a:rPr sz="1000" spc="-10" dirty="0">
                <a:latin typeface="Arial"/>
                <a:cs typeface="Arial"/>
              </a:rPr>
              <a:t>0,00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955223" y="3607994"/>
            <a:ext cx="3638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28625" algn="l"/>
                <a:tab pos="845185" algn="l"/>
                <a:tab pos="1261745" algn="l"/>
                <a:tab pos="1677670" algn="l"/>
                <a:tab pos="2094230" algn="l"/>
                <a:tab pos="2510790" algn="l"/>
                <a:tab pos="2927350" algn="l"/>
                <a:tab pos="3343910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1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2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3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4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5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6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7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18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829743" y="1559709"/>
            <a:ext cx="3484879" cy="469900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12700" marR="5080" algn="ctr">
              <a:lnSpc>
                <a:spcPts val="1150"/>
              </a:lnSpc>
              <a:spcBef>
                <a:spcPts val="175"/>
              </a:spcBef>
            </a:pPr>
            <a:r>
              <a:rPr sz="1000" b="1" spc="-5" dirty="0">
                <a:latin typeface="Arial"/>
                <a:cs typeface="Arial"/>
              </a:rPr>
              <a:t>Индекс </a:t>
            </a:r>
            <a:r>
              <a:rPr sz="1000" b="1" spc="-10" dirty="0">
                <a:latin typeface="Arial"/>
                <a:cs typeface="Arial"/>
              </a:rPr>
              <a:t>потребительских цен. </a:t>
            </a:r>
            <a:r>
              <a:rPr sz="1000" b="1" spc="-5" dirty="0">
                <a:latin typeface="Arial"/>
                <a:cs typeface="Arial"/>
              </a:rPr>
              <a:t>Среднегодовой </a:t>
            </a:r>
            <a:r>
              <a:rPr sz="1000" b="1" spc="-10" dirty="0">
                <a:latin typeface="Arial"/>
                <a:cs typeface="Arial"/>
              </a:rPr>
              <a:t>прирост  </a:t>
            </a:r>
            <a:r>
              <a:rPr sz="1000" b="1" spc="-5" dirty="0">
                <a:latin typeface="Arial"/>
                <a:cs typeface="Arial"/>
              </a:rPr>
              <a:t>(спад) по </a:t>
            </a:r>
            <a:r>
              <a:rPr sz="1000" b="1" spc="-10" dirty="0">
                <a:latin typeface="Arial"/>
                <a:cs typeface="Arial"/>
              </a:rPr>
              <a:t>отношению </a:t>
            </a:r>
            <a:r>
              <a:rPr sz="1000" b="1" spc="-5" dirty="0">
                <a:latin typeface="Arial"/>
                <a:cs typeface="Arial"/>
              </a:rPr>
              <a:t>к </a:t>
            </a:r>
            <a:r>
              <a:rPr sz="1000" b="1" spc="-10" dirty="0">
                <a:latin typeface="Arial"/>
                <a:cs typeface="Arial"/>
              </a:rPr>
              <a:t>прошлому </a:t>
            </a:r>
            <a:r>
              <a:rPr sz="1000" b="1" spc="-5" dirty="0">
                <a:latin typeface="Arial"/>
                <a:cs typeface="Arial"/>
              </a:rPr>
              <a:t>году, %  </a:t>
            </a:r>
            <a:r>
              <a:rPr sz="1000" b="1" spc="-10" dirty="0">
                <a:latin typeface="Arial"/>
                <a:cs typeface="Arial"/>
              </a:rPr>
              <a:t>(развивающиеся</a:t>
            </a:r>
            <a:r>
              <a:rPr sz="1000" b="1" spc="4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страны)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4934711" y="39654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053328" y="39654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70419" y="396544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7427552" y="3870773"/>
            <a:ext cx="8356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Южная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Корея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4934711" y="41818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192607" y="3805861"/>
            <a:ext cx="667385" cy="459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2200"/>
              </a:lnSpc>
              <a:spcBef>
                <a:spcPts val="100"/>
              </a:spcBef>
            </a:pPr>
            <a:r>
              <a:rPr sz="1000" spc="-5" dirty="0">
                <a:latin typeface="Arial"/>
                <a:cs typeface="Arial"/>
              </a:rPr>
              <a:t>Россия  Ин</a:t>
            </a:r>
            <a:r>
              <a:rPr sz="1000" spc="-15" dirty="0">
                <a:latin typeface="Arial"/>
                <a:cs typeface="Arial"/>
              </a:rPr>
              <a:t>д</a:t>
            </a:r>
            <a:r>
              <a:rPr sz="1000" spc="-10" dirty="0">
                <a:latin typeface="Arial"/>
                <a:cs typeface="Arial"/>
              </a:rPr>
              <a:t>о</a:t>
            </a:r>
            <a:r>
              <a:rPr sz="1000" spc="-5" dirty="0">
                <a:latin typeface="Arial"/>
                <a:cs typeface="Arial"/>
              </a:rPr>
              <a:t>н</a:t>
            </a:r>
            <a:r>
              <a:rPr sz="1000" spc="-10" dirty="0">
                <a:latin typeface="Arial"/>
                <a:cs typeface="Arial"/>
              </a:rPr>
              <a:t>ези</a:t>
            </a:r>
            <a:r>
              <a:rPr sz="1000" spc="-5" dirty="0">
                <a:latin typeface="Arial"/>
                <a:cs typeface="Arial"/>
              </a:rPr>
              <a:t>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053328" y="41818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6310079" y="3805861"/>
            <a:ext cx="610870" cy="459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2200"/>
              </a:lnSpc>
              <a:spcBef>
                <a:spcPts val="100"/>
              </a:spcBef>
            </a:pPr>
            <a:r>
              <a:rPr sz="1000" spc="-10" dirty="0">
                <a:latin typeface="Arial"/>
                <a:cs typeface="Arial"/>
              </a:rPr>
              <a:t>Китай  Малайзи</a:t>
            </a:r>
            <a:r>
              <a:rPr sz="1000" spc="-5" dirty="0">
                <a:latin typeface="Arial"/>
                <a:cs typeface="Arial"/>
              </a:rPr>
              <a:t>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2165604" y="6289547"/>
            <a:ext cx="5074920" cy="0"/>
          </a:xfrm>
          <a:custGeom>
            <a:avLst/>
            <a:gdLst/>
            <a:ahLst/>
            <a:cxnLst/>
            <a:rect l="l" t="t" r="r" b="b"/>
            <a:pathLst>
              <a:path w="5074920">
                <a:moveTo>
                  <a:pt x="0" y="0"/>
                </a:moveTo>
                <a:lnTo>
                  <a:pt x="507492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165604" y="5768340"/>
            <a:ext cx="5074920" cy="0"/>
          </a:xfrm>
          <a:custGeom>
            <a:avLst/>
            <a:gdLst/>
            <a:ahLst/>
            <a:cxnLst/>
            <a:rect l="l" t="t" r="r" b="b"/>
            <a:pathLst>
              <a:path w="5074920">
                <a:moveTo>
                  <a:pt x="0" y="0"/>
                </a:moveTo>
                <a:lnTo>
                  <a:pt x="507492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165604" y="5507735"/>
            <a:ext cx="5074920" cy="0"/>
          </a:xfrm>
          <a:custGeom>
            <a:avLst/>
            <a:gdLst/>
            <a:ahLst/>
            <a:cxnLst/>
            <a:rect l="l" t="t" r="r" b="b"/>
            <a:pathLst>
              <a:path w="5074920">
                <a:moveTo>
                  <a:pt x="0" y="0"/>
                </a:moveTo>
                <a:lnTo>
                  <a:pt x="507492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165604" y="5245608"/>
            <a:ext cx="5074920" cy="0"/>
          </a:xfrm>
          <a:custGeom>
            <a:avLst/>
            <a:gdLst/>
            <a:ahLst/>
            <a:cxnLst/>
            <a:rect l="l" t="t" r="r" b="b"/>
            <a:pathLst>
              <a:path w="5074920">
                <a:moveTo>
                  <a:pt x="0" y="0"/>
                </a:moveTo>
                <a:lnTo>
                  <a:pt x="507492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165604" y="4985003"/>
            <a:ext cx="5074920" cy="0"/>
          </a:xfrm>
          <a:custGeom>
            <a:avLst/>
            <a:gdLst/>
            <a:ahLst/>
            <a:cxnLst/>
            <a:rect l="l" t="t" r="r" b="b"/>
            <a:pathLst>
              <a:path w="5074920">
                <a:moveTo>
                  <a:pt x="0" y="0"/>
                </a:moveTo>
                <a:lnTo>
                  <a:pt x="507492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165604" y="6028944"/>
            <a:ext cx="5074920" cy="0"/>
          </a:xfrm>
          <a:custGeom>
            <a:avLst/>
            <a:gdLst/>
            <a:ahLst/>
            <a:cxnLst/>
            <a:rect l="l" t="t" r="r" b="b"/>
            <a:pathLst>
              <a:path w="5074920">
                <a:moveTo>
                  <a:pt x="0" y="0"/>
                </a:moveTo>
                <a:lnTo>
                  <a:pt x="5074920" y="0"/>
                </a:lnTo>
              </a:path>
            </a:pathLst>
          </a:custGeom>
          <a:ln w="9144">
            <a:solidFill>
              <a:srgbClr val="8A8A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47544" y="5219700"/>
            <a:ext cx="4511040" cy="662940"/>
          </a:xfrm>
          <a:custGeom>
            <a:avLst/>
            <a:gdLst/>
            <a:ahLst/>
            <a:cxnLst/>
            <a:rect l="l" t="t" r="r" b="b"/>
            <a:pathLst>
              <a:path w="4511040" h="662939">
                <a:moveTo>
                  <a:pt x="0" y="449580"/>
                </a:moveTo>
                <a:lnTo>
                  <a:pt x="563880" y="370332"/>
                </a:lnTo>
                <a:lnTo>
                  <a:pt x="1127760" y="542544"/>
                </a:lnTo>
                <a:lnTo>
                  <a:pt x="1691639" y="454152"/>
                </a:lnTo>
                <a:lnTo>
                  <a:pt x="2255520" y="402336"/>
                </a:lnTo>
                <a:lnTo>
                  <a:pt x="2819400" y="0"/>
                </a:lnTo>
                <a:lnTo>
                  <a:pt x="3383279" y="438912"/>
                </a:lnTo>
                <a:lnTo>
                  <a:pt x="3947160" y="615696"/>
                </a:lnTo>
                <a:lnTo>
                  <a:pt x="4511040" y="662940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447544" y="5841491"/>
            <a:ext cx="4511040" cy="151130"/>
          </a:xfrm>
          <a:custGeom>
            <a:avLst/>
            <a:gdLst/>
            <a:ahLst/>
            <a:cxnLst/>
            <a:rect l="l" t="t" r="r" b="b"/>
            <a:pathLst>
              <a:path w="4511040" h="151129">
                <a:moveTo>
                  <a:pt x="0" y="62484"/>
                </a:moveTo>
                <a:lnTo>
                  <a:pt x="563880" y="120396"/>
                </a:lnTo>
                <a:lnTo>
                  <a:pt x="1127760" y="150876"/>
                </a:lnTo>
                <a:lnTo>
                  <a:pt x="1691639" y="77724"/>
                </a:lnTo>
                <a:lnTo>
                  <a:pt x="2255520" y="83820"/>
                </a:lnTo>
                <a:lnTo>
                  <a:pt x="2819400" y="73152"/>
                </a:lnTo>
                <a:lnTo>
                  <a:pt x="3383279" y="0"/>
                </a:lnTo>
                <a:lnTo>
                  <a:pt x="3947160" y="88392"/>
                </a:lnTo>
                <a:lnTo>
                  <a:pt x="4511040" y="88392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447544" y="5835396"/>
            <a:ext cx="4511040" cy="318770"/>
          </a:xfrm>
          <a:custGeom>
            <a:avLst/>
            <a:gdLst/>
            <a:ahLst/>
            <a:cxnLst/>
            <a:rect l="l" t="t" r="r" b="b"/>
            <a:pathLst>
              <a:path w="4511040" h="318770">
                <a:moveTo>
                  <a:pt x="0" y="318515"/>
                </a:moveTo>
                <a:lnTo>
                  <a:pt x="563880" y="89915"/>
                </a:lnTo>
                <a:lnTo>
                  <a:pt x="1127760" y="99059"/>
                </a:lnTo>
                <a:lnTo>
                  <a:pt x="1691639" y="25907"/>
                </a:lnTo>
                <a:lnTo>
                  <a:pt x="2255520" y="16763"/>
                </a:lnTo>
                <a:lnTo>
                  <a:pt x="2819400" y="99059"/>
                </a:lnTo>
                <a:lnTo>
                  <a:pt x="3383279" y="53339"/>
                </a:lnTo>
                <a:lnTo>
                  <a:pt x="3947160" y="172211"/>
                </a:lnTo>
                <a:lnTo>
                  <a:pt x="4511040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447544" y="5830823"/>
            <a:ext cx="4511040" cy="245745"/>
          </a:xfrm>
          <a:custGeom>
            <a:avLst/>
            <a:gdLst/>
            <a:ahLst/>
            <a:cxnLst/>
            <a:rect l="l" t="t" r="r" b="b"/>
            <a:pathLst>
              <a:path w="4511040" h="245745">
                <a:moveTo>
                  <a:pt x="0" y="0"/>
                </a:moveTo>
                <a:lnTo>
                  <a:pt x="563880" y="0"/>
                </a:lnTo>
                <a:lnTo>
                  <a:pt x="1127760" y="47244"/>
                </a:lnTo>
                <a:lnTo>
                  <a:pt x="1691639" y="15240"/>
                </a:lnTo>
                <a:lnTo>
                  <a:pt x="2255520" y="83820"/>
                </a:lnTo>
                <a:lnTo>
                  <a:pt x="2819400" y="131064"/>
                </a:lnTo>
                <a:lnTo>
                  <a:pt x="3383279" y="94488"/>
                </a:lnTo>
                <a:lnTo>
                  <a:pt x="3947160" y="245364"/>
                </a:lnTo>
                <a:lnTo>
                  <a:pt x="4511040" y="62484"/>
                </a:lnTo>
              </a:path>
            </a:pathLst>
          </a:custGeom>
          <a:ln w="27431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447544" y="5559552"/>
            <a:ext cx="4511040" cy="292735"/>
          </a:xfrm>
          <a:custGeom>
            <a:avLst/>
            <a:gdLst/>
            <a:ahLst/>
            <a:cxnLst/>
            <a:rect l="l" t="t" r="r" b="b"/>
            <a:pathLst>
              <a:path w="4511040" h="292735">
                <a:moveTo>
                  <a:pt x="0" y="208788"/>
                </a:moveTo>
                <a:lnTo>
                  <a:pt x="563880" y="124968"/>
                </a:lnTo>
                <a:lnTo>
                  <a:pt x="1127760" y="187452"/>
                </a:lnTo>
                <a:lnTo>
                  <a:pt x="1691639" y="146304"/>
                </a:lnTo>
                <a:lnTo>
                  <a:pt x="2255520" y="140208"/>
                </a:lnTo>
                <a:lnTo>
                  <a:pt x="2819400" y="0"/>
                </a:lnTo>
                <a:lnTo>
                  <a:pt x="3383279" y="15240"/>
                </a:lnTo>
                <a:lnTo>
                  <a:pt x="3947160" y="292608"/>
                </a:lnTo>
                <a:lnTo>
                  <a:pt x="4511040" y="275844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1717842" y="5407490"/>
            <a:ext cx="350520" cy="9601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0,00</a:t>
            </a:r>
            <a:endParaRPr sz="1000">
              <a:latin typeface="Arial"/>
              <a:cs typeface="Arial"/>
            </a:endParaRPr>
          </a:p>
          <a:p>
            <a:pPr marL="89535">
              <a:lnSpc>
                <a:spcPct val="100000"/>
              </a:lnSpc>
              <a:spcBef>
                <a:spcPts val="855"/>
              </a:spcBef>
            </a:pPr>
            <a:r>
              <a:rPr sz="1000" spc="5" dirty="0">
                <a:latin typeface="Arial"/>
                <a:cs typeface="Arial"/>
              </a:rPr>
              <a:t>5</a:t>
            </a:r>
            <a:r>
              <a:rPr sz="1000" spc="-10" dirty="0">
                <a:latin typeface="Arial"/>
                <a:cs typeface="Arial"/>
              </a:rPr>
              <a:t>,00</a:t>
            </a:r>
            <a:endParaRPr sz="1000">
              <a:latin typeface="Arial"/>
              <a:cs typeface="Arial"/>
            </a:endParaRPr>
          </a:p>
          <a:p>
            <a:pPr marL="89535">
              <a:lnSpc>
                <a:spcPct val="100000"/>
              </a:lnSpc>
              <a:spcBef>
                <a:spcPts val="855"/>
              </a:spcBef>
            </a:pP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,00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5,00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292622" y="6080681"/>
            <a:ext cx="871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76580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11</a:t>
            </a:r>
            <a:endParaRPr sz="10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3420678" y="6080681"/>
            <a:ext cx="3073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12</a:t>
            </a:r>
            <a:endParaRPr sz="10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984705" y="6080681"/>
            <a:ext cx="871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76580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3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14</a:t>
            </a:r>
            <a:endParaRPr sz="10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724546" y="4367979"/>
            <a:ext cx="4821555" cy="956310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1120140" marR="5080" indent="-379730">
              <a:lnSpc>
                <a:spcPts val="1150"/>
              </a:lnSpc>
              <a:spcBef>
                <a:spcPts val="175"/>
              </a:spcBef>
            </a:pPr>
            <a:r>
              <a:rPr sz="1000" b="1" spc="-5" dirty="0">
                <a:latin typeface="Arial"/>
                <a:cs typeface="Arial"/>
              </a:rPr>
              <a:t>Индекс </a:t>
            </a:r>
            <a:r>
              <a:rPr sz="1000" b="1" spc="-10" dirty="0">
                <a:latin typeface="Arial"/>
                <a:cs typeface="Arial"/>
              </a:rPr>
              <a:t>потребительских цен. </a:t>
            </a:r>
            <a:r>
              <a:rPr sz="1000" b="1" spc="-5" dirty="0">
                <a:latin typeface="Arial"/>
                <a:cs typeface="Arial"/>
              </a:rPr>
              <a:t>Среднегодовой прирост (спад) </a:t>
            </a:r>
            <a:r>
              <a:rPr sz="1000" b="1" spc="-10" dirty="0">
                <a:latin typeface="Arial"/>
                <a:cs typeface="Arial"/>
              </a:rPr>
              <a:t>по  отношению </a:t>
            </a:r>
            <a:r>
              <a:rPr sz="1000" b="1" spc="-5" dirty="0">
                <a:latin typeface="Arial"/>
                <a:cs typeface="Arial"/>
              </a:rPr>
              <a:t>к </a:t>
            </a:r>
            <a:r>
              <a:rPr sz="1000" b="1" spc="-10" dirty="0">
                <a:latin typeface="Arial"/>
                <a:cs typeface="Arial"/>
              </a:rPr>
              <a:t>прошлому </a:t>
            </a:r>
            <a:r>
              <a:rPr sz="1000" b="1" spc="-5" dirty="0">
                <a:latin typeface="Arial"/>
                <a:cs typeface="Arial"/>
              </a:rPr>
              <a:t>году, % (сырьевые</a:t>
            </a:r>
            <a:r>
              <a:rPr sz="1000" b="1" spc="114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страны)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000" spc="-5" dirty="0">
                <a:latin typeface="Arial"/>
                <a:cs typeface="Arial"/>
              </a:rPr>
              <a:t>20,00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000" spc="-5" dirty="0">
                <a:latin typeface="Arial"/>
                <a:cs typeface="Arial"/>
              </a:rPr>
              <a:t>15,00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2048255" y="653795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D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2305413" y="6442974"/>
            <a:ext cx="44640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Ро</a:t>
            </a:r>
            <a:r>
              <a:rPr sz="1000" dirty="0">
                <a:latin typeface="Arial"/>
                <a:cs typeface="Arial"/>
              </a:rPr>
              <a:t>сс</a:t>
            </a:r>
            <a:r>
              <a:rPr sz="1000" spc="-10" dirty="0">
                <a:latin typeface="Arial"/>
                <a:cs typeface="Arial"/>
              </a:rPr>
              <a:t>и</a:t>
            </a:r>
            <a:r>
              <a:rPr sz="1000" spc="-5" dirty="0">
                <a:latin typeface="Arial"/>
                <a:cs typeface="Arial"/>
              </a:rPr>
              <a:t>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2877311" y="653795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7260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3133079" y="6442974"/>
            <a:ext cx="578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Норвегия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3838955" y="653795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AC95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 txBox="1"/>
          <p:nvPr/>
        </p:nvSpPr>
        <p:spPr>
          <a:xfrm>
            <a:off x="4095747" y="6442974"/>
            <a:ext cx="3670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Катар</a:t>
            </a:r>
            <a:endParaRPr sz="10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4588764" y="653795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808D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4845374" y="6080681"/>
            <a:ext cx="1186815" cy="5397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2705" algn="r">
              <a:lnSpc>
                <a:spcPct val="100000"/>
              </a:lnSpc>
              <a:spcBef>
                <a:spcPts val="95"/>
              </a:spcBef>
              <a:tabLst>
                <a:tab pos="563880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5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000" spc="-10" dirty="0">
                <a:latin typeface="Arial"/>
                <a:cs typeface="Arial"/>
              </a:rPr>
              <a:t>Саудовская</a:t>
            </a:r>
            <a:r>
              <a:rPr sz="1000" spc="-1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Аравия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6160008" y="653795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7432">
            <a:solidFill>
              <a:srgbClr val="424E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6240817" y="6080681"/>
            <a:ext cx="871855" cy="5397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76580" algn="l"/>
              </a:tabLst>
            </a:pP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7</a:t>
            </a:r>
            <a:r>
              <a:rPr sz="1000" dirty="0">
                <a:latin typeface="Arial"/>
                <a:cs typeface="Arial"/>
              </a:rPr>
              <a:t>	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18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00">
              <a:latin typeface="Times New Roman"/>
              <a:cs typeface="Times New Roman"/>
            </a:endParaRPr>
          </a:p>
          <a:p>
            <a:pPr marL="187325">
              <a:lnSpc>
                <a:spcPct val="100000"/>
              </a:lnSpc>
            </a:pPr>
            <a:r>
              <a:rPr sz="1000" spc="-10" dirty="0">
                <a:latin typeface="Arial"/>
                <a:cs typeface="Arial"/>
              </a:rPr>
              <a:t>Бразилия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8383016" y="57403"/>
            <a:ext cx="22415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603066" y="6579294"/>
            <a:ext cx="11264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Источник: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CEIC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Почему не растет экономика?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Растут резервы, но не растет экономика</a:t>
            </a:r>
          </a:p>
          <a:p>
            <a:r>
              <a:rPr lang="ru-RU" dirty="0" smtClean="0"/>
              <a:t>Высокие риски инвестирования для бизнеса</a:t>
            </a:r>
          </a:p>
          <a:p>
            <a:r>
              <a:rPr lang="ru-RU" dirty="0" smtClean="0"/>
              <a:t>Корпоративное государство как неэффективный экономический агент</a:t>
            </a:r>
          </a:p>
          <a:p>
            <a:r>
              <a:rPr lang="ru-RU" dirty="0" err="1" smtClean="0"/>
              <a:t>Сверхцентрализация</a:t>
            </a:r>
            <a:r>
              <a:rPr lang="ru-RU" dirty="0" smtClean="0"/>
              <a:t>, дорогая  и </a:t>
            </a:r>
            <a:r>
              <a:rPr lang="ru-RU" dirty="0" err="1" smtClean="0"/>
              <a:t>неэфективная</a:t>
            </a:r>
            <a:r>
              <a:rPr lang="ru-RU" dirty="0" smtClean="0"/>
              <a:t> власть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611560" y="620688"/>
            <a:ext cx="815868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1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Экономические показатели, предусмотренные в Послании Федеральному Собранию и Указе Президента РФ В.В. Путина на перспективу</a:t>
            </a:r>
            <a:endParaRPr lang="ru-RU" sz="2100" dirty="0"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684808"/>
            <a:ext cx="8954200" cy="4839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Россия должна войти в число пяти крупнейших экономик мира                              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– </a:t>
            </a:r>
            <a:r>
              <a:rPr lang="ru-RU" sz="165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за период до 2024 г.</a:t>
            </a:r>
          </a:p>
          <a:p>
            <a:pPr marL="182563" lvl="0" indent="-182563" fontAlgn="base">
              <a:spcBef>
                <a:spcPts val="9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Прирост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ВВП на душу населения до 2025 г.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                                                           – 50%</a:t>
            </a:r>
            <a:endParaRPr lang="ru-RU" sz="1700" dirty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  <a:p>
            <a:pPr marL="182563" lvl="0" indent="-182563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Увеличение количества организаций, осуществляющих технологические </a:t>
            </a:r>
            <a:endParaRPr lang="ru-RU" sz="1700" dirty="0" smtClean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  <a:p>
            <a:pPr lvl="0" fontAlgn="base">
              <a:spcAft>
                <a:spcPts val="600"/>
              </a:spcAft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инновации, с 10%                                                                                                            – до 50%</a:t>
            </a:r>
            <a:endParaRPr lang="ru-RU" sz="1700" dirty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  <a:p>
            <a:pPr marL="182563" lvl="0" indent="-182563" fontAlgn="base">
              <a:spcBef>
                <a:spcPts val="9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Вклад малого предпринимательства в ВВП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 20% к 2025 г.                                        – 40%</a:t>
            </a:r>
            <a:endParaRPr lang="ru-RU" sz="1700" dirty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  <a:p>
            <a:pPr marL="182563" lvl="0" indent="-182563" fontAlgn="base">
              <a:spcBef>
                <a:spcPts val="9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Число занятых малым бизнесом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с 19 млн чел.                                          – до 25 млн чел.</a:t>
            </a:r>
          </a:p>
          <a:p>
            <a:pPr marL="182563" lvl="0" indent="-182563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Обеспечить ежегодный прирост производительности труда в отраслях </a:t>
            </a:r>
          </a:p>
          <a:p>
            <a:pPr lvl="0" fontAlgn="base">
              <a:spcAft>
                <a:spcPts val="600"/>
              </a:spcAft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материального производства                                                                                         – не ниже 5%</a:t>
            </a:r>
          </a:p>
          <a:p>
            <a:pPr marL="182563" lvl="0" indent="-182563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инвестиции в составе ВВП с 18% в 2017 г. в %%                                       – сначала до 25% </a:t>
            </a:r>
          </a:p>
          <a:p>
            <a:pPr lvl="0" fontAlgn="base">
              <a:spcAft>
                <a:spcPts val="600"/>
              </a:spcAft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– потом до 27%</a:t>
            </a:r>
          </a:p>
          <a:p>
            <a:pPr marL="182563" lvl="0" indent="-182563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Годовой объём </a:t>
            </a:r>
            <a:r>
              <a:rPr lang="ru-RU" sz="1700" dirty="0" err="1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несырьевого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неэнергетического экспорта увеличить за 6 лет </a:t>
            </a:r>
          </a:p>
          <a:p>
            <a:pPr lvl="0" fontAlgn="base"/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(до 2024 г.) с 169 млрд долл. в 2016 г.,                                                                          – до 250 млрд долл. </a:t>
            </a:r>
          </a:p>
          <a:p>
            <a:pPr lvl="0" fontAlgn="base">
              <a:spcAft>
                <a:spcPts val="600"/>
              </a:spcAft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           в том числе машиностроения с 24,4 млрд долл. в 2016 г.                                – до 50 млрд долл.</a:t>
            </a:r>
          </a:p>
        </p:txBody>
      </p:sp>
    </p:spTree>
    <p:extLst>
      <p:ext uri="{BB962C8B-B14F-4D97-AF65-F5344CB8AC3E}">
        <p14:creationId xmlns:p14="http://schemas.microsoft.com/office/powerpoint/2010/main" xmlns="" val="195736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7605"/>
            <a:ext cx="1164169" cy="362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950457"/>
            <a:ext cx="8917624" cy="5086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lvl="0" indent="-182563" algn="just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Объём экспорта услуг, включая образование, международный туризм, </a:t>
            </a:r>
          </a:p>
          <a:p>
            <a:pPr lvl="0" algn="just" fontAlgn="base">
              <a:spcAft>
                <a:spcPts val="600"/>
              </a:spcAft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транспорт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, с 50,6 млрд долл. в 2016 г.                                                                       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– до 100 млрд долл.</a:t>
            </a:r>
          </a:p>
          <a:p>
            <a:pPr marL="182563" indent="-182563" algn="just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Расходы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на строительство и обустройство автомобильных дорог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</a:t>
            </a:r>
          </a:p>
          <a:p>
            <a:pPr algn="just" fontAlgn="base">
              <a:spcAft>
                <a:spcPts val="600"/>
              </a:spcAft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за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6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лет (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до 2024 г.)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                                                                                                </a:t>
            </a:r>
            <a:r>
              <a:rPr lang="ru-RU" sz="165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– </a:t>
            </a:r>
            <a:r>
              <a:rPr lang="ru-RU" sz="165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11 </a:t>
            </a:r>
            <a:r>
              <a:rPr lang="ru-RU" sz="165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трлн руб. </a:t>
            </a:r>
          </a:p>
          <a:p>
            <a:pPr marL="182563" indent="-182563" algn="just" fontAlgn="base">
              <a:spcBef>
                <a:spcPts val="9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пропускную способность Транссиба и БАМа за 6 лет (до 2024 г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.)</a:t>
            </a:r>
          </a:p>
          <a:p>
            <a:pPr algn="just" fontAlgn="base">
              <a:spcAft>
                <a:spcPts val="600"/>
              </a:spcAft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с 120 млн т.                                                                                                                   – </a:t>
            </a:r>
            <a:r>
              <a:rPr lang="ru-RU" sz="165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до </a:t>
            </a:r>
            <a:r>
              <a:rPr lang="ru-RU" sz="165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180 млн т.</a:t>
            </a:r>
          </a:p>
          <a:p>
            <a:pPr marL="182563" indent="-182563" algn="just" fontAlgn="base">
              <a:spcBef>
                <a:spcPts val="9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грузопоток по Северному морскому пути к 2025 г. в 10 раз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               – </a:t>
            </a:r>
            <a:r>
              <a:rPr lang="ru-RU" sz="165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до 80 млн т.  </a:t>
            </a:r>
            <a:endParaRPr lang="ru-RU" altLang="ru-RU" sz="165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Narrow" panose="020B0606020202030204" pitchFamily="34" charset="0"/>
            </a:endParaRPr>
          </a:p>
          <a:p>
            <a:pPr marL="182563" lvl="0" indent="-182563" algn="just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транспортные перевозки контейнеров по железным дорогам</a:t>
            </a:r>
          </a:p>
          <a:p>
            <a:pPr lvl="0" algn="just" fontAlgn="base">
              <a:spcAft>
                <a:spcPts val="600"/>
              </a:spcAft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за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6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лет (до 2024 г.)                                                                                                         – </a:t>
            </a:r>
            <a:r>
              <a:rPr lang="ru-RU" sz="165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в 4 раза</a:t>
            </a:r>
          </a:p>
          <a:p>
            <a:pPr marL="182563" lvl="0" indent="-182563" algn="just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Увеличение затрат на развитие цифровой экономики за счёт всех источников </a:t>
            </a:r>
          </a:p>
          <a:p>
            <a:pPr lvl="0" algn="just" fontAlgn="base">
              <a:spcAft>
                <a:spcPts val="600"/>
              </a:spcAft>
            </a:pP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(по доле в ВВП)                                                                                                           – </a:t>
            </a:r>
            <a:r>
              <a:rPr lang="ru-RU" sz="165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не менее чем в 3 раза</a:t>
            </a:r>
          </a:p>
          <a:p>
            <a:pPr marL="182563" lvl="0" indent="-182563" algn="just" fontAlgn="base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Повсеместный быстрый доступ к интернету, в том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числе  проведение  </a:t>
            </a:r>
            <a:endParaRPr lang="ru-RU" sz="1700" dirty="0" smtClean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  <a:p>
            <a:pPr lvl="0" algn="just" fontAlgn="base">
              <a:spcAft>
                <a:spcPts val="600"/>
              </a:spcAft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волоконно-оптических линий к посёлкам с населением свыше 250 жителей         – </a:t>
            </a:r>
            <a:r>
              <a:rPr lang="ru-RU" sz="165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за 6 лет (до 2024 г.)</a:t>
            </a:r>
          </a:p>
          <a:p>
            <a:pPr lvl="0" fontAlgn="base">
              <a:spcBef>
                <a:spcPts val="600"/>
              </a:spcBef>
              <a:spcAft>
                <a:spcPts val="600"/>
              </a:spcAft>
            </a:pPr>
            <a:endParaRPr lang="ru-RU" sz="1600" dirty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067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63272" cy="115212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  <a:t>                                                                                                            </a:t>
            </a:r>
            <a: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en-US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</a:t>
            </a:r>
            <a:r>
              <a:rPr lang="ru-RU" sz="2000" b="1" dirty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</a:t>
            </a: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b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</a:t>
            </a:r>
            <a:br>
              <a:rPr lang="ru-RU" sz="18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Arial Narrow" panose="020B0606020202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100" b="1" dirty="0" smtClean="0">
                <a:solidFill>
                  <a:srgbClr val="993366"/>
                </a:solidFill>
                <a:latin typeface="Times New Roman" pitchFamily="18" charset="0"/>
              </a:rPr>
              <a:t>                                                                                       </a:t>
            </a:r>
            <a:r>
              <a:rPr lang="en-US" sz="2100" b="1" dirty="0" smtClean="0">
                <a:solidFill>
                  <a:srgbClr val="993366"/>
                </a:solidFill>
                <a:latin typeface="Times New Roman" pitchFamily="18" charset="0"/>
              </a:rPr>
              <a:t>      </a:t>
            </a:r>
            <a:r>
              <a:rPr lang="ru-RU" sz="2100" b="1" dirty="0" smtClean="0">
                <a:solidFill>
                  <a:srgbClr val="993366"/>
                </a:solidFill>
                <a:latin typeface="Times New Roman" pitchFamily="18" charset="0"/>
              </a:rPr>
              <a:t>     </a:t>
            </a:r>
            <a: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  <a:t/>
            </a:r>
            <a:b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</a:br>
            <a:r>
              <a:rPr lang="ru-RU" sz="2100" b="1" dirty="0">
                <a:solidFill>
                  <a:srgbClr val="993366"/>
                </a:solidFill>
                <a:latin typeface="Times New Roman" pitchFamily="18" charset="0"/>
              </a:rPr>
              <a:t>                                                                              </a:t>
            </a:r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 Box 23"/>
          <p:cNvSpPr txBox="1">
            <a:spLocks noChangeArrowheads="1"/>
          </p:cNvSpPr>
          <p:nvPr/>
        </p:nvSpPr>
        <p:spPr bwMode="auto">
          <a:xfrm>
            <a:off x="611560" y="757153"/>
            <a:ext cx="825244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dirty="0" smtClean="0">
                <a:latin typeface="Arial Narrow" panose="020B0606020202030204" pitchFamily="34" charset="0"/>
              </a:rPr>
              <a:t>Социальные показатели, </a:t>
            </a:r>
            <a:r>
              <a:rPr lang="ru-RU" sz="20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предусмотренные в Послании </a:t>
            </a:r>
            <a:r>
              <a:rPr lang="ru-RU" sz="20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Федеральному Собранию </a:t>
            </a:r>
            <a:r>
              <a:rPr lang="ru-RU" sz="20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Указе Президента РФ В.В. Путина на перспективу</a:t>
            </a:r>
          </a:p>
          <a:p>
            <a:pPr eaLnBrk="0" hangingPunct="0"/>
            <a:endParaRPr lang="ru-RU" altLang="ru-RU" sz="20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2048" y="1645920"/>
            <a:ext cx="8500432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Arial Narrow" panose="020B0606020202030204" pitchFamily="34" charset="0"/>
              </a:rPr>
              <a:t>"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В основе всего лежит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сбережение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народа и благополучие наших граждан. Именно здесь нам нужно совершить решительный прорыв (В.В. Путин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)".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Снизить уровень бедности за 6 лет (до 2024 г.) в 2 раза – с 20 до 10 млн чел.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Расходы на материнство и детство за 6 лет (до 2024 г.) с 2,47 трлн руб. в 2012-2017 гг. до 3,4 трлн руб. (+ 40%).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Ежегодный ввод жилья увеличить за 6 лет (к 2024 г.) с 80 млн до 120 млн кв. м.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Численность ежегодно улучшающих свои жилищные условия с 3 млн чел. увеличить до 5 млн чел.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Снизить размер ипотечного кредита с 9,5% до 7-8%.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Повышение международного рейтинга по качеству общего образования за 6 лет (до 2024 г.) с 33 места среди стран мира – вхождение в 10 ведущих стран. 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Создание новых научно-образовательных центров мирового уровня на основе интеграции университетов и научных организаций – не менее 15.</a:t>
            </a: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67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611560" y="693920"/>
            <a:ext cx="8194112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1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Показатели развития здравоохранения на перспективу до 2025 г.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556792"/>
            <a:ext cx="8612482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Увеличить медицинские расходы в составе ВВП за 6 лет (до 2024 г.) с 4% до 5%, увеличение расходов в 2 раза.</a:t>
            </a:r>
          </a:p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Ожидаемая продолжительность жизни с 73 лет до 2025 г. – 78 лет, до 2030 г. – 80, в том числе здоровой жизни в 2025 г. – до 67 лет.</a:t>
            </a:r>
          </a:p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Снижение смертности в трудоспособном возрасте на 100 тыс. человек населения за 6 лет (до 2024 г.) с 530 чел. в 2016 г. до 350 чел.</a:t>
            </a:r>
          </a:p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Снижение младенческой смертности на 1000 родившихся живыми за 6 лет (до 2024 г.) с 5,5 до 4,5.</a:t>
            </a:r>
          </a:p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Снижение смертности в ДТП за 6 лет (до 2024 г.)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– в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3,5 раза.</a:t>
            </a:r>
          </a:p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Обеспечение охвата всех граждан профилактическими осмотрами – не реже 1 раза в год.</a:t>
            </a:r>
          </a:p>
          <a:p>
            <a:pPr marL="285750" indent="-285750" algn="just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Снижение показателей смертности за 6 лет (до 2024 г.) на 100 тыс. человек населения:</a:t>
            </a:r>
          </a:p>
          <a:p>
            <a:pPr algn="just" fontAlgn="base"/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	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- от болезней кровообращения с 616 в 2016 г. </a:t>
            </a:r>
            <a:r>
              <a:rPr lang="en-US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–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до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450 случаев;</a:t>
            </a:r>
          </a:p>
          <a:p>
            <a:pPr algn="just" fontAlgn="base"/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             - от онкологических болезней с 204 в 2016 г. </a:t>
            </a:r>
            <a:r>
              <a:rPr lang="en-US" sz="170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     </a:t>
            </a:r>
            <a:r>
              <a:rPr lang="ru-RU" sz="170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– </a:t>
            </a:r>
            <a:r>
              <a:rPr lang="ru-RU" sz="1700" dirty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до </a:t>
            </a:r>
            <a:r>
              <a:rPr lang="ru-RU" sz="1700" dirty="0" smtClean="0">
                <a:solidFill>
                  <a:srgbClr val="002060"/>
                </a:solidFill>
                <a:latin typeface="Arial Narrow" pitchFamily="34" charset="0"/>
                <a:cs typeface="Times New Roman" pitchFamily="18" charset="0"/>
              </a:rPr>
              <a:t>185 случаев.</a:t>
            </a:r>
            <a:endParaRPr lang="ru-RU" sz="1600" dirty="0" smtClean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  <a:p>
            <a:pPr marL="285750" lvl="0" indent="-28575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088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611560" y="757153"/>
            <a:ext cx="81941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dirty="0">
                <a:latin typeface="Arial Narrow" panose="020B0606020202030204" pitchFamily="34" charset="0"/>
              </a:rPr>
              <a:t>Цели и задачи национальной программы </a:t>
            </a:r>
            <a:r>
              <a:rPr lang="ru-RU" sz="2000" dirty="0" smtClean="0">
                <a:latin typeface="Arial Narrow" panose="020B0606020202030204" pitchFamily="34" charset="0"/>
              </a:rPr>
              <a:t>"Цифровая </a:t>
            </a:r>
            <a:r>
              <a:rPr lang="ru-RU" sz="2000" dirty="0">
                <a:latin typeface="Arial Narrow" panose="020B0606020202030204" pitchFamily="34" charset="0"/>
              </a:rPr>
              <a:t>экономика Российской Федерации" </a:t>
            </a:r>
            <a:r>
              <a:rPr lang="ru-RU" sz="2000" dirty="0" smtClean="0">
                <a:latin typeface="Arial Narrow" panose="020B0606020202030204" pitchFamily="34" charset="0"/>
              </a:rPr>
              <a:t>на </a:t>
            </a:r>
            <a:r>
              <a:rPr lang="ru-RU" sz="2000" dirty="0">
                <a:latin typeface="Arial Narrow" panose="020B0606020202030204" pitchFamily="34" charset="0"/>
              </a:rPr>
              <a:t>2018-2024 гг., п</a:t>
            </a:r>
            <a:r>
              <a:rPr lang="ru-RU" sz="2000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редусмотренные в Указе Президента РФ В.В. Путина от 7 мая 2018 г.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033995"/>
            <a:ext cx="858158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Достижение </a:t>
            </a:r>
            <a:r>
              <a:rPr lang="ru-RU" u="sng" dirty="0">
                <a:solidFill>
                  <a:srgbClr val="002060"/>
                </a:solidFill>
                <a:latin typeface="Arial Narrow" panose="020B0606020202030204" pitchFamily="34" charset="0"/>
              </a:rPr>
              <a:t>следующих целей и целевых </a:t>
            </a:r>
            <a:r>
              <a:rPr lang="ru-RU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показателей (обеспечить </a:t>
            </a:r>
            <a:r>
              <a:rPr lang="ru-RU" u="sng" dirty="0">
                <a:solidFill>
                  <a:srgbClr val="002060"/>
                </a:solidFill>
                <a:latin typeface="Arial Narrow" panose="020B0606020202030204" pitchFamily="34" charset="0"/>
              </a:rPr>
              <a:t>в 2024 </a:t>
            </a:r>
            <a:r>
              <a:rPr lang="ru-RU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году):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Увеличение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внутренних затрат на развитие цифровой экономики за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счёт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всех источников (по доле в валовом внутреннем продукте страны) не менее чем в три раза по сравнению с 2017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годом.</a:t>
            </a: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7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С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оздание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устойчивой и безопасной информационно-телекоммуникационной инфраструктуры высокоскоростной передачи, обработки и хранения больших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объёмов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данных, доступной для всех организаций и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домохозяйств.</a:t>
            </a: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7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И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спользование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преимущественно отечественного программного обеспечения государственными органами, органами местного самоуправления и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организациями.</a:t>
            </a: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lvl="0" indent="-28575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206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306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2048" y="620688"/>
            <a:ext cx="8532496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002060"/>
                </a:solidFill>
                <a:latin typeface="Arial Narrow" panose="020B0606020202030204" pitchFamily="34" charset="0"/>
              </a:rPr>
              <a:t>Р</a:t>
            </a:r>
            <a:r>
              <a:rPr lang="ru-RU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ешение </a:t>
            </a:r>
            <a:r>
              <a:rPr lang="ru-RU" u="sng" dirty="0">
                <a:solidFill>
                  <a:srgbClr val="002060"/>
                </a:solidFill>
                <a:latin typeface="Arial Narrow" panose="020B0606020202030204" pitchFamily="34" charset="0"/>
              </a:rPr>
              <a:t>следующих </a:t>
            </a:r>
            <a:r>
              <a:rPr lang="ru-RU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задач </a:t>
            </a:r>
            <a:r>
              <a:rPr lang="ru-RU" u="sng" dirty="0">
                <a:solidFill>
                  <a:srgbClr val="002060"/>
                </a:solidFill>
                <a:latin typeface="Arial Narrow" panose="020B0606020202030204" pitchFamily="34" charset="0"/>
              </a:rPr>
              <a:t>(обеспечить в 2024 году</a:t>
            </a:r>
            <a:r>
              <a:rPr lang="ru-RU" u="sng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):</a:t>
            </a:r>
          </a:p>
          <a:p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Создание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системы правового регулирования цифровой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экономики. 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Создание глобальной конкурентоспособной инфраструктуры передачи, обработки и хранения данных преимущественно на основе отечественных разработок.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Обеспечение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подготовки высококвалифицированных кадров для цифровой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экономики.</a:t>
            </a: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Обеспечение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информационной безопасности на основе отечественных разработок при передаче, обработке и хранении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данных.</a:t>
            </a:r>
            <a:endParaRPr lang="ru-RU" sz="17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Создание </a:t>
            </a: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сквозных цифровых технологий преимущественно на основе отечественных 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разработок.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Внедрение цифровых технологий и платформенных решений в сферах государственного управления и оказания государственных услуг.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Преобразование приоритетных отраслей экономики и социальной сферы.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Создание комплексной системы финансирования проектов по разработке и (или) внедрению цифровых технологий и платформенных решений.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2060"/>
                </a:solidFill>
                <a:latin typeface="Arial Narrow" panose="020B0606020202030204" pitchFamily="34" charset="0"/>
              </a:rPr>
              <a:t>Разработка и внедрение национального механизма осуществления согласованной политики государств – членов Евразийского экономического союза при реализации планов в области развития цифровой экономики</a:t>
            </a:r>
            <a:r>
              <a:rPr lang="ru-RU" sz="17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5355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 flipV="1">
            <a:off x="683568" y="1112550"/>
            <a:ext cx="8180434" cy="1219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611560" y="724634"/>
            <a:ext cx="82089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сырьевой модели к «экономике знаний» в России (2015-2017 гг.)</a:t>
            </a:r>
            <a:r>
              <a:rPr lang="en-US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                  </a:t>
            </a:r>
            <a:r>
              <a:rPr lang="ru-RU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</a:t>
            </a:r>
            <a:r>
              <a:rPr lang="en-US" dirty="0" smtClean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</a:t>
            </a:r>
            <a:endParaRPr lang="ru-RU" dirty="0" smtClean="0"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1" y="1196752"/>
            <a:ext cx="89827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6088"/>
            <a:r>
              <a:rPr lang="ru-RU" altLang="ru-RU" sz="1600" dirty="0" smtClean="0">
                <a:latin typeface="Arial Narrow" panose="020B0606020202030204" pitchFamily="34" charset="0"/>
              </a:rPr>
              <a:t>Доля цифровой экономики и её составляющих в ВВП РФ в 2017 г. была в 2-3 раза ниже, чем у</a:t>
            </a:r>
          </a:p>
          <a:p>
            <a:pPr indent="446088"/>
            <a:r>
              <a:rPr lang="ru-RU" altLang="ru-RU" sz="1600" dirty="0" smtClean="0">
                <a:latin typeface="Arial Narrow" panose="020B0606020202030204" pitchFamily="34" charset="0"/>
              </a:rPr>
              <a:t>передовых государств. Но у страны есть шанс войти в число мировых лидеров. </a:t>
            </a:r>
            <a:endParaRPr lang="ru-RU" altLang="ru-RU" sz="1600" dirty="0"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252536" y="1772816"/>
            <a:ext cx="8783888" cy="369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indent="446088"/>
            <a:r>
              <a:rPr lang="ru-RU" altLang="ru-RU" u="sng" dirty="0">
                <a:latin typeface="Arial Narrow" panose="020B0606020202030204" pitchFamily="34" charset="0"/>
              </a:rPr>
              <a:t>Доля цифровой экономики и её составляющих в </a:t>
            </a:r>
            <a:r>
              <a:rPr lang="ru-RU" altLang="ru-RU" u="sng" dirty="0" smtClean="0">
                <a:latin typeface="Arial Narrow" panose="020B0606020202030204" pitchFamily="34" charset="0"/>
              </a:rPr>
              <a:t>ВВП, 2017 </a:t>
            </a:r>
            <a:r>
              <a:rPr lang="ru-RU" altLang="ru-RU" u="sng" dirty="0">
                <a:latin typeface="Arial Narrow" panose="020B0606020202030204" pitchFamily="34" charset="0"/>
              </a:rPr>
              <a:t>г. </a:t>
            </a:r>
            <a:endParaRPr lang="ru-RU" altLang="ru-RU" u="sng" dirty="0" smtClean="0">
              <a:latin typeface="Arial Narrow" panose="020B060602020203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79511" y="2204864"/>
          <a:ext cx="8697979" cy="350987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2448273">
                  <a:extLst>
                    <a:ext uri="{9D8B030D-6E8A-4147-A177-3AD203B41FA5}">
                      <a16:colId xmlns:a16="http://schemas.microsoft.com/office/drawing/2014/main" xmlns="" val="265026426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9468180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89862994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76293932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368792516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1350413437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65650043"/>
                    </a:ext>
                  </a:extLst>
                </a:gridCol>
                <a:gridCol w="777098">
                  <a:extLst>
                    <a:ext uri="{9D8B030D-6E8A-4147-A177-3AD203B41FA5}">
                      <a16:colId xmlns:a16="http://schemas.microsoft.com/office/drawing/2014/main" xmlns="" val="161846451"/>
                    </a:ext>
                  </a:extLst>
                </a:gridCol>
              </a:tblGrid>
              <a:tr h="3711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ПОКАЗАТЕЛИ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США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Китай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стран Западной Европы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Индия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Бразилия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Чехия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Россия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93975415"/>
                  </a:ext>
                </a:extLst>
              </a:tr>
              <a:tr h="36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Расходы домохозяйств на цифровые продукты и услуги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5,3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4,8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3,7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3,2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2,7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2,6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8826628"/>
                  </a:ext>
                </a:extLst>
              </a:tr>
              <a:tr h="36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Инвестиции компаний в </a:t>
                      </a:r>
                      <a:r>
                        <a:rPr kumimoji="0" lang="ru-RU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цифровизацию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3,9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2,7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3,6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7637653"/>
                  </a:ext>
                </a:extLst>
              </a:tr>
              <a:tr h="36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Госрасходы на </a:t>
                      </a:r>
                      <a:r>
                        <a:rPr kumimoji="0" lang="ru-RU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цифровизацию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0,4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0,6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0,8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0,5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0,5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5709490"/>
                  </a:ext>
                </a:extLst>
              </a:tr>
              <a:tr h="36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Экспорт ИКТ 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1,4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5,8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2,5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5,9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0,5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7084569"/>
                  </a:ext>
                </a:extLst>
              </a:tr>
              <a:tr h="36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Импорт ИКТ 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- 2,1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- 2,7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- 2,9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- 6,1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- 1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- 2,1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- 1,8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0548510"/>
                  </a:ext>
                </a:extLst>
              </a:tr>
              <a:tr h="36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Итоговая доля цифровой экономики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10,9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8,2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6,3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6,2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5,5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3,9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4371153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79511" y="5879013"/>
            <a:ext cx="86979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6088"/>
            <a:r>
              <a:rPr lang="ru-RU" altLang="ru-RU" sz="1600" u="sng" dirty="0" smtClean="0">
                <a:latin typeface="Arial Narrow" panose="020B0606020202030204" pitchFamily="34" charset="0"/>
              </a:rPr>
              <a:t>№ 2</a:t>
            </a:r>
            <a:r>
              <a:rPr lang="ru-RU" altLang="ru-RU" sz="1600" dirty="0" smtClean="0">
                <a:latin typeface="Arial Narrow" panose="020B0606020202030204" pitchFamily="34" charset="0"/>
              </a:rPr>
              <a:t> по доступности услуг сотовой связи в мире</a:t>
            </a:r>
          </a:p>
          <a:p>
            <a:pPr indent="446088"/>
            <a:r>
              <a:rPr lang="ru-RU" altLang="ru-RU" sz="1600" u="sng" dirty="0" smtClean="0">
                <a:latin typeface="Arial Narrow" panose="020B0606020202030204" pitchFamily="34" charset="0"/>
              </a:rPr>
              <a:t>№ 10</a:t>
            </a:r>
            <a:r>
              <a:rPr lang="ru-RU" altLang="ru-RU" sz="1600" dirty="0" smtClean="0">
                <a:latin typeface="Arial Narrow" panose="020B0606020202030204" pitchFamily="34" charset="0"/>
              </a:rPr>
              <a:t> по доступности широкополосного доступа </a:t>
            </a:r>
            <a:endParaRPr lang="ru-RU" altLang="ru-RU" sz="16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39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979</TotalTime>
  <Words>2028</Words>
  <Application>Microsoft Office PowerPoint</Application>
  <PresentationFormat>Экран (4:3)</PresentationFormat>
  <Paragraphs>487</Paragraphs>
  <Slides>24</Slides>
  <Notes>24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Экономический рост  и реальные доходы</vt:lpstr>
      <vt:lpstr>С одной стороны…</vt:lpstr>
      <vt:lpstr>Слайд 3</vt:lpstr>
      <vt:lpstr>Как на самом деле?</vt:lpstr>
      <vt:lpstr>Слайд 5</vt:lpstr>
      <vt:lpstr>Средняя заработная плата  научных сотрудников (федеральные организации), руб </vt:lpstr>
      <vt:lpstr> Доходы – не только зарплата по месту основной работы</vt:lpstr>
      <vt:lpstr>8 лет стагнации российской     экономики  на фоне других                     стран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Объем добычи полезных ископаемых</vt:lpstr>
      <vt:lpstr>Слайд 11</vt:lpstr>
      <vt:lpstr>Слайд 12</vt:lpstr>
      <vt:lpstr>Динамика реальных заработных плат</vt:lpstr>
      <vt:lpstr>Индекс потребительских цен по  отношению к прошлому году</vt:lpstr>
      <vt:lpstr>Почему не растет экономика?</vt:lpstr>
      <vt:lpstr>Слайд 16</vt:lpstr>
      <vt:lpstr>Слайд 17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Экономический рост и реальные доходы</dc:title>
  <dc:creator>Пользователь Windows</dc:creator>
  <cp:lastModifiedBy>Пользователь Windows</cp:lastModifiedBy>
  <cp:revision>86</cp:revision>
  <dcterms:created xsi:type="dcterms:W3CDTF">2019-08-14T14:14:09Z</dcterms:created>
  <dcterms:modified xsi:type="dcterms:W3CDTF">2019-08-20T02:24:27Z</dcterms:modified>
</cp:coreProperties>
</file>