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6" r:id="rId4"/>
    <p:sldId id="277" r:id="rId5"/>
    <p:sldId id="278" r:id="rId6"/>
    <p:sldId id="280" r:id="rId7"/>
    <p:sldId id="281" r:id="rId8"/>
    <p:sldId id="279" r:id="rId9"/>
    <p:sldId id="27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660066"/>
    <a:srgbClr val="003300"/>
    <a:srgbClr val="000099"/>
    <a:srgbClr val="663300"/>
    <a:srgbClr val="3333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26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F9C8E-696F-428A-84D2-D9797552A891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E1462-FCBD-4C2B-A903-CF1F399BB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142984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0099"/>
                </a:solidFill>
                <a:latin typeface="Comic Sans MS" pitchFamily="66" charset="0"/>
              </a:rPr>
              <a:t>Есть </a:t>
            </a:r>
            <a:r>
              <a:rPr lang="ru-RU" sz="4800" b="1" dirty="0" smtClean="0">
                <a:solidFill>
                  <a:srgbClr val="000099"/>
                </a:solidFill>
                <a:latin typeface="Comic Sans MS" pitchFamily="66" charset="0"/>
              </a:rPr>
              <a:t>ли у молодых ученых  </a:t>
            </a:r>
            <a:endParaRPr lang="ru-RU" sz="4800" b="1" dirty="0" smtClean="0">
              <a:solidFill>
                <a:srgbClr val="000099"/>
              </a:solidFill>
              <a:latin typeface="Comic Sans MS" pitchFamily="66" charset="0"/>
            </a:endParaRPr>
          </a:p>
          <a:p>
            <a:pPr algn="ctr"/>
            <a:r>
              <a:rPr lang="ru-RU" sz="4800" b="1" dirty="0" smtClean="0">
                <a:solidFill>
                  <a:srgbClr val="000099"/>
                </a:solidFill>
                <a:latin typeface="Comic Sans MS" pitchFamily="66" charset="0"/>
              </a:rPr>
              <a:t>проблемы?</a:t>
            </a:r>
          </a:p>
          <a:p>
            <a:pPr algn="ctr"/>
            <a:endParaRPr lang="ru-RU" sz="4800" b="1" dirty="0">
              <a:solidFill>
                <a:srgbClr val="000099"/>
              </a:solidFill>
              <a:latin typeface="Comic Sans MS" pitchFamily="66" charset="0"/>
            </a:endParaRPr>
          </a:p>
          <a:p>
            <a:pPr algn="ctr"/>
            <a:r>
              <a:rPr lang="ru-RU" sz="4000" b="1" dirty="0" smtClean="0">
                <a:solidFill>
                  <a:srgbClr val="000099"/>
                </a:solidFill>
                <a:latin typeface="Comic Sans MS" pitchFamily="66" charset="0"/>
              </a:rPr>
              <a:t>(взгляд уже незрелого научного сотрудника)</a:t>
            </a:r>
            <a:endParaRPr lang="ru-RU" sz="4000" b="1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Comic Sans MS" pitchFamily="66" charset="0"/>
              </a:rPr>
              <a:t>Красноярск </a:t>
            </a:r>
            <a:r>
              <a:rPr lang="ru-RU" sz="2000" b="1" dirty="0" smtClean="0">
                <a:solidFill>
                  <a:srgbClr val="000099"/>
                </a:solidFill>
                <a:latin typeface="Comic Sans MS" pitchFamily="66" charset="0"/>
              </a:rPr>
              <a:t>201</a:t>
            </a:r>
            <a:r>
              <a:rPr lang="en-US" sz="2000" b="1" dirty="0" smtClean="0">
                <a:solidFill>
                  <a:srgbClr val="000099"/>
                </a:solidFill>
                <a:latin typeface="Comic Sans MS" pitchFamily="66" charset="0"/>
              </a:rPr>
              <a:t>9</a:t>
            </a:r>
            <a:endParaRPr lang="ru-RU" sz="2000" b="1" dirty="0">
              <a:solidFill>
                <a:srgbClr val="000099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2635165"/>
            <a:ext cx="85725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>
                <a:solidFill>
                  <a:srgbClr val="C00000"/>
                </a:solidFill>
                <a:latin typeface="Comic Sans MS" pitchFamily="66" charset="0"/>
              </a:rPr>
              <a:t>Возрастные категории: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студенты</a:t>
            </a:r>
          </a:p>
          <a:p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м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олодые ученые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зрелые ученые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пенсионеры </a:t>
            </a:r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endParaRPr lang="ru-RU" sz="20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u="sng" dirty="0" smtClean="0">
                <a:solidFill>
                  <a:srgbClr val="C00000"/>
                </a:solidFill>
                <a:latin typeface="Comic Sans MS" pitchFamily="66" charset="0"/>
              </a:rPr>
              <a:t>Российская молодежь: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научные работники – тонкая прослойка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бизнес, творчество, госструктуры, силовые структуры, </a:t>
            </a:r>
            <a:r>
              <a:rPr lang="ru-RU" sz="2000" b="1" dirty="0" err="1" smtClean="0">
                <a:solidFill>
                  <a:srgbClr val="C00000"/>
                </a:solidFill>
                <a:latin typeface="Comic Sans MS" pitchFamily="66" charset="0"/>
              </a:rPr>
              <a:t>госкорпарации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, </a:t>
            </a:r>
            <a:r>
              <a:rPr lang="ru-RU" sz="2000" b="1" dirty="0" err="1" smtClean="0">
                <a:solidFill>
                  <a:srgbClr val="C00000"/>
                </a:solidFill>
                <a:latin typeface="Comic Sans MS" pitchFamily="66" charset="0"/>
              </a:rPr>
              <a:t>рабочии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 структуры……. </a:t>
            </a:r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Более точно: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какие проблемы есть у молодых ученых, каких нет у ученых других </a:t>
            </a:r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в</a:t>
            </a: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озрастных категорий научных сотрудников и у молодежи в других областях деятельности?</a:t>
            </a:r>
            <a:endParaRPr lang="ru-RU" sz="28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Красноярск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201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1124744"/>
            <a:ext cx="85725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>
                <a:solidFill>
                  <a:srgbClr val="C00000"/>
                </a:solidFill>
                <a:latin typeface="Comic Sans MS" pitchFamily="66" charset="0"/>
              </a:rPr>
              <a:t>Оклады: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разница маленькая (в абсолютных цифрах) и отражает опыт работы</a:t>
            </a:r>
          </a:p>
          <a:p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u="sng" dirty="0" smtClean="0">
                <a:solidFill>
                  <a:srgbClr val="C00000"/>
                </a:solidFill>
                <a:latin typeface="Comic Sans MS" pitchFamily="66" charset="0"/>
              </a:rPr>
              <a:t>Гранты и программы: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неоспоримое преимущество у молодых ученых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(местные, РНФ, РФФИ, обязательное присутствие во взрослых грантах)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хуже всего – только что созревшие</a:t>
            </a:r>
            <a:endParaRPr lang="ru-RU" sz="20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u="sng" dirty="0" smtClean="0">
                <a:solidFill>
                  <a:srgbClr val="C00000"/>
                </a:solidFill>
                <a:latin typeface="Comic Sans MS" pitchFamily="66" charset="0"/>
              </a:rPr>
              <a:t>Совмещение «профессий»: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лидеры – пенсионеры, но второе место – у молодежи </a:t>
            </a:r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Заработная плата</a:t>
            </a:r>
            <a:endParaRPr lang="ru-RU" sz="28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Красноярск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201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083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1124744"/>
            <a:ext cx="85725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>
                <a:solidFill>
                  <a:srgbClr val="C00000"/>
                </a:solidFill>
                <a:latin typeface="Comic Sans MS" pitchFamily="66" charset="0"/>
              </a:rPr>
              <a:t>Жилье: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основная помощь оказывается молодежи</a:t>
            </a:r>
          </a:p>
          <a:p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наихудшая ситуация – у зрелых 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ученых, полная безысходность</a:t>
            </a:r>
          </a:p>
          <a:p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u="sng" dirty="0" smtClean="0">
                <a:solidFill>
                  <a:srgbClr val="C00000"/>
                </a:solidFill>
                <a:latin typeface="Comic Sans MS" pitchFamily="66" charset="0"/>
              </a:rPr>
              <a:t>Социальные защищенность:</a:t>
            </a:r>
          </a:p>
          <a:p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лидеры – пенсионеры, 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второе </a:t>
            </a:r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место – у 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молодежи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(зрелые кормят и родителей и детей) </a:t>
            </a:r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endParaRPr lang="ru-RU" sz="20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u="sng" dirty="0" smtClean="0">
                <a:solidFill>
                  <a:srgbClr val="C00000"/>
                </a:solidFill>
                <a:latin typeface="Comic Sans MS" pitchFamily="66" charset="0"/>
              </a:rPr>
              <a:t>Гарантии заработной платы и сохранения рабочего места: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молодежь</a:t>
            </a:r>
          </a:p>
          <a:p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наихудшая ситуация – у зрелых 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ученых</a:t>
            </a:r>
            <a:endParaRPr lang="ru-RU" sz="2000" b="1" u="sng" dirty="0" smtClean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Социальные льготы:</a:t>
            </a:r>
            <a:endParaRPr lang="ru-RU" sz="28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Красноярск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201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81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1124744"/>
            <a:ext cx="85725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студенты и молодые ученые – все возможности</a:t>
            </a:r>
          </a:p>
          <a:p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зрелые учены – только собственная инициатива и главное – собственные средства</a:t>
            </a:r>
          </a:p>
          <a:p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пенсионеры – надвигается деменция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Повышение квалификации</a:t>
            </a:r>
            <a:endParaRPr lang="ru-RU" sz="28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Красноярск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201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893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1124744"/>
            <a:ext cx="8572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здоровье, отдых, смена области деятельности, планы на будущее…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И т.д. и т.п.</a:t>
            </a:r>
            <a:endParaRPr lang="ru-RU" sz="28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Красноярск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201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931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1124744"/>
            <a:ext cx="85725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Необходимо поддерживать зрелых ученых (от молодых до </a:t>
            </a:r>
            <a:r>
              <a:rPr lang="ru-RU" sz="2400" b="1" smtClean="0">
                <a:solidFill>
                  <a:srgbClr val="C00000"/>
                </a:solidFill>
                <a:latin typeface="Comic Sans MS" pitchFamily="66" charset="0"/>
              </a:rPr>
              <a:t>пенсионеров)</a:t>
            </a:r>
          </a:p>
          <a:p>
            <a:endParaRPr lang="ru-RU" sz="24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Они были, есть и будут базой развития научной деятельности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Главный вывод</a:t>
            </a:r>
            <a:endParaRPr lang="ru-RU" sz="28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Красноярск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201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39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1124744"/>
            <a:ext cx="85725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как считать…</a:t>
            </a:r>
          </a:p>
          <a:p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у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 пенсионеров перспектив нет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у зрелых ученых они минимальны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наилучшее положение у студентов (уже </a:t>
            </a:r>
            <a:r>
              <a:rPr lang="ru-RU" sz="2000" b="1" dirty="0" err="1" smtClean="0">
                <a:solidFill>
                  <a:srgbClr val="C00000"/>
                </a:solidFill>
                <a:latin typeface="Comic Sans MS" pitchFamily="66" charset="0"/>
              </a:rPr>
              <a:t>мнс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 – громадный шаг, а кандидатская - !!!</a:t>
            </a:r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разница маленькая (в абсолютных цифрах) и отражает опыт работы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Карьерный рост</a:t>
            </a:r>
            <a:endParaRPr lang="ru-RU" sz="28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Красноярск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201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051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7290" y="1714488"/>
            <a:ext cx="673133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99"/>
                </a:solidFill>
                <a:latin typeface="Comic Sans MS" pitchFamily="66" charset="0"/>
              </a:rPr>
              <a:t>Извините, если, что не так.</a:t>
            </a:r>
          </a:p>
          <a:p>
            <a:pPr algn="ctr"/>
            <a:endParaRPr lang="ru-RU" sz="3600" b="1" dirty="0" smtClean="0">
              <a:solidFill>
                <a:srgbClr val="000099"/>
              </a:solidFill>
              <a:latin typeface="Comic Sans MS" pitchFamily="66" charset="0"/>
            </a:endParaRPr>
          </a:p>
          <a:p>
            <a:pPr algn="ctr"/>
            <a:r>
              <a:rPr lang="ru-RU" sz="3600" b="1" dirty="0" smtClean="0">
                <a:solidFill>
                  <a:srgbClr val="000099"/>
                </a:solidFill>
                <a:latin typeface="Comic Sans MS" pitchFamily="66" charset="0"/>
              </a:rPr>
              <a:t>Спасибо.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320</Words>
  <Application>Microsoft Office PowerPoint</Application>
  <PresentationFormat>Экран (4:3)</PresentationFormat>
  <Paragraphs>68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Функциональность ограничена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Демонстрационно-бесплатная версия</dc:creator>
  <cp:lastModifiedBy>Filippov</cp:lastModifiedBy>
  <cp:revision>107</cp:revision>
  <dcterms:created xsi:type="dcterms:W3CDTF">2011-08-30T06:43:10Z</dcterms:created>
  <dcterms:modified xsi:type="dcterms:W3CDTF">2019-08-20T10:47:16Z</dcterms:modified>
</cp:coreProperties>
</file>