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5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55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716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197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144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284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585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928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93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90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70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35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734CA-6AB7-4864-904F-6723A6EEC2C4}" type="datetimeFigureOut">
              <a:rPr lang="ru-RU" smtClean="0"/>
              <a:t>20.05.2018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C9BFE-7EC2-4EA0-9609-DD6E93B0A8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043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Новый Указ Президента РФ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а) достижение следующих целей и целевых показателей: </a:t>
            </a:r>
          </a:p>
          <a:p>
            <a:r>
              <a:rPr lang="ru-RU" dirty="0"/>
              <a:t>обеспечение присутствия Российской Федерации в числе пяти ведущих стран мира, осуществляющих научные исследования и разработки в областях, определяемых приоритетами научно-технологического развития;</a:t>
            </a:r>
          </a:p>
          <a:p>
            <a:r>
              <a:rPr lang="ru-RU" dirty="0"/>
              <a:t>обеспечение привлекательности работы в Российской Федерации для российских и зарубежных ведущих учёных и молодых перспективных исследователей;</a:t>
            </a:r>
          </a:p>
          <a:p>
            <a:r>
              <a:rPr lang="ru-RU" dirty="0"/>
              <a:t>опережающее увеличение внутренних затрат на научные исследования и разработки за счёт всех источников по сравнению с ростом валового внутреннего продукта страны;</a:t>
            </a:r>
          </a:p>
          <a:p>
            <a:r>
              <a:rPr lang="ru-RU" dirty="0"/>
              <a:t>б) решение следующих задач:</a:t>
            </a:r>
          </a:p>
          <a:p>
            <a:r>
              <a:rPr lang="ru-RU" dirty="0"/>
              <a:t>создание передовой инфраструктуры научных исследований и разработок, инновационной деятельности, включая создание и развитие сети уникальных научных установок класса «</a:t>
            </a:r>
            <a:r>
              <a:rPr lang="ru-RU" dirty="0" err="1"/>
              <a:t>мегасайенс</a:t>
            </a:r>
            <a:r>
              <a:rPr lang="ru-RU" dirty="0"/>
              <a:t>»;</a:t>
            </a:r>
          </a:p>
          <a:p>
            <a:r>
              <a:rPr lang="ru-RU" dirty="0"/>
              <a:t>обновление не менее 50 процентов приборной базы ведущих организаций, выполняющих научные исследования и разработки;</a:t>
            </a:r>
          </a:p>
          <a:p>
            <a:r>
              <a:rPr lang="ru-RU" dirty="0"/>
              <a:t>создание научных центров мирового уровня, включая сеть международных математических центров и центров геномных исследований;</a:t>
            </a:r>
          </a:p>
          <a:p>
            <a:r>
              <a:rPr lang="ru-RU" dirty="0"/>
              <a:t>создание не менее 15 научно-образовательных центров мирового уровня на основе интеграции университетов и научных организаций и их кооперации с организациями, действующими в реальном секторе экономики;</a:t>
            </a:r>
          </a:p>
          <a:p>
            <a:r>
              <a:rPr lang="ru-RU" dirty="0"/>
              <a:t>формирование целостной системы подготовки и профессионального роста научных и научно-педагогических кадров, обеспечивающей условия для осуществления молодыми учёными научных исследований и разработок, создания научных лабораторий и конкурентоспособных коллективов.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640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980" dirty="0" smtClean="0"/>
              <a:t>Новый Указ Президента РФ –наши действия</a:t>
            </a:r>
            <a:endParaRPr lang="ru-RU" sz="398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-Указ № 597 не отменен пока действует</a:t>
            </a:r>
            <a:br>
              <a:rPr lang="ru-RU" dirty="0" smtClean="0"/>
            </a:br>
            <a:r>
              <a:rPr lang="ru-RU" dirty="0" smtClean="0"/>
              <a:t>- новый Указ – почти без конкретики</a:t>
            </a:r>
            <a:br>
              <a:rPr lang="ru-RU" dirty="0" smtClean="0"/>
            </a:br>
            <a:r>
              <a:rPr lang="ru-RU" dirty="0" smtClean="0"/>
              <a:t>- ряд позиций – опережающее финансирование, обновление не менее 50 процентов приборной базы ведущих организаций, создание передовой инфраструктуры научных исследований и разработок, кое что из других позиций – медицина, жилье - можно пытаться использовать</a:t>
            </a:r>
            <a:br>
              <a:rPr lang="ru-RU" dirty="0" smtClean="0"/>
            </a:br>
            <a:r>
              <a:rPr lang="ru-RU" dirty="0" smtClean="0"/>
              <a:t>- надо поддержать позицию РАН что основными </a:t>
            </a:r>
            <a:r>
              <a:rPr lang="ru-RU" dirty="0" err="1" smtClean="0"/>
              <a:t>разрабчиками</a:t>
            </a:r>
            <a:r>
              <a:rPr lang="ru-RU" dirty="0" smtClean="0"/>
              <a:t> «дополнительных» документов должны быть они</a:t>
            </a:r>
            <a:br>
              <a:rPr lang="ru-RU" dirty="0" smtClean="0"/>
            </a:br>
            <a:r>
              <a:rPr lang="ru-RU" dirty="0" smtClean="0"/>
              <a:t>- попытаться максимально подключиться к этой работе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244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30" dirty="0" smtClean="0"/>
              <a:t>Ликвидация ФАНО, разделение МОН, образование МНВШ</a:t>
            </a:r>
            <a:endParaRPr lang="ru-RU" sz="303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-новый министр – </a:t>
            </a:r>
            <a:r>
              <a:rPr lang="ru-RU" dirty="0" err="1" smtClean="0"/>
              <a:t>М.М.Котюков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неясны ни организация новой структуры, ни функции, ни полномочия, ни структура аппарата – это принципиально другая организация, сильно отличающаяся от МОН </a:t>
            </a:r>
            <a:br>
              <a:rPr lang="ru-RU" dirty="0" smtClean="0"/>
            </a:br>
            <a:r>
              <a:rPr lang="ru-RU" dirty="0" smtClean="0"/>
              <a:t>- новый аппарат – наверное будут и люди из ФАНО</a:t>
            </a:r>
            <a:br>
              <a:rPr lang="ru-RU" dirty="0" smtClean="0"/>
            </a:br>
            <a:r>
              <a:rPr lang="ru-RU" dirty="0" smtClean="0"/>
              <a:t>- надо постараться во всем разобраться и установить рабочие контакты</a:t>
            </a:r>
            <a:br>
              <a:rPr lang="ru-RU" dirty="0" smtClean="0"/>
            </a:br>
            <a:r>
              <a:rPr lang="ru-RU" dirty="0" smtClean="0"/>
              <a:t>- возникнут проблемы в результате этих действий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4753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проблемы  - ближайшие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приостановка бюджетного процесса и на 18 и на 19-ый годы</a:t>
            </a:r>
            <a:br>
              <a:rPr lang="ru-RU" dirty="0" smtClean="0"/>
            </a:br>
            <a:r>
              <a:rPr lang="ru-RU" dirty="0" smtClean="0"/>
              <a:t>- неясна судьба планов по темам на 19-21 годы</a:t>
            </a:r>
            <a:br>
              <a:rPr lang="ru-RU" dirty="0" smtClean="0"/>
            </a:br>
            <a:r>
              <a:rPr lang="ru-RU" dirty="0" smtClean="0"/>
              <a:t>- приостановка строительных проектов</a:t>
            </a:r>
            <a:br>
              <a:rPr lang="ru-RU" dirty="0" smtClean="0"/>
            </a:br>
            <a:r>
              <a:rPr lang="ru-RU" dirty="0" smtClean="0"/>
              <a:t>- распределение жилищных сертификатов</a:t>
            </a:r>
            <a:br>
              <a:rPr lang="ru-RU" dirty="0" smtClean="0"/>
            </a:br>
            <a:r>
              <a:rPr lang="ru-RU" dirty="0" smtClean="0"/>
              <a:t>-бесплатные путевки в санатории</a:t>
            </a:r>
            <a:br>
              <a:rPr lang="ru-RU" dirty="0" smtClean="0"/>
            </a:br>
            <a:r>
              <a:rPr lang="ru-RU" dirty="0" smtClean="0"/>
              <a:t>- подведение итогов межотраслевого - как и с кем.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4027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долговременные проблемы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- гос. задания – в вузах оформляются намного жестче чем у нас</a:t>
            </a:r>
            <a:br>
              <a:rPr lang="ru-RU" dirty="0" smtClean="0"/>
            </a:br>
            <a:r>
              <a:rPr lang="ru-RU" dirty="0" smtClean="0"/>
              <a:t>- процесс ужесточения отчетов по гос. заданиям идет скорее всего он усилится</a:t>
            </a:r>
            <a:br>
              <a:rPr lang="ru-RU" dirty="0" smtClean="0"/>
            </a:br>
            <a:r>
              <a:rPr lang="ru-RU" dirty="0" smtClean="0"/>
              <a:t>- переход на срочные трудовые соглашения – в вузах он прошел, мы остались единственной структурой в прошлом году отбились, теперь ситуация осложнится, </a:t>
            </a:r>
            <a:br>
              <a:rPr lang="ru-RU" dirty="0" smtClean="0"/>
            </a:br>
            <a:r>
              <a:rPr lang="ru-RU" dirty="0" smtClean="0"/>
              <a:t>- самоуправление в институтах – у нас что то осталось, в вузах опять же ситуация хуже</a:t>
            </a:r>
            <a:br>
              <a:rPr lang="ru-RU" dirty="0" smtClean="0"/>
            </a:br>
            <a:r>
              <a:rPr lang="ru-RU" dirty="0" smtClean="0"/>
              <a:t>- возможно новое возвращение эффективных контрактов, </a:t>
            </a:r>
            <a:r>
              <a:rPr lang="ru-RU" dirty="0" err="1" smtClean="0"/>
              <a:t>профстандартов</a:t>
            </a:r>
            <a:r>
              <a:rPr lang="ru-RU" dirty="0" smtClean="0"/>
              <a:t>, проблемы с оценкой эффективности </a:t>
            </a:r>
            <a:r>
              <a:rPr lang="ru-RU" smtClean="0"/>
              <a:t>и аттестациями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новое заключение межотраслевого – еще один профсоюз, по численности больше нашего.</a:t>
            </a:r>
            <a:br>
              <a:rPr lang="ru-RU" dirty="0" smtClean="0"/>
            </a:br>
            <a:r>
              <a:rPr lang="ru-RU" dirty="0" smtClean="0"/>
              <a:t>- РАН еще больше отдаляется от институтов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8333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</a:t>
            </a:r>
            <a:r>
              <a:rPr lang="ru-RU" dirty="0" smtClean="0"/>
              <a:t>Финансирование 2018г.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2018г. – Указ №597 не </a:t>
            </a:r>
            <a:r>
              <a:rPr lang="ru-RU" dirty="0"/>
              <a:t>о</a:t>
            </a:r>
            <a:r>
              <a:rPr lang="ru-RU" dirty="0" smtClean="0"/>
              <a:t>тменен финансы были </a:t>
            </a:r>
            <a:r>
              <a:rPr lang="ru-RU" dirty="0" err="1" smtClean="0"/>
              <a:t>перенацелены</a:t>
            </a:r>
            <a:r>
              <a:rPr lang="ru-RU" dirty="0" smtClean="0"/>
              <a:t> на первый и второй кварталы в  ряде институтов на 4 квартал запланировано 10% от года</a:t>
            </a:r>
            <a:br>
              <a:rPr lang="ru-RU" dirty="0" smtClean="0"/>
            </a:br>
            <a:r>
              <a:rPr lang="ru-RU" dirty="0" smtClean="0"/>
              <a:t>- ФАНО вело борьбу за дополнительные деньги общая сумма из разных источников на 4 квартал – 5-6млрд.р. если будут – ситуация в конце года не ухудшится, если нет – то могут быть проблемы</a:t>
            </a:r>
            <a:br>
              <a:rPr lang="ru-RU" dirty="0" smtClean="0"/>
            </a:br>
            <a:r>
              <a:rPr lang="ru-RU" dirty="0" smtClean="0"/>
              <a:t>- надо что бы работа в этом направлении не встала , мы письмо отправили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4783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финансирование 2019г.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наши предложения – 2 средних по России для научных работников, 1.5 – для остальных внутри на </a:t>
            </a:r>
            <a:r>
              <a:rPr lang="ru-RU" dirty="0" err="1" smtClean="0"/>
              <a:t>гос.задания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 есть позиция – 2 средних по регионам для научных (пока Указ не отменен) Ненаучные – по категориям по соотношению к зарплате научных по 2017г. </a:t>
            </a:r>
            <a:br>
              <a:rPr lang="ru-RU" dirty="0" smtClean="0"/>
            </a:br>
            <a:r>
              <a:rPr lang="ru-RU" dirty="0" err="1" smtClean="0"/>
              <a:t>Зав.лабы</a:t>
            </a:r>
            <a:r>
              <a:rPr lang="ru-RU" dirty="0" smtClean="0"/>
              <a:t> – </a:t>
            </a:r>
            <a:r>
              <a:rPr lang="en-US" dirty="0" smtClean="0"/>
              <a:t>160% r </a:t>
            </a:r>
            <a:r>
              <a:rPr lang="ru-RU" dirty="0" smtClean="0"/>
              <a:t>нс., другие научные – 67% от нс., техники -53%, </a:t>
            </a:r>
            <a:br>
              <a:rPr lang="ru-RU" dirty="0" smtClean="0"/>
            </a:br>
            <a:r>
              <a:rPr lang="ru-RU" dirty="0" smtClean="0"/>
              <a:t>вспомогательный – 66% Численность по реальной ситуации 17г. </a:t>
            </a:r>
            <a:r>
              <a:rPr lang="ru-RU" dirty="0"/>
              <a:t>п</a:t>
            </a:r>
            <a:r>
              <a:rPr lang="ru-RU" dirty="0" smtClean="0"/>
              <a:t>о отраслям науки</a:t>
            </a:r>
            <a:br>
              <a:rPr lang="ru-RU" dirty="0" smtClean="0"/>
            </a:br>
            <a:r>
              <a:rPr lang="ru-RU" dirty="0" smtClean="0"/>
              <a:t>Можно предложить вариант по 16  году – это улучшить ситуацию, но ненамного – прочие ученые – станут 70%.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382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Указ Президента №597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Указ не отменен, к 4 кварталу проблемы будут нарастать. </a:t>
            </a:r>
            <a:br>
              <a:rPr lang="ru-RU" dirty="0" smtClean="0"/>
            </a:br>
            <a:r>
              <a:rPr lang="ru-RU" dirty="0" smtClean="0"/>
              <a:t>Нужна надежная информация по институтам, без нее сложно работать.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8913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Наши </a:t>
            </a:r>
            <a:r>
              <a:rPr lang="ru-RU" dirty="0" err="1" smtClean="0"/>
              <a:t>орг.дела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94205"/>
            <a:ext cx="10515600" cy="4351338"/>
          </a:xfrm>
        </p:spPr>
        <p:txBody>
          <a:bodyPr/>
          <a:lstStyle/>
          <a:p>
            <a:r>
              <a:rPr lang="ru-RU" dirty="0" smtClean="0"/>
              <a:t>Осенью – Съезд  надо провести и принять Устав , который можно будет зарегистрировать. </a:t>
            </a:r>
            <a:br>
              <a:rPr lang="ru-RU" dirty="0" smtClean="0"/>
            </a:br>
            <a:r>
              <a:rPr lang="ru-RU" dirty="0" smtClean="0"/>
              <a:t>- необходимо налаживать отношения с профсоюзом образования и науки </a:t>
            </a:r>
          </a:p>
          <a:p>
            <a:r>
              <a:rPr lang="ru-RU" dirty="0" smtClean="0"/>
              <a:t>- внутренние проблемы – объединение институтов и </a:t>
            </a:r>
            <a:r>
              <a:rPr lang="ru-RU" dirty="0" err="1" smtClean="0"/>
              <a:t>первичек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36443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158</Words>
  <Application>Microsoft Office PowerPoint</Application>
  <PresentationFormat>Широкоэкранный</PresentationFormat>
  <Paragraphs>29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 Новый Указ Президента РФ</vt:lpstr>
      <vt:lpstr>Новый Указ Президента РФ –наши действия</vt:lpstr>
      <vt:lpstr>Ликвидация ФАНО, разделение МОН, образование МНВШ</vt:lpstr>
      <vt:lpstr>                  проблемы  - ближайшие </vt:lpstr>
      <vt:lpstr>  долговременные проблемы</vt:lpstr>
      <vt:lpstr>    Финансирование 2018г.  </vt:lpstr>
      <vt:lpstr>  финансирование 2019г.  </vt:lpstr>
      <vt:lpstr>   Указ Президента №597</vt:lpstr>
      <vt:lpstr>    Наши орг.дела.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Новый Указ Президента РФ</dc:title>
  <dc:creator>viktor</dc:creator>
  <cp:lastModifiedBy>Женя</cp:lastModifiedBy>
  <cp:revision>22</cp:revision>
  <dcterms:created xsi:type="dcterms:W3CDTF">2018-05-19T16:46:49Z</dcterms:created>
  <dcterms:modified xsi:type="dcterms:W3CDTF">2018-05-20T20:44:24Z</dcterms:modified>
</cp:coreProperties>
</file>