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80" r:id="rId14"/>
    <p:sldId id="271" r:id="rId15"/>
    <p:sldId id="272" r:id="rId16"/>
    <p:sldId id="27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8" d="100"/>
          <a:sy n="48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B0EE7-B677-4B7E-8BE7-97F31913C01A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E9823-5BC4-41DB-AEAB-21BA5E7DB0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8171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В отделении развернуто 30 коек, имеется 9 палат и 4 манипуляционных помещения в том числе имеется своя операционная, где проводятся операции больным на лор органах.</a:t>
            </a:r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384A16-CC91-4CDC-A266-C35CD0BA4A20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2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4789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Врач Гольдфельд А.Н., проработав в лор отделении более 40 лет летом 2012 года перешла на дальнейшую работу в поликлиническое отделение нашей больницы, на работу был принят молодой доктор Соколов В.В.</a:t>
            </a:r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92AA325-FAAE-4AEF-B6C8-10CE161734FE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3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5063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Вот они все перед вами!!</a:t>
            </a:r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785B8B3-5647-458F-BD18-38E9B4E49D98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4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8662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ru-RU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к.м.н. у зав. отделением, Каблукова Н.А. высшая квалификационная категория и у молодого  доктора Соколова В.В,( 2 ая категория с весны 2012 гола) , Все врачи лор отделения имеют сертификат оториноларинголога и регулярно проходят усовершенствование, так за 2012 год врач Соколов В.В. прошел усовершенстование по профпатологии, эндоскопии, а з\о Никулина Г.М, по сурдологии  в г. Новокузнецке. Все врачи лор отделения прошли усовершенствание на цикле «Экспертиза временной утраты трудоспособности», з\о Никулина подтвердила высшую категорию осенью.</a:t>
            </a:r>
            <a:endParaRPr lang="ru-RU" altLang="ru-RU" sz="100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9 медсестер 7 имеют высшую квалификационную категорию , 1 медсестра без категории из-за маленького стажа работы, у 1 медсестры 2 категория. Средний мед персонал регулярно проходит учебу и переаттестацию, которая проводится по плану; так, например, в 2012 году прошли усовершенстованние 5 мед.сестер, из них 4 м\с подтвердили высшую категорию и одна получила вторую. Со стажем  работы  до 3-х лет 1 м\с, от 10-20 лет 4 м\с. свыше 20 лет  -   4  м\с. </a:t>
            </a:r>
            <a:endParaRPr lang="ru-RU" altLang="ru-RU" sz="100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ru-RU" altLang="ru-RU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FC6A16-2952-4FB1-8CA9-6FFAE025E19C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5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6043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ru-RU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традиционно в течении ряда лет больше всего направляются и госпитализируются больные из ГП «14», в графе самообращение пациенты направлены врачами ЦКБ СОРАН , которые обратились в приемный покой ЦКБ без направления и по экстренным показаниям госпитализированы на стац. лечение в основном с гнойно-воспалительными заболеваниям лор органов. В графе «поликлиники города» направлялись  больные из различных медицинских центров, чаще всего на плановую хирургическую помощь( в частности из мед.центра «ЭГИМИ-СИБИРЬ» направлено 167 пациентов.)</a:t>
            </a:r>
            <a:endParaRPr lang="ru-RU" altLang="ru-RU" sz="100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ru-RU" altLang="ru-RU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F815246-07B2-43ED-83EB-0A866338DC73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6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2807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ru-RU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Повторная госпитализация в лор отделение очень редко –1- 2-3 случая в год., Как правило,  это больные, страдающие гнойно-воспалительными заболеваниями лор органов  (паратонзиллярный абсцесс, хронический риносинусит, фурункулы носа). Эти пациенты вовремя не провели хир. санацию своих же очагов инфекции: удаление небных миндалин, не провели санацию полости рта, носовой перегородки.  </a:t>
            </a:r>
            <a:endParaRPr lang="ru-RU" altLang="ru-RU" sz="100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ru-RU" altLang="ru-RU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F7BEF2F-3DF2-450D-91BA-6370556B099F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7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173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Традиционно в течении многих лет  и не только в нашем лор отделении на первом месте патология носа и ппн, затем заболевания уха, на 3-ем патология глотки.</a:t>
            </a:r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AF4F236-92F2-4242-8034-D661F88E156C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8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32606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И хотя пролечено больных за отчетный на 77 меньше, пациентов прооперировано на 58 больше. Также выполнено на 85 операций больше и хирургическая активность увеличилась по сравнению с 2011 годом на 10%. Не было ни п\о осложнений,  ни п\о летальности. </a:t>
            </a:r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E17983C-8DFF-4582-AB20-DF25884D7A77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60144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За отчетный период примерно одинаковое соотношение операций в глотке, гортани и выполненных на носу и ппн – 46% и 45.5% .</a:t>
            </a:r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AC10638-8E4C-4882-9C5C-3D8DBE42DACB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085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 Например,  так выглядит рабочее место  врача оториноларинголога!!!!</a:t>
            </a:r>
          </a:p>
        </p:txBody>
      </p:sp>
      <p:sp>
        <p:nvSpPr>
          <p:cNvPr id="655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9ED05A6-AA4B-4BEB-AA75-DC3E3A7026A5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4440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Очень большая работа ведется со студентами МФ НГУ!!</a:t>
            </a:r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806FE4-3D71-4E9C-9DA6-341DCA09ABA3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4241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Это студенты на экзамене по лор болезням. Они еще не могут себе даже представить, какой это тяжелый труд ВРАЧА!!!!</a:t>
            </a:r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31521E-F2B4-49CE-9748-BB3D98C0D0C8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14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6140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Так как из года в год кол-во больных, страдающих патологией слуха не уменьшается, а увеличивается, то очень широко используется  приобретенное ранее оборудование для выявления  слуховых потерь и диф.  дагностики.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37B8AF-5625-43EB-BB54-5AD5AA928CAD}" type="slidenum">
              <a:rPr lang="ru-RU" altLang="ru-RU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15</a:t>
            </a:fld>
            <a:endParaRPr lang="ru-RU" altLang="ru-RU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5175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Arial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08A41B-608D-4869-B7E1-E079C3CC80D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1587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734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354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260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1651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7271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31873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3922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91568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1185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59308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5529E-5644-4ACA-9240-6E6E28D40D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76530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1534584" y="617539"/>
            <a:ext cx="10405533" cy="5514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57402-7678-4CB4-A514-B1D218355E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8900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18717-3137-437F-A97F-DC05555E9128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8A2EE-CAB5-4C0F-8797-BA75DD18C6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7776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2143" y="391812"/>
            <a:ext cx="9144000" cy="1409314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оториноларингологической службы ГБУЗ НСО ЦКБ г. Новосибирска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63993" y="2410125"/>
            <a:ext cx="9144000" cy="3639021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Врач-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оториноларинголог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к.м.н. Соколов Вячеслав Владимирович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Новосибирск-2019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353300" y="3228975"/>
            <a:ext cx="4838700" cy="3629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0013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0"/>
            <a:ext cx="7793038" cy="1143000"/>
          </a:xfrm>
        </p:spPr>
        <p:txBody>
          <a:bodyPr/>
          <a:lstStyle/>
          <a:p>
            <a:pPr algn="ctr" eaLnBrk="1" hangingPunct="1"/>
            <a:r>
              <a:rPr lang="ru-RU" altLang="ru-RU" dirty="0" smtClean="0"/>
              <a:t>ЛОР отделение ГБУЗ НСО ЦКБ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553200" y="2209800"/>
            <a:ext cx="3810000" cy="3124200"/>
          </a:xfrm>
        </p:spPr>
        <p:txBody>
          <a:bodyPr anchor="ctr"/>
          <a:lstStyle/>
          <a:p>
            <a:pPr eaLnBrk="1" hangingPunct="1"/>
            <a:r>
              <a:rPr lang="ru-RU" altLang="ru-RU" dirty="0" smtClean="0"/>
              <a:t>30 коек </a:t>
            </a:r>
          </a:p>
          <a:p>
            <a:pPr eaLnBrk="1" hangingPunct="1"/>
            <a:r>
              <a:rPr lang="ru-RU" altLang="ru-RU" dirty="0" smtClean="0"/>
              <a:t>9</a:t>
            </a:r>
            <a:r>
              <a:rPr lang="en-US" altLang="ru-RU" dirty="0" smtClean="0"/>
              <a:t> </a:t>
            </a:r>
            <a:r>
              <a:rPr lang="ru-RU" altLang="ru-RU" dirty="0" smtClean="0"/>
              <a:t>палат</a:t>
            </a:r>
          </a:p>
          <a:p>
            <a:pPr eaLnBrk="1" hangingPunct="1"/>
            <a:r>
              <a:rPr lang="ru-RU" altLang="ru-RU" dirty="0" smtClean="0"/>
              <a:t>количество манипуляционных помещений  4</a:t>
            </a:r>
          </a:p>
          <a:p>
            <a:pPr eaLnBrk="1" hangingPunct="1"/>
            <a:endParaRPr lang="ru-RU" altLang="ru-RU" dirty="0" smtClean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99456" y="2007890"/>
            <a:ext cx="4067944" cy="30675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1138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59610" y="551164"/>
            <a:ext cx="7793037" cy="60801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dirty="0" smtClean="0"/>
              <a:t>Стационар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ltGray">
          <a:xfrm>
            <a:off x="3124201" y="1889125"/>
            <a:ext cx="1395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dirty="0">
                <a:latin typeface="Times New Roman" panose="02020603050405020304" pitchFamily="18" charset="0"/>
              </a:rPr>
              <a:t>Врачи</a:t>
            </a:r>
          </a:p>
        </p:txBody>
      </p:sp>
      <p:graphicFrame>
        <p:nvGraphicFramePr>
          <p:cNvPr id="8219" name="Group 2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79923238"/>
              </p:ext>
            </p:extLst>
          </p:nvPr>
        </p:nvGraphicFramePr>
        <p:xfrm>
          <a:off x="2971800" y="2543176"/>
          <a:ext cx="6934200" cy="3509967"/>
        </p:xfrm>
        <a:graphic>
          <a:graphicData uri="http://schemas.openxmlformats.org/drawingml/2006/table">
            <a:tbl>
              <a:tblPr/>
              <a:tblGrid>
                <a:gridCol w="3657600"/>
                <a:gridCol w="1371600"/>
                <a:gridCol w="1905000"/>
              </a:tblGrid>
              <a:tr h="871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ФИО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Стаж работы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Квалификация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0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Никулина Г.М.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Высшая,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к.м.н.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1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Каблукова Н.А.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Высшая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1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Соколов В.В.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13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Высшая, к.м.н.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0285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" y="304801"/>
            <a:ext cx="5410199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0149" y="3638550"/>
            <a:ext cx="4751851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9450" y="304800"/>
            <a:ext cx="458893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3015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5791201" y="381001"/>
            <a:ext cx="4716463" cy="449263"/>
          </a:xfrm>
        </p:spPr>
        <p:txBody>
          <a:bodyPr>
            <a:normAutofit fontScale="90000"/>
          </a:bodyPr>
          <a:lstStyle/>
          <a:p>
            <a:r>
              <a:rPr lang="ru-RU" altLang="ru-RU" smtClean="0"/>
              <a:t>Квалификация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11000391"/>
              </p:ext>
            </p:extLst>
          </p:nvPr>
        </p:nvGraphicFramePr>
        <p:xfrm>
          <a:off x="2209800" y="1295400"/>
          <a:ext cx="8305800" cy="5083226"/>
        </p:xfrm>
        <a:graphic>
          <a:graphicData uri="http://schemas.openxmlformats.org/drawingml/2006/table">
            <a:tbl>
              <a:tblPr/>
              <a:tblGrid>
                <a:gridCol w="1474788"/>
                <a:gridCol w="1273175"/>
                <a:gridCol w="1001712"/>
                <a:gridCol w="1277938"/>
                <a:gridCol w="1001712"/>
                <a:gridCol w="1279525"/>
                <a:gridCol w="996950"/>
              </a:tblGrid>
              <a:tr h="5063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63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врач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м/с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врач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м/с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врач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м/с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Высшая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Первая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Вторая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 категории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26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Ученая степень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127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648200" y="304800"/>
            <a:ext cx="5791200" cy="685800"/>
          </a:xfrm>
        </p:spPr>
        <p:txBody>
          <a:bodyPr>
            <a:normAutofit fontScale="90000"/>
          </a:bodyPr>
          <a:lstStyle/>
          <a:p>
            <a:r>
              <a:rPr lang="ru-RU" altLang="ru-RU" smtClean="0"/>
              <a:t>Пути госпитализации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219996"/>
              </p:ext>
            </p:extLst>
          </p:nvPr>
        </p:nvGraphicFramePr>
        <p:xfrm>
          <a:off x="1981200" y="1905000"/>
          <a:ext cx="8534400" cy="4775202"/>
        </p:xfrm>
        <a:graphic>
          <a:graphicData uri="http://schemas.openxmlformats.org/drawingml/2006/table">
            <a:tbl>
              <a:tblPr/>
              <a:tblGrid>
                <a:gridCol w="2314575"/>
                <a:gridCol w="1084263"/>
                <a:gridCol w="1082675"/>
                <a:gridCol w="1077912"/>
                <a:gridCol w="1084263"/>
                <a:gridCol w="1082675"/>
                <a:gridCol w="808037"/>
              </a:tblGrid>
              <a:tr h="44929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Отделения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92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49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Скорая помощь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31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Поликлиника академическая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49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КПД 14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49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КДП 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49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Поликлиники города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49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Самообращение (ЦКБ 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985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8630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/>
              <a:t>Характер госпитализации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93403234"/>
              </p:ext>
            </p:extLst>
          </p:nvPr>
        </p:nvGraphicFramePr>
        <p:xfrm>
          <a:off x="2133600" y="2514601"/>
          <a:ext cx="8153400" cy="2743200"/>
        </p:xfrm>
        <a:graphic>
          <a:graphicData uri="http://schemas.openxmlformats.org/drawingml/2006/table">
            <a:tbl>
              <a:tblPr/>
              <a:tblGrid>
                <a:gridCol w="906463"/>
                <a:gridCol w="904875"/>
                <a:gridCol w="906462"/>
                <a:gridCol w="906463"/>
                <a:gridCol w="904875"/>
                <a:gridCol w="906462"/>
                <a:gridCol w="906463"/>
                <a:gridCol w="904875"/>
                <a:gridCol w="906462"/>
              </a:tblGrid>
              <a:tr h="88423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повторной госпитализации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6 месяцев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экстренной </a:t>
                      </a:r>
                      <a:b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госпитализации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Сотрудники СО РАН 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84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25400" marR="254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4308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dirty="0" smtClean="0"/>
              <a:t>Структура заболеваемости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ltGray">
          <a:xfrm>
            <a:off x="3348038" y="1647826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/>
          </a:p>
        </p:txBody>
      </p:sp>
      <p:graphicFrame>
        <p:nvGraphicFramePr>
          <p:cNvPr id="14363" name="Group 27"/>
          <p:cNvGraphicFramePr>
            <a:graphicFrameLocks noGrp="1"/>
          </p:cNvGraphicFramePr>
          <p:nvPr/>
        </p:nvGraphicFramePr>
        <p:xfrm>
          <a:off x="5810250" y="1993900"/>
          <a:ext cx="6096000" cy="435768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945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Патология носа и ППН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48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%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Патология уха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30,9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%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5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Патология глотки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18,6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%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5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Патология гортани 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1,5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%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7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Опухоли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0.9 %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3" descr="C:\Users\1\Desktop\конф.сосновка-20114\IMG_42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2490" y="1943100"/>
            <a:ext cx="4059560" cy="4229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828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2674939" y="663576"/>
            <a:ext cx="7793037" cy="1096963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</a:pPr>
            <a:r>
              <a:rPr lang="ru-RU" altLang="ru-RU" sz="2800" b="1"/>
              <a:t>Основные показатели хирургической деятельности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61012538"/>
              </p:ext>
            </p:extLst>
          </p:nvPr>
        </p:nvGraphicFramePr>
        <p:xfrm>
          <a:off x="2343150" y="1676401"/>
          <a:ext cx="7543800" cy="4754880"/>
        </p:xfrm>
        <a:graphic>
          <a:graphicData uri="http://schemas.openxmlformats.org/drawingml/2006/table">
            <a:tbl>
              <a:tblPr/>
              <a:tblGrid>
                <a:gridCol w="3648075"/>
                <a:gridCol w="1225550"/>
                <a:gridCol w="1336675"/>
                <a:gridCol w="1333500"/>
              </a:tblGrid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оперировано пациентов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330\38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388\47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операций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384\38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469\47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Хирургическая активность, %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45.4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46.0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Послеоперационные осложнения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Послеоперационная летальность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Соотношение операций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плановые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экстренные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470\155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251\134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248\157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541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89089" y="419100"/>
            <a:ext cx="7793037" cy="1074739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dirty="0" smtClean="0"/>
              <a:t>Операции: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2900" y="2133600"/>
            <a:ext cx="4953000" cy="32385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/>
              <a:t>В глотке и гортани 167/47 (46,1%) </a:t>
            </a:r>
          </a:p>
          <a:p>
            <a:pPr eaLnBrk="1" hangingPunct="1">
              <a:defRPr/>
            </a:pPr>
            <a:r>
              <a:rPr lang="ru-RU" sz="3200" dirty="0" smtClean="0"/>
              <a:t>На носу и придаточных пазухах – 203 (45,4%).</a:t>
            </a:r>
          </a:p>
          <a:p>
            <a:pPr eaLnBrk="1" hangingPunct="1">
              <a:defRPr/>
            </a:pPr>
            <a:r>
              <a:rPr lang="ru-RU" sz="3200" dirty="0" smtClean="0"/>
              <a:t>На ухе – 52(11%) </a:t>
            </a:r>
          </a:p>
          <a:p>
            <a:pPr eaLnBrk="1" hangingPunct="1">
              <a:defRPr/>
            </a:pPr>
            <a:endParaRPr lang="ru-RU" dirty="0" smtClean="0"/>
          </a:p>
          <a:p>
            <a:pPr marL="0" indent="0">
              <a:buNone/>
              <a:defRPr/>
            </a:pPr>
            <a:endParaRPr lang="ru-RU" dirty="0" smtClean="0"/>
          </a:p>
        </p:txBody>
      </p:sp>
      <p:pic>
        <p:nvPicPr>
          <p:cNvPr id="4" name="Picture 4" descr="E:\2013\IMG_7204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5354" y="2042158"/>
            <a:ext cx="4169296" cy="3174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849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451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8636000" cy="6477000"/>
          </a:xfrm>
        </p:spPr>
      </p:pic>
    </p:spTree>
    <p:extLst>
      <p:ext uri="{BB962C8B-B14F-4D97-AF65-F5344CB8AC3E}">
        <p14:creationId xmlns="" xmlns:p14="http://schemas.microsoft.com/office/powerpoint/2010/main" val="305254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914400"/>
            <a:ext cx="779303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Врачи лор отделения применяют современные методы диагностики и лечения, занимаются научной работой.</a:t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563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ЛОР отделение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ГБУЗ НСО ЦКБ является 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клинической базой для студентов мед. факультета НГУ в течении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 по специальности «ОТОРИНОЛАРИНГОЛОГИЯ».</a:t>
            </a:r>
            <a:endParaRPr lang="ru-RU" altLang="ru-RU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Врачи ЛОР активно принимают участие в конференциях  с докладами междугороднего и международного уровня.</a:t>
            </a:r>
          </a:p>
          <a:p>
            <a:pPr algn="just">
              <a:lnSpc>
                <a:spcPct val="150000"/>
              </a:lnSpc>
            </a:pP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3. Врачи ЛОР отделения регулярно проходят обучению по усовершенствованию в России( Москва, Санкт-Петербург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Ярославль, Казань, Красноярск, Нижний Новгород), Австрии( Вена), Турции(Анкара)</a:t>
            </a:r>
            <a:endParaRPr lang="ru-RU" alt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39307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\Desktop\фотки конференции\FB_IMG_15255158523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5792" y="3675825"/>
            <a:ext cx="3962400" cy="2918142"/>
          </a:xfrm>
          <a:prstGeom prst="rect">
            <a:avLst/>
          </a:prstGeom>
          <a:noFill/>
        </p:spPr>
      </p:pic>
      <p:pic>
        <p:nvPicPr>
          <p:cNvPr id="1027" name="Picture 3" descr="C:\Users\1\Desktop\фотки конференции\20190424_13082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8922" y="298173"/>
            <a:ext cx="3991112" cy="2993335"/>
          </a:xfrm>
          <a:prstGeom prst="rect">
            <a:avLst/>
          </a:prstGeom>
          <a:noFill/>
        </p:spPr>
      </p:pic>
      <p:pic>
        <p:nvPicPr>
          <p:cNvPr id="1028" name="Picture 4" descr="C:\Users\1\Desktop\фотки конференции\20171028_085428_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15548" y="-16980175"/>
            <a:ext cx="5131697" cy="6842262"/>
          </a:xfrm>
          <a:prstGeom prst="rect">
            <a:avLst/>
          </a:prstGeom>
          <a:noFill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2222" y="-10861603"/>
            <a:ext cx="4521478" cy="5991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3352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3352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1\Desktop\фотки конференции\20190423_18324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5739" y="3120886"/>
            <a:ext cx="2877378" cy="3737113"/>
          </a:xfrm>
          <a:prstGeom prst="rect">
            <a:avLst/>
          </a:prstGeom>
          <a:noFill/>
        </p:spPr>
      </p:pic>
      <p:pic>
        <p:nvPicPr>
          <p:cNvPr id="1029" name="Picture 5" descr="C:\Users\1\Desktop\фотки конференции\20170929_16393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670" y="357809"/>
            <a:ext cx="4108173" cy="30811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6" descr="D:\Фотографии\Больница 2010\DSC_1982.JPG"/>
          <p:cNvPicPr>
            <a:picLocks noGrp="1" noChangeAspect="1" noChangeArrowheads="1"/>
          </p:cNvPicPr>
          <p:nvPr>
            <p:ph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33700" y="952500"/>
            <a:ext cx="6877050" cy="4559300"/>
          </a:xfrm>
          <a:noFill/>
        </p:spPr>
      </p:pic>
    </p:spTree>
    <p:extLst>
      <p:ext uri="{BB962C8B-B14F-4D97-AF65-F5344CB8AC3E}">
        <p14:creationId xmlns="" xmlns:p14="http://schemas.microsoft.com/office/powerpoint/2010/main" val="118207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 оборудование для диагностики больных, страдающих тугоухостью:</a:t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Импедансометр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Аудиометр;</a:t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Програмное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обеспечение</a:t>
            </a:r>
            <a:endParaRPr lang="ru-RU" altLang="ru-RU" sz="2000" dirty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2708" name="Picture 7" descr="D:\Фотографии\Больница 2010\DSC_19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1" y="1066800"/>
            <a:ext cx="3248025" cy="489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9" name="Picture 8" descr="D:\Фотографии\Больница 2010\DSC_19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571750"/>
            <a:ext cx="5181600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2805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0149" y="1124744"/>
            <a:ext cx="475185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196752"/>
            <a:ext cx="5389033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Заголовок 1"/>
          <p:cNvSpPr>
            <a:spLocks noGrp="1"/>
          </p:cNvSpPr>
          <p:nvPr>
            <p:ph type="title"/>
          </p:nvPr>
        </p:nvSpPr>
        <p:spPr>
          <a:xfrm>
            <a:off x="1583499" y="0"/>
            <a:ext cx="999744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</a:p>
        </p:txBody>
      </p:sp>
      <p:pic>
        <p:nvPicPr>
          <p:cNvPr id="2663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7755" y="2276873"/>
            <a:ext cx="4527551" cy="226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6192012" y="4581128"/>
            <a:ext cx="560397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630090, Россия, г. Новосибирск, ул.Пирогова, 25</a:t>
            </a:r>
          </a:p>
          <a:p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www.ckbsoran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Тел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ЛОР-отделения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330-67-69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Тел. отделения платных услуг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330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97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60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64062"/>
            <a:ext cx="4588933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1004</Words>
  <Application>Microsoft Office PowerPoint</Application>
  <PresentationFormat>Произвольный</PresentationFormat>
  <Paragraphs>263</Paragraphs>
  <Slides>16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Работа оториноларингологической службы ГБУЗ НСО ЦКБ г. Новосибирска</vt:lpstr>
      <vt:lpstr>ЛОР отделение ГБУЗ НСО ЦКБ</vt:lpstr>
      <vt:lpstr>Стационар</vt:lpstr>
      <vt:lpstr>Слайд 4</vt:lpstr>
      <vt:lpstr>Квалификация</vt:lpstr>
      <vt:lpstr>Пути госпитализации</vt:lpstr>
      <vt:lpstr>Характер госпитализации</vt:lpstr>
      <vt:lpstr>Структура заболеваемости</vt:lpstr>
      <vt:lpstr>Основные показатели хирургической деятельности</vt:lpstr>
      <vt:lpstr>Операции:</vt:lpstr>
      <vt:lpstr>Слайд 11</vt:lpstr>
      <vt:lpstr>Врачи лор отделения применяют современные методы диагностики и лечения, занимаются научной работой. </vt:lpstr>
      <vt:lpstr>Слайд 13</vt:lpstr>
      <vt:lpstr>Слайд 14</vt:lpstr>
      <vt:lpstr>Используется  оборудование для диагностики больных, страдающих тугоухостью: А) Импедансометр; Б) Аудиометр; В) Програмное обеспечение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оториноларингологической службы ГБУЗ НСО ЦКБ г.Новосибирска</dc:title>
  <dc:creator>Slava</dc:creator>
  <cp:lastModifiedBy>1</cp:lastModifiedBy>
  <cp:revision>11</cp:revision>
  <dcterms:created xsi:type="dcterms:W3CDTF">2019-08-16T15:52:08Z</dcterms:created>
  <dcterms:modified xsi:type="dcterms:W3CDTF">2019-08-20T17:40:01Z</dcterms:modified>
</cp:coreProperties>
</file>