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handoutMasterIdLst>
    <p:handoutMasterId r:id="rId41"/>
  </p:handoutMasterIdLst>
  <p:sldIdLst>
    <p:sldId id="267" r:id="rId2"/>
    <p:sldId id="312" r:id="rId3"/>
    <p:sldId id="335" r:id="rId4"/>
    <p:sldId id="315" r:id="rId5"/>
    <p:sldId id="313" r:id="rId6"/>
    <p:sldId id="256" r:id="rId7"/>
    <p:sldId id="298" r:id="rId8"/>
    <p:sldId id="287" r:id="rId9"/>
    <p:sldId id="348" r:id="rId10"/>
    <p:sldId id="271" r:id="rId11"/>
    <p:sldId id="272" r:id="rId12"/>
    <p:sldId id="284" r:id="rId13"/>
    <p:sldId id="331" r:id="rId14"/>
    <p:sldId id="336" r:id="rId15"/>
    <p:sldId id="337" r:id="rId16"/>
    <p:sldId id="338" r:id="rId17"/>
    <p:sldId id="339" r:id="rId18"/>
    <p:sldId id="340" r:id="rId19"/>
    <p:sldId id="327" r:id="rId20"/>
    <p:sldId id="328" r:id="rId21"/>
    <p:sldId id="304" r:id="rId22"/>
    <p:sldId id="273" r:id="rId23"/>
    <p:sldId id="275" r:id="rId24"/>
    <p:sldId id="274" r:id="rId25"/>
    <p:sldId id="281" r:id="rId26"/>
    <p:sldId id="305" r:id="rId27"/>
    <p:sldId id="297" r:id="rId28"/>
    <p:sldId id="270" r:id="rId29"/>
    <p:sldId id="266" r:id="rId30"/>
    <p:sldId id="314" r:id="rId31"/>
    <p:sldId id="343" r:id="rId32"/>
    <p:sldId id="344" r:id="rId33"/>
    <p:sldId id="332" r:id="rId34"/>
    <p:sldId id="333" r:id="rId35"/>
    <p:sldId id="334" r:id="rId36"/>
    <p:sldId id="269" r:id="rId37"/>
    <p:sldId id="346" r:id="rId38"/>
    <p:sldId id="347" r:id="rId39"/>
    <p:sldId id="325" r:id="rId40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15" autoAdjust="0"/>
    <p:restoredTop sz="86447" autoAdjust="0"/>
  </p:normalViewPr>
  <p:slideViewPr>
    <p:cSldViewPr>
      <p:cViewPr varScale="1">
        <p:scale>
          <a:sx n="67" d="100"/>
          <a:sy n="67" d="100"/>
        </p:scale>
        <p:origin x="10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1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8E8B28-2042-4D20-AAE1-8701A71BE0D0}" type="doc">
      <dgm:prSet loTypeId="urn:microsoft.com/office/officeart/2005/8/layout/vProcess5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6DB9856-BBCA-470A-89F0-B226AADACF79}">
      <dgm:prSet phldrT="[Текст]"/>
      <dgm:spPr/>
      <dgm:t>
        <a:bodyPr/>
        <a:lstStyle/>
        <a:p>
          <a:r>
            <a:rPr lang="ru-RU" b="1" dirty="0" smtClean="0"/>
            <a:t>1. Выслушайте, не перебивая.</a:t>
          </a:r>
          <a:endParaRPr lang="ru-RU" dirty="0"/>
        </a:p>
      </dgm:t>
    </dgm:pt>
    <dgm:pt modelId="{88973B75-F62E-490E-9B2A-022F92FD91D1}" type="parTrans" cxnId="{029D3AFC-410D-415A-A218-C48DEE9A5E9F}">
      <dgm:prSet/>
      <dgm:spPr/>
      <dgm:t>
        <a:bodyPr/>
        <a:lstStyle/>
        <a:p>
          <a:endParaRPr lang="ru-RU"/>
        </a:p>
      </dgm:t>
    </dgm:pt>
    <dgm:pt modelId="{8EE2F895-FDDA-45F8-9B5A-A94254EE3A96}" type="sibTrans" cxnId="{029D3AFC-410D-415A-A218-C48DEE9A5E9F}">
      <dgm:prSet/>
      <dgm:spPr/>
      <dgm:t>
        <a:bodyPr/>
        <a:lstStyle/>
        <a:p>
          <a:endParaRPr lang="ru-RU"/>
        </a:p>
      </dgm:t>
    </dgm:pt>
    <dgm:pt modelId="{6D26E8B3-214E-4B11-B6F8-302CE48C7E10}">
      <dgm:prSet phldrT="[Текст]"/>
      <dgm:spPr/>
      <dgm:t>
        <a:bodyPr/>
        <a:lstStyle/>
        <a:p>
          <a:r>
            <a:rPr lang="ru-RU" b="1" dirty="0" smtClean="0"/>
            <a:t>2. Задайте уточняющий вопрос (уточните суть возражения).</a:t>
          </a:r>
          <a:endParaRPr lang="ru-RU" dirty="0"/>
        </a:p>
      </dgm:t>
    </dgm:pt>
    <dgm:pt modelId="{653400D9-CDC9-48F3-8A2C-A6A487188C82}" type="parTrans" cxnId="{92A2D033-5CC3-4CA7-AA81-4992BE99F199}">
      <dgm:prSet/>
      <dgm:spPr/>
      <dgm:t>
        <a:bodyPr/>
        <a:lstStyle/>
        <a:p>
          <a:endParaRPr lang="ru-RU"/>
        </a:p>
      </dgm:t>
    </dgm:pt>
    <dgm:pt modelId="{CF61B947-782D-4570-99CA-06331A732DEE}" type="sibTrans" cxnId="{92A2D033-5CC3-4CA7-AA81-4992BE99F199}">
      <dgm:prSet/>
      <dgm:spPr/>
      <dgm:t>
        <a:bodyPr/>
        <a:lstStyle/>
        <a:p>
          <a:endParaRPr lang="ru-RU"/>
        </a:p>
      </dgm:t>
    </dgm:pt>
    <dgm:pt modelId="{04BE2B43-292D-4DBA-8F86-42D01B3F0AB2}">
      <dgm:prSet phldrT="[Текст]"/>
      <dgm:spPr/>
      <dgm:t>
        <a:bodyPr/>
        <a:lstStyle/>
        <a:p>
          <a:r>
            <a:rPr lang="ru-RU" b="1" dirty="0" smtClean="0"/>
            <a:t>3. «Присоединитесь» к оппоненту, выразите понимание.</a:t>
          </a:r>
          <a:endParaRPr lang="ru-RU" dirty="0"/>
        </a:p>
      </dgm:t>
    </dgm:pt>
    <dgm:pt modelId="{D8BB9C69-8BE8-4841-ABB3-ACF43A6DE5AC}" type="parTrans" cxnId="{D63D333A-E1B5-41B8-8FBB-423096F715DD}">
      <dgm:prSet/>
      <dgm:spPr/>
      <dgm:t>
        <a:bodyPr/>
        <a:lstStyle/>
        <a:p>
          <a:endParaRPr lang="ru-RU"/>
        </a:p>
      </dgm:t>
    </dgm:pt>
    <dgm:pt modelId="{7B379AC2-DEA6-41C4-AD60-3FB2358BB777}" type="sibTrans" cxnId="{D63D333A-E1B5-41B8-8FBB-423096F715DD}">
      <dgm:prSet/>
      <dgm:spPr/>
      <dgm:t>
        <a:bodyPr/>
        <a:lstStyle/>
        <a:p>
          <a:endParaRPr lang="ru-RU"/>
        </a:p>
      </dgm:t>
    </dgm:pt>
    <dgm:pt modelId="{FD2808CD-13FD-4725-ACD3-5D5B7205683A}">
      <dgm:prSet phldrT="[Текст]"/>
      <dgm:spPr/>
      <dgm:t>
        <a:bodyPr/>
        <a:lstStyle/>
        <a:p>
          <a:r>
            <a:rPr lang="ru-RU" b="1" dirty="0" smtClean="0"/>
            <a:t>4. Ответьте на возражение/приведите контраргумент на языке пользы.</a:t>
          </a:r>
          <a:endParaRPr lang="ru-RU" dirty="0"/>
        </a:p>
      </dgm:t>
    </dgm:pt>
    <dgm:pt modelId="{0C44004D-42A8-428C-B707-4D128C2CED13}" type="parTrans" cxnId="{D1346FAE-C6CA-443F-B454-7483C807FB40}">
      <dgm:prSet/>
      <dgm:spPr/>
      <dgm:t>
        <a:bodyPr/>
        <a:lstStyle/>
        <a:p>
          <a:endParaRPr lang="ru-RU"/>
        </a:p>
      </dgm:t>
    </dgm:pt>
    <dgm:pt modelId="{6F687A23-CCEC-4251-9EFE-D31F4486F1E3}" type="sibTrans" cxnId="{D1346FAE-C6CA-443F-B454-7483C807FB40}">
      <dgm:prSet/>
      <dgm:spPr/>
      <dgm:t>
        <a:bodyPr/>
        <a:lstStyle/>
        <a:p>
          <a:endParaRPr lang="ru-RU"/>
        </a:p>
      </dgm:t>
    </dgm:pt>
    <dgm:pt modelId="{E1B4A76B-CC8A-4113-9453-C59F1FF6D36A}" type="pres">
      <dgm:prSet presAssocID="{3C8E8B28-2042-4D20-AAE1-8701A71BE0D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B72C04-CFD5-465E-95D9-D99D77998B0F}" type="pres">
      <dgm:prSet presAssocID="{3C8E8B28-2042-4D20-AAE1-8701A71BE0D0}" presName="dummyMaxCanvas" presStyleCnt="0">
        <dgm:presLayoutVars/>
      </dgm:prSet>
      <dgm:spPr/>
    </dgm:pt>
    <dgm:pt modelId="{B73C1133-EB00-4968-A67C-1D229C528D1F}" type="pres">
      <dgm:prSet presAssocID="{3C8E8B28-2042-4D20-AAE1-8701A71BE0D0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C42873-AFBE-43B0-85C5-DB98A46410E9}" type="pres">
      <dgm:prSet presAssocID="{3C8E8B28-2042-4D20-AAE1-8701A71BE0D0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2C8A39-CF43-4F6E-AAAB-CF77302B8DB5}" type="pres">
      <dgm:prSet presAssocID="{3C8E8B28-2042-4D20-AAE1-8701A71BE0D0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0C28EA-EED4-42BC-B9EB-1D7AB116F2A5}" type="pres">
      <dgm:prSet presAssocID="{3C8E8B28-2042-4D20-AAE1-8701A71BE0D0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99D54A-BDB2-491B-B2F0-AF1F15D232FD}" type="pres">
      <dgm:prSet presAssocID="{3C8E8B28-2042-4D20-AAE1-8701A71BE0D0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F9722A-FC7F-4199-BE3F-934F0CD883E3}" type="pres">
      <dgm:prSet presAssocID="{3C8E8B28-2042-4D20-AAE1-8701A71BE0D0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AF624F-DE49-4BF9-911E-10C6BC9581F2}" type="pres">
      <dgm:prSet presAssocID="{3C8E8B28-2042-4D20-AAE1-8701A71BE0D0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30512-7D4F-43DA-A341-165A5BB7EDD7}" type="pres">
      <dgm:prSet presAssocID="{3C8E8B28-2042-4D20-AAE1-8701A71BE0D0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EF645C-0F1F-4690-8C3B-3786D37B7D6A}" type="pres">
      <dgm:prSet presAssocID="{3C8E8B28-2042-4D20-AAE1-8701A71BE0D0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1D17A-4F31-407D-BF73-F4F2C2D57659}" type="pres">
      <dgm:prSet presAssocID="{3C8E8B28-2042-4D20-AAE1-8701A71BE0D0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B3B706-39C3-4890-A0BB-CA70DBD0DD28}" type="pres">
      <dgm:prSet presAssocID="{3C8E8B28-2042-4D20-AAE1-8701A71BE0D0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6F9AD2-2B3C-4995-B2B6-81703B655A47}" type="presOf" srcId="{04BE2B43-292D-4DBA-8F86-42D01B3F0AB2}" destId="{B72C8A39-CF43-4F6E-AAAB-CF77302B8DB5}" srcOrd="0" destOrd="0" presId="urn:microsoft.com/office/officeart/2005/8/layout/vProcess5"/>
    <dgm:cxn modelId="{A6230174-9575-4341-889F-8F531C2431E9}" type="presOf" srcId="{CF61B947-782D-4570-99CA-06331A732DEE}" destId="{02F9722A-FC7F-4199-BE3F-934F0CD883E3}" srcOrd="0" destOrd="0" presId="urn:microsoft.com/office/officeart/2005/8/layout/vProcess5"/>
    <dgm:cxn modelId="{DD7FAB45-C612-408A-8639-491E39281FCC}" type="presOf" srcId="{8EE2F895-FDDA-45F8-9B5A-A94254EE3A96}" destId="{9199D54A-BDB2-491B-B2F0-AF1F15D232FD}" srcOrd="0" destOrd="0" presId="urn:microsoft.com/office/officeart/2005/8/layout/vProcess5"/>
    <dgm:cxn modelId="{029D3AFC-410D-415A-A218-C48DEE9A5E9F}" srcId="{3C8E8B28-2042-4D20-AAE1-8701A71BE0D0}" destId="{E6DB9856-BBCA-470A-89F0-B226AADACF79}" srcOrd="0" destOrd="0" parTransId="{88973B75-F62E-490E-9B2A-022F92FD91D1}" sibTransId="{8EE2F895-FDDA-45F8-9B5A-A94254EE3A96}"/>
    <dgm:cxn modelId="{92A2D033-5CC3-4CA7-AA81-4992BE99F199}" srcId="{3C8E8B28-2042-4D20-AAE1-8701A71BE0D0}" destId="{6D26E8B3-214E-4B11-B6F8-302CE48C7E10}" srcOrd="1" destOrd="0" parTransId="{653400D9-CDC9-48F3-8A2C-A6A487188C82}" sibTransId="{CF61B947-782D-4570-99CA-06331A732DEE}"/>
    <dgm:cxn modelId="{5E0EE994-9C24-41F5-9C04-E7946702C3A8}" type="presOf" srcId="{3C8E8B28-2042-4D20-AAE1-8701A71BE0D0}" destId="{E1B4A76B-CC8A-4113-9453-C59F1FF6D36A}" srcOrd="0" destOrd="0" presId="urn:microsoft.com/office/officeart/2005/8/layout/vProcess5"/>
    <dgm:cxn modelId="{C3167C18-49D7-4BC9-8764-CA6D5E3E2A40}" type="presOf" srcId="{04BE2B43-292D-4DBA-8F86-42D01B3F0AB2}" destId="{60E1D17A-4F31-407D-BF73-F4F2C2D57659}" srcOrd="1" destOrd="0" presId="urn:microsoft.com/office/officeart/2005/8/layout/vProcess5"/>
    <dgm:cxn modelId="{634A4108-D833-47B0-987A-F6A59566317D}" type="presOf" srcId="{7B379AC2-DEA6-41C4-AD60-3FB2358BB777}" destId="{03AF624F-DE49-4BF9-911E-10C6BC9581F2}" srcOrd="0" destOrd="0" presId="urn:microsoft.com/office/officeart/2005/8/layout/vProcess5"/>
    <dgm:cxn modelId="{65AE1230-CBE8-4963-9F0E-64D59F405EF5}" type="presOf" srcId="{E6DB9856-BBCA-470A-89F0-B226AADACF79}" destId="{9C530512-7D4F-43DA-A341-165A5BB7EDD7}" srcOrd="1" destOrd="0" presId="urn:microsoft.com/office/officeart/2005/8/layout/vProcess5"/>
    <dgm:cxn modelId="{BC8A9726-B110-4DE9-BF27-FCC9CD8F9E88}" type="presOf" srcId="{6D26E8B3-214E-4B11-B6F8-302CE48C7E10}" destId="{61EF645C-0F1F-4690-8C3B-3786D37B7D6A}" srcOrd="1" destOrd="0" presId="urn:microsoft.com/office/officeart/2005/8/layout/vProcess5"/>
    <dgm:cxn modelId="{B8121B99-4F25-467B-AB09-FCE15FEC2F90}" type="presOf" srcId="{6D26E8B3-214E-4B11-B6F8-302CE48C7E10}" destId="{BCC42873-AFBE-43B0-85C5-DB98A46410E9}" srcOrd="0" destOrd="0" presId="urn:microsoft.com/office/officeart/2005/8/layout/vProcess5"/>
    <dgm:cxn modelId="{D63D333A-E1B5-41B8-8FBB-423096F715DD}" srcId="{3C8E8B28-2042-4D20-AAE1-8701A71BE0D0}" destId="{04BE2B43-292D-4DBA-8F86-42D01B3F0AB2}" srcOrd="2" destOrd="0" parTransId="{D8BB9C69-8BE8-4841-ABB3-ACF43A6DE5AC}" sibTransId="{7B379AC2-DEA6-41C4-AD60-3FB2358BB777}"/>
    <dgm:cxn modelId="{D1346FAE-C6CA-443F-B454-7483C807FB40}" srcId="{3C8E8B28-2042-4D20-AAE1-8701A71BE0D0}" destId="{FD2808CD-13FD-4725-ACD3-5D5B7205683A}" srcOrd="3" destOrd="0" parTransId="{0C44004D-42A8-428C-B707-4D128C2CED13}" sibTransId="{6F687A23-CCEC-4251-9EFE-D31F4486F1E3}"/>
    <dgm:cxn modelId="{AC217B15-5008-40B3-9E88-3D6E5732CE7F}" type="presOf" srcId="{FD2808CD-13FD-4725-ACD3-5D5B7205683A}" destId="{6DB3B706-39C3-4890-A0BB-CA70DBD0DD28}" srcOrd="1" destOrd="0" presId="urn:microsoft.com/office/officeart/2005/8/layout/vProcess5"/>
    <dgm:cxn modelId="{E85C7E67-582B-4093-AE2B-49E6E2CFC115}" type="presOf" srcId="{E6DB9856-BBCA-470A-89F0-B226AADACF79}" destId="{B73C1133-EB00-4968-A67C-1D229C528D1F}" srcOrd="0" destOrd="0" presId="urn:microsoft.com/office/officeart/2005/8/layout/vProcess5"/>
    <dgm:cxn modelId="{7F7C3F81-E88E-48EE-9C45-33031EF9EA4A}" type="presOf" srcId="{FD2808CD-13FD-4725-ACD3-5D5B7205683A}" destId="{DF0C28EA-EED4-42BC-B9EB-1D7AB116F2A5}" srcOrd="0" destOrd="0" presId="urn:microsoft.com/office/officeart/2005/8/layout/vProcess5"/>
    <dgm:cxn modelId="{64C345C1-B715-402F-A1EB-614EBC86A344}" type="presParOf" srcId="{E1B4A76B-CC8A-4113-9453-C59F1FF6D36A}" destId="{CDB72C04-CFD5-465E-95D9-D99D77998B0F}" srcOrd="0" destOrd="0" presId="urn:microsoft.com/office/officeart/2005/8/layout/vProcess5"/>
    <dgm:cxn modelId="{17B3969B-17F7-483C-A4F7-79450AB5709E}" type="presParOf" srcId="{E1B4A76B-CC8A-4113-9453-C59F1FF6D36A}" destId="{B73C1133-EB00-4968-A67C-1D229C528D1F}" srcOrd="1" destOrd="0" presId="urn:microsoft.com/office/officeart/2005/8/layout/vProcess5"/>
    <dgm:cxn modelId="{D9E03531-0B06-4FFA-97FF-BA8913056EE3}" type="presParOf" srcId="{E1B4A76B-CC8A-4113-9453-C59F1FF6D36A}" destId="{BCC42873-AFBE-43B0-85C5-DB98A46410E9}" srcOrd="2" destOrd="0" presId="urn:microsoft.com/office/officeart/2005/8/layout/vProcess5"/>
    <dgm:cxn modelId="{68919E49-BBD4-4462-9F2E-6843AD6DD2DE}" type="presParOf" srcId="{E1B4A76B-CC8A-4113-9453-C59F1FF6D36A}" destId="{B72C8A39-CF43-4F6E-AAAB-CF77302B8DB5}" srcOrd="3" destOrd="0" presId="urn:microsoft.com/office/officeart/2005/8/layout/vProcess5"/>
    <dgm:cxn modelId="{4C6F1B03-DEAC-4A27-99F5-4095108F65AB}" type="presParOf" srcId="{E1B4A76B-CC8A-4113-9453-C59F1FF6D36A}" destId="{DF0C28EA-EED4-42BC-B9EB-1D7AB116F2A5}" srcOrd="4" destOrd="0" presId="urn:microsoft.com/office/officeart/2005/8/layout/vProcess5"/>
    <dgm:cxn modelId="{F0E71794-0B5F-4934-9E04-769E456B0A29}" type="presParOf" srcId="{E1B4A76B-CC8A-4113-9453-C59F1FF6D36A}" destId="{9199D54A-BDB2-491B-B2F0-AF1F15D232FD}" srcOrd="5" destOrd="0" presId="urn:microsoft.com/office/officeart/2005/8/layout/vProcess5"/>
    <dgm:cxn modelId="{D052839F-9233-4700-8EC4-ACDCBF473D5C}" type="presParOf" srcId="{E1B4A76B-CC8A-4113-9453-C59F1FF6D36A}" destId="{02F9722A-FC7F-4199-BE3F-934F0CD883E3}" srcOrd="6" destOrd="0" presId="urn:microsoft.com/office/officeart/2005/8/layout/vProcess5"/>
    <dgm:cxn modelId="{278E5342-3503-4811-9B64-4F133C681E11}" type="presParOf" srcId="{E1B4A76B-CC8A-4113-9453-C59F1FF6D36A}" destId="{03AF624F-DE49-4BF9-911E-10C6BC9581F2}" srcOrd="7" destOrd="0" presId="urn:microsoft.com/office/officeart/2005/8/layout/vProcess5"/>
    <dgm:cxn modelId="{3BC9C36F-5896-4523-A12A-58AAF6EFD77E}" type="presParOf" srcId="{E1B4A76B-CC8A-4113-9453-C59F1FF6D36A}" destId="{9C530512-7D4F-43DA-A341-165A5BB7EDD7}" srcOrd="8" destOrd="0" presId="urn:microsoft.com/office/officeart/2005/8/layout/vProcess5"/>
    <dgm:cxn modelId="{6A6EE0D4-0F09-434F-B42D-C7E6A35B4AAF}" type="presParOf" srcId="{E1B4A76B-CC8A-4113-9453-C59F1FF6D36A}" destId="{61EF645C-0F1F-4690-8C3B-3786D37B7D6A}" srcOrd="9" destOrd="0" presId="urn:microsoft.com/office/officeart/2005/8/layout/vProcess5"/>
    <dgm:cxn modelId="{C7F2F9C5-6D84-42ED-915C-BB2DC6B18D56}" type="presParOf" srcId="{E1B4A76B-CC8A-4113-9453-C59F1FF6D36A}" destId="{60E1D17A-4F31-407D-BF73-F4F2C2D57659}" srcOrd="10" destOrd="0" presId="urn:microsoft.com/office/officeart/2005/8/layout/vProcess5"/>
    <dgm:cxn modelId="{3C5EDB60-903C-435C-9373-0DF7AB3333A9}" type="presParOf" srcId="{E1B4A76B-CC8A-4113-9453-C59F1FF6D36A}" destId="{6DB3B706-39C3-4890-A0BB-CA70DBD0DD28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25DAA2-E813-4D09-A74F-41B7BA6642ED}" type="doc">
      <dgm:prSet loTypeId="urn:microsoft.com/office/officeart/2005/8/layout/process4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FF91CF4-7DDC-4808-A3F8-9BE3F3A88269}">
      <dgm:prSet custT="1"/>
      <dgm:spPr/>
      <dgm:t>
        <a:bodyPr/>
        <a:lstStyle/>
        <a:p>
          <a:pPr rtl="0"/>
          <a:r>
            <a:rPr lang="ru-RU" sz="1800" b="1" i="1" dirty="0" smtClean="0"/>
            <a:t>Люди:</a:t>
          </a:r>
          <a:endParaRPr lang="ru-RU" sz="1800" dirty="0"/>
        </a:p>
      </dgm:t>
    </dgm:pt>
    <dgm:pt modelId="{9E9F3994-589F-44D4-89B6-C06879CCFFF3}" type="parTrans" cxnId="{76A02057-DAEC-4775-8433-7F5E0BF9FC88}">
      <dgm:prSet/>
      <dgm:spPr/>
      <dgm:t>
        <a:bodyPr/>
        <a:lstStyle/>
        <a:p>
          <a:endParaRPr lang="ru-RU"/>
        </a:p>
      </dgm:t>
    </dgm:pt>
    <dgm:pt modelId="{8ABC561F-6284-4F95-B8F8-0661B630D86E}" type="sibTrans" cxnId="{76A02057-DAEC-4775-8433-7F5E0BF9FC88}">
      <dgm:prSet/>
      <dgm:spPr/>
      <dgm:t>
        <a:bodyPr/>
        <a:lstStyle/>
        <a:p>
          <a:endParaRPr lang="ru-RU"/>
        </a:p>
      </dgm:t>
    </dgm:pt>
    <dgm:pt modelId="{3F4F6D4E-B507-41FD-91DA-6A732BC60CEE}">
      <dgm:prSet custT="1"/>
      <dgm:spPr/>
      <dgm:t>
        <a:bodyPr/>
        <a:lstStyle/>
        <a:p>
          <a:pPr rtl="0"/>
          <a:r>
            <a:rPr lang="ru-RU" sz="1800" i="1" dirty="0" smtClean="0"/>
            <a:t>делайте разграничение между участниками и предметом переговоров.</a:t>
          </a:r>
          <a:endParaRPr lang="ru-RU" sz="1800" dirty="0"/>
        </a:p>
      </dgm:t>
    </dgm:pt>
    <dgm:pt modelId="{16F686AA-7884-4DB8-ADFC-E23619F99B4D}" type="parTrans" cxnId="{24E1404A-50E7-41E7-9F68-8672881EEB38}">
      <dgm:prSet/>
      <dgm:spPr/>
      <dgm:t>
        <a:bodyPr/>
        <a:lstStyle/>
        <a:p>
          <a:endParaRPr lang="ru-RU"/>
        </a:p>
      </dgm:t>
    </dgm:pt>
    <dgm:pt modelId="{13776DBB-F3E9-4657-BEDF-4ADEADC68BAA}" type="sibTrans" cxnId="{24E1404A-50E7-41E7-9F68-8672881EEB38}">
      <dgm:prSet/>
      <dgm:spPr/>
      <dgm:t>
        <a:bodyPr/>
        <a:lstStyle/>
        <a:p>
          <a:endParaRPr lang="ru-RU"/>
        </a:p>
      </dgm:t>
    </dgm:pt>
    <dgm:pt modelId="{9F1816BC-3414-4DDB-B1A2-DA59E4426C09}">
      <dgm:prSet custT="1"/>
      <dgm:spPr/>
      <dgm:t>
        <a:bodyPr/>
        <a:lstStyle/>
        <a:p>
          <a:pPr rtl="0"/>
          <a:r>
            <a:rPr lang="ru-RU" sz="1800" b="1" i="1" dirty="0" smtClean="0"/>
            <a:t>Интересы:</a:t>
          </a:r>
          <a:endParaRPr lang="ru-RU" sz="1800" dirty="0"/>
        </a:p>
      </dgm:t>
    </dgm:pt>
    <dgm:pt modelId="{A1EC1916-57B2-41A6-8649-DEDEC7C95F2A}" type="parTrans" cxnId="{BEF6AA64-E6EC-4916-8028-7389CE59D214}">
      <dgm:prSet/>
      <dgm:spPr/>
      <dgm:t>
        <a:bodyPr/>
        <a:lstStyle/>
        <a:p>
          <a:endParaRPr lang="ru-RU"/>
        </a:p>
      </dgm:t>
    </dgm:pt>
    <dgm:pt modelId="{87B84BD5-A006-446C-AD86-0DAB096AB6D0}" type="sibTrans" cxnId="{BEF6AA64-E6EC-4916-8028-7389CE59D214}">
      <dgm:prSet/>
      <dgm:spPr/>
      <dgm:t>
        <a:bodyPr/>
        <a:lstStyle/>
        <a:p>
          <a:endParaRPr lang="ru-RU"/>
        </a:p>
      </dgm:t>
    </dgm:pt>
    <dgm:pt modelId="{5AAB89D2-2288-4E56-8A5A-416720B274DB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i="1" dirty="0" smtClean="0"/>
            <a:t>сосредоточивайтесь на интересах, а не на позициях.</a:t>
          </a:r>
          <a:endParaRPr lang="ru-RU" sz="1800" dirty="0" smtClean="0"/>
        </a:p>
        <a:p>
          <a:pPr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/>
        </a:p>
      </dgm:t>
    </dgm:pt>
    <dgm:pt modelId="{63731B2A-0548-42CD-91FD-EEC5B72AB8EE}" type="parTrans" cxnId="{A3B0B42A-6B10-4622-B5A5-2D1EB86C4280}">
      <dgm:prSet/>
      <dgm:spPr/>
      <dgm:t>
        <a:bodyPr/>
        <a:lstStyle/>
        <a:p>
          <a:endParaRPr lang="ru-RU"/>
        </a:p>
      </dgm:t>
    </dgm:pt>
    <dgm:pt modelId="{2604A23E-18EB-4CE8-86A5-6F64BA237099}" type="sibTrans" cxnId="{A3B0B42A-6B10-4622-B5A5-2D1EB86C4280}">
      <dgm:prSet/>
      <dgm:spPr/>
      <dgm:t>
        <a:bodyPr/>
        <a:lstStyle/>
        <a:p>
          <a:endParaRPr lang="ru-RU"/>
        </a:p>
      </dgm:t>
    </dgm:pt>
    <dgm:pt modelId="{1ABE98F5-A795-4AD6-80B6-EED3DE97E78C}">
      <dgm:prSet custT="1"/>
      <dgm:spPr/>
      <dgm:t>
        <a:bodyPr/>
        <a:lstStyle/>
        <a:p>
          <a:pPr rtl="0"/>
          <a:r>
            <a:rPr lang="ru-RU" sz="1800" b="1" i="1" dirty="0" smtClean="0"/>
            <a:t>Варианты:</a:t>
          </a:r>
          <a:endParaRPr lang="ru-RU" sz="1800" dirty="0"/>
        </a:p>
      </dgm:t>
    </dgm:pt>
    <dgm:pt modelId="{A8F02ACA-F6B1-41E6-9DDF-4E96BF77792A}" type="parTrans" cxnId="{95F9632B-788B-4D48-866C-7A128B294603}">
      <dgm:prSet/>
      <dgm:spPr/>
      <dgm:t>
        <a:bodyPr/>
        <a:lstStyle/>
        <a:p>
          <a:endParaRPr lang="ru-RU"/>
        </a:p>
      </dgm:t>
    </dgm:pt>
    <dgm:pt modelId="{A4AAC370-CED7-4226-8BD8-2E087013A03A}" type="sibTrans" cxnId="{95F9632B-788B-4D48-866C-7A128B294603}">
      <dgm:prSet/>
      <dgm:spPr/>
      <dgm:t>
        <a:bodyPr/>
        <a:lstStyle/>
        <a:p>
          <a:endParaRPr lang="ru-RU"/>
        </a:p>
      </dgm:t>
    </dgm:pt>
    <dgm:pt modelId="{895064A5-3A8E-4519-B095-E0149E43DA91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i="1" dirty="0" smtClean="0"/>
            <a:t>прежде чем решать, что делать, выделите круг возможностей.</a:t>
          </a:r>
          <a:endParaRPr lang="ru-RU" sz="1800" dirty="0" smtClean="0"/>
        </a:p>
        <a:p>
          <a:pPr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/>
        </a:p>
      </dgm:t>
    </dgm:pt>
    <dgm:pt modelId="{F04F8251-5FDF-410A-844D-3475DF77CC06}" type="parTrans" cxnId="{FAB8C390-6A90-4A6A-8093-2330D70002BB}">
      <dgm:prSet/>
      <dgm:spPr/>
      <dgm:t>
        <a:bodyPr/>
        <a:lstStyle/>
        <a:p>
          <a:endParaRPr lang="ru-RU"/>
        </a:p>
      </dgm:t>
    </dgm:pt>
    <dgm:pt modelId="{800E0B4F-9D2D-4004-8982-35C6B0B10C9B}" type="sibTrans" cxnId="{FAB8C390-6A90-4A6A-8093-2330D70002BB}">
      <dgm:prSet/>
      <dgm:spPr/>
      <dgm:t>
        <a:bodyPr/>
        <a:lstStyle/>
        <a:p>
          <a:endParaRPr lang="ru-RU"/>
        </a:p>
      </dgm:t>
    </dgm:pt>
    <dgm:pt modelId="{9EBD0A07-BAF9-4659-8300-15A16C102E21}">
      <dgm:prSet custT="1"/>
      <dgm:spPr/>
      <dgm:t>
        <a:bodyPr/>
        <a:lstStyle/>
        <a:p>
          <a:pPr rtl="0"/>
          <a:r>
            <a:rPr lang="ru-RU" sz="1800" b="1" i="1" dirty="0" smtClean="0"/>
            <a:t>Критерии:</a:t>
          </a:r>
          <a:endParaRPr lang="ru-RU" sz="1800" dirty="0"/>
        </a:p>
      </dgm:t>
    </dgm:pt>
    <dgm:pt modelId="{F6762A73-99DB-463E-B237-A1F4EF2AA1A9}" type="parTrans" cxnId="{A8DE68B1-6422-46C1-AE05-C14249F2CDAF}">
      <dgm:prSet/>
      <dgm:spPr/>
      <dgm:t>
        <a:bodyPr/>
        <a:lstStyle/>
        <a:p>
          <a:endParaRPr lang="ru-RU"/>
        </a:p>
      </dgm:t>
    </dgm:pt>
    <dgm:pt modelId="{A1F39877-FA9E-4617-82AC-6737253E610B}" type="sibTrans" cxnId="{A8DE68B1-6422-46C1-AE05-C14249F2CDAF}">
      <dgm:prSet/>
      <dgm:spPr/>
      <dgm:t>
        <a:bodyPr/>
        <a:lstStyle/>
        <a:p>
          <a:endParaRPr lang="ru-RU"/>
        </a:p>
      </dgm:t>
    </dgm:pt>
    <dgm:pt modelId="{5FAE3F6D-D527-4664-9C3D-F798E7B77872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i="1" dirty="0" smtClean="0"/>
        </a:p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i="1" dirty="0" smtClean="0"/>
            <a:t>настаивайте на том, чтобы результат основывался на какой-либо объективной норме.</a:t>
          </a:r>
          <a:endParaRPr lang="ru-RU" sz="1600" dirty="0" smtClean="0"/>
        </a:p>
        <a:p>
          <a:pPr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/>
        </a:p>
      </dgm:t>
    </dgm:pt>
    <dgm:pt modelId="{C8E477C0-75A2-4ADE-8038-CD42D34D0D93}" type="parTrans" cxnId="{0ED18427-3857-4142-863C-A6CEAB0349D9}">
      <dgm:prSet/>
      <dgm:spPr/>
      <dgm:t>
        <a:bodyPr/>
        <a:lstStyle/>
        <a:p>
          <a:endParaRPr lang="ru-RU"/>
        </a:p>
      </dgm:t>
    </dgm:pt>
    <dgm:pt modelId="{F152514B-17FC-47A2-9FC7-F455220CB691}" type="sibTrans" cxnId="{0ED18427-3857-4142-863C-A6CEAB0349D9}">
      <dgm:prSet/>
      <dgm:spPr/>
      <dgm:t>
        <a:bodyPr/>
        <a:lstStyle/>
        <a:p>
          <a:endParaRPr lang="ru-RU"/>
        </a:p>
      </dgm:t>
    </dgm:pt>
    <dgm:pt modelId="{68409A5C-2001-4FE0-AE3F-41733458F0A0}" type="pres">
      <dgm:prSet presAssocID="{4225DAA2-E813-4D09-A74F-41B7BA6642E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63A2040-29FA-4CB4-AFC0-29B69B72E949}" type="pres">
      <dgm:prSet presAssocID="{5FAE3F6D-D527-4664-9C3D-F798E7B77872}" presName="boxAndChildren" presStyleCnt="0"/>
      <dgm:spPr/>
    </dgm:pt>
    <dgm:pt modelId="{73BCE4F7-4395-4C3E-9413-1CBB81B68013}" type="pres">
      <dgm:prSet presAssocID="{5FAE3F6D-D527-4664-9C3D-F798E7B77872}" presName="parentTextBox" presStyleLbl="node1" presStyleIdx="0" presStyleCnt="8"/>
      <dgm:spPr/>
      <dgm:t>
        <a:bodyPr/>
        <a:lstStyle/>
        <a:p>
          <a:endParaRPr lang="ru-RU"/>
        </a:p>
      </dgm:t>
    </dgm:pt>
    <dgm:pt modelId="{C14865FC-4BD7-4CF6-8B9A-66E85112D608}" type="pres">
      <dgm:prSet presAssocID="{A1F39877-FA9E-4617-82AC-6737253E610B}" presName="sp" presStyleCnt="0"/>
      <dgm:spPr/>
    </dgm:pt>
    <dgm:pt modelId="{9DEA8663-2CCA-43C3-9B97-DD0B0BED5390}" type="pres">
      <dgm:prSet presAssocID="{9EBD0A07-BAF9-4659-8300-15A16C102E21}" presName="arrowAndChildren" presStyleCnt="0"/>
      <dgm:spPr/>
    </dgm:pt>
    <dgm:pt modelId="{F39B762E-12BB-48D8-9EC9-C7A74E84B750}" type="pres">
      <dgm:prSet presAssocID="{9EBD0A07-BAF9-4659-8300-15A16C102E21}" presName="parentTextArrow" presStyleLbl="node1" presStyleIdx="1" presStyleCnt="8"/>
      <dgm:spPr/>
      <dgm:t>
        <a:bodyPr/>
        <a:lstStyle/>
        <a:p>
          <a:endParaRPr lang="ru-RU"/>
        </a:p>
      </dgm:t>
    </dgm:pt>
    <dgm:pt modelId="{5EB61356-8A63-4CA1-B11E-DD1C2B6DAA61}" type="pres">
      <dgm:prSet presAssocID="{800E0B4F-9D2D-4004-8982-35C6B0B10C9B}" presName="sp" presStyleCnt="0"/>
      <dgm:spPr/>
    </dgm:pt>
    <dgm:pt modelId="{397DE006-652B-4DFB-B397-2870B563618F}" type="pres">
      <dgm:prSet presAssocID="{895064A5-3A8E-4519-B095-E0149E43DA91}" presName="arrowAndChildren" presStyleCnt="0"/>
      <dgm:spPr/>
    </dgm:pt>
    <dgm:pt modelId="{EFF4EE22-94AA-4D35-B81D-11630213DA93}" type="pres">
      <dgm:prSet presAssocID="{895064A5-3A8E-4519-B095-E0149E43DA91}" presName="parentTextArrow" presStyleLbl="node1" presStyleIdx="2" presStyleCnt="8"/>
      <dgm:spPr/>
      <dgm:t>
        <a:bodyPr/>
        <a:lstStyle/>
        <a:p>
          <a:endParaRPr lang="ru-RU"/>
        </a:p>
      </dgm:t>
    </dgm:pt>
    <dgm:pt modelId="{AE3B78FD-6477-42A2-AA2C-371D3FA97257}" type="pres">
      <dgm:prSet presAssocID="{A4AAC370-CED7-4226-8BD8-2E087013A03A}" presName="sp" presStyleCnt="0"/>
      <dgm:spPr/>
    </dgm:pt>
    <dgm:pt modelId="{DF301A5C-5302-4624-A462-9D64B13C3E96}" type="pres">
      <dgm:prSet presAssocID="{1ABE98F5-A795-4AD6-80B6-EED3DE97E78C}" presName="arrowAndChildren" presStyleCnt="0"/>
      <dgm:spPr/>
    </dgm:pt>
    <dgm:pt modelId="{016F82F8-4A09-4CEB-94EB-10498C5DEFD1}" type="pres">
      <dgm:prSet presAssocID="{1ABE98F5-A795-4AD6-80B6-EED3DE97E78C}" presName="parentTextArrow" presStyleLbl="node1" presStyleIdx="3" presStyleCnt="8"/>
      <dgm:spPr/>
      <dgm:t>
        <a:bodyPr/>
        <a:lstStyle/>
        <a:p>
          <a:endParaRPr lang="ru-RU"/>
        </a:p>
      </dgm:t>
    </dgm:pt>
    <dgm:pt modelId="{A50B4BCF-9E87-4880-854E-A15DFC90B8CA}" type="pres">
      <dgm:prSet presAssocID="{2604A23E-18EB-4CE8-86A5-6F64BA237099}" presName="sp" presStyleCnt="0"/>
      <dgm:spPr/>
    </dgm:pt>
    <dgm:pt modelId="{CC8455CF-2473-4D43-93B1-EEB7435EB936}" type="pres">
      <dgm:prSet presAssocID="{5AAB89D2-2288-4E56-8A5A-416720B274DB}" presName="arrowAndChildren" presStyleCnt="0"/>
      <dgm:spPr/>
    </dgm:pt>
    <dgm:pt modelId="{3497766E-0F3C-4441-8EDB-D6EFA1935BE6}" type="pres">
      <dgm:prSet presAssocID="{5AAB89D2-2288-4E56-8A5A-416720B274DB}" presName="parentTextArrow" presStyleLbl="node1" presStyleIdx="4" presStyleCnt="8"/>
      <dgm:spPr/>
      <dgm:t>
        <a:bodyPr/>
        <a:lstStyle/>
        <a:p>
          <a:endParaRPr lang="ru-RU"/>
        </a:p>
      </dgm:t>
    </dgm:pt>
    <dgm:pt modelId="{8754D227-12AD-4CCC-8C7E-8F40E205DFAB}" type="pres">
      <dgm:prSet presAssocID="{87B84BD5-A006-446C-AD86-0DAB096AB6D0}" presName="sp" presStyleCnt="0"/>
      <dgm:spPr/>
    </dgm:pt>
    <dgm:pt modelId="{ECBB2D16-92FF-4B24-AB3E-E608658EA5DD}" type="pres">
      <dgm:prSet presAssocID="{9F1816BC-3414-4DDB-B1A2-DA59E4426C09}" presName="arrowAndChildren" presStyleCnt="0"/>
      <dgm:spPr/>
    </dgm:pt>
    <dgm:pt modelId="{D84CCC1E-424F-4B2D-B0C3-89D5270D5E5D}" type="pres">
      <dgm:prSet presAssocID="{9F1816BC-3414-4DDB-B1A2-DA59E4426C09}" presName="parentTextArrow" presStyleLbl="node1" presStyleIdx="5" presStyleCnt="8"/>
      <dgm:spPr/>
      <dgm:t>
        <a:bodyPr/>
        <a:lstStyle/>
        <a:p>
          <a:endParaRPr lang="ru-RU"/>
        </a:p>
      </dgm:t>
    </dgm:pt>
    <dgm:pt modelId="{C134C1EA-0614-4157-8E9B-BE2311FA963C}" type="pres">
      <dgm:prSet presAssocID="{13776DBB-F3E9-4657-BEDF-4ADEADC68BAA}" presName="sp" presStyleCnt="0"/>
      <dgm:spPr/>
    </dgm:pt>
    <dgm:pt modelId="{5B29BF7C-C661-4F6E-9BDA-7180424F535A}" type="pres">
      <dgm:prSet presAssocID="{3F4F6D4E-B507-41FD-91DA-6A732BC60CEE}" presName="arrowAndChildren" presStyleCnt="0"/>
      <dgm:spPr/>
    </dgm:pt>
    <dgm:pt modelId="{389CDDDD-290E-41F6-B4D8-5662C9C65912}" type="pres">
      <dgm:prSet presAssocID="{3F4F6D4E-B507-41FD-91DA-6A732BC60CEE}" presName="parentTextArrow" presStyleLbl="node1" presStyleIdx="6" presStyleCnt="8" custLinFactNeighborX="-2459" custLinFactNeighborY="1865"/>
      <dgm:spPr/>
      <dgm:t>
        <a:bodyPr/>
        <a:lstStyle/>
        <a:p>
          <a:endParaRPr lang="ru-RU"/>
        </a:p>
      </dgm:t>
    </dgm:pt>
    <dgm:pt modelId="{122F3810-FCFB-4301-9E3B-E4862A7830B0}" type="pres">
      <dgm:prSet presAssocID="{8ABC561F-6284-4F95-B8F8-0661B630D86E}" presName="sp" presStyleCnt="0"/>
      <dgm:spPr/>
    </dgm:pt>
    <dgm:pt modelId="{B765D0C2-3971-4603-B8C3-93F1B0CAE3C1}" type="pres">
      <dgm:prSet presAssocID="{CFF91CF4-7DDC-4808-A3F8-9BE3F3A88269}" presName="arrowAndChildren" presStyleCnt="0"/>
      <dgm:spPr/>
    </dgm:pt>
    <dgm:pt modelId="{16733043-16A3-4625-A34D-17142C0E9409}" type="pres">
      <dgm:prSet presAssocID="{CFF91CF4-7DDC-4808-A3F8-9BE3F3A88269}" presName="parentTextArrow" presStyleLbl="node1" presStyleIdx="7" presStyleCnt="8" custLinFactNeighborX="2484" custLinFactNeighborY="-277"/>
      <dgm:spPr/>
      <dgm:t>
        <a:bodyPr/>
        <a:lstStyle/>
        <a:p>
          <a:endParaRPr lang="ru-RU"/>
        </a:p>
      </dgm:t>
    </dgm:pt>
  </dgm:ptLst>
  <dgm:cxnLst>
    <dgm:cxn modelId="{A012F5ED-A47D-40ED-89D6-D21E83596F98}" type="presOf" srcId="{5AAB89D2-2288-4E56-8A5A-416720B274DB}" destId="{3497766E-0F3C-4441-8EDB-D6EFA1935BE6}" srcOrd="0" destOrd="0" presId="urn:microsoft.com/office/officeart/2005/8/layout/process4"/>
    <dgm:cxn modelId="{059D4213-6773-46B2-9D34-9C0CE310B0C2}" type="presOf" srcId="{9F1816BC-3414-4DDB-B1A2-DA59E4426C09}" destId="{D84CCC1E-424F-4B2D-B0C3-89D5270D5E5D}" srcOrd="0" destOrd="0" presId="urn:microsoft.com/office/officeart/2005/8/layout/process4"/>
    <dgm:cxn modelId="{EB4CC149-DA32-49A0-9BC5-5917D2F9EC92}" type="presOf" srcId="{9EBD0A07-BAF9-4659-8300-15A16C102E21}" destId="{F39B762E-12BB-48D8-9EC9-C7A74E84B750}" srcOrd="0" destOrd="0" presId="urn:microsoft.com/office/officeart/2005/8/layout/process4"/>
    <dgm:cxn modelId="{84231AF2-24A2-4FF6-8974-CF49EA3AB2F0}" type="presOf" srcId="{895064A5-3A8E-4519-B095-E0149E43DA91}" destId="{EFF4EE22-94AA-4D35-B81D-11630213DA93}" srcOrd="0" destOrd="0" presId="urn:microsoft.com/office/officeart/2005/8/layout/process4"/>
    <dgm:cxn modelId="{648DF1AB-1F9E-418A-AA31-8DE52E2716EA}" type="presOf" srcId="{4225DAA2-E813-4D09-A74F-41B7BA6642ED}" destId="{68409A5C-2001-4FE0-AE3F-41733458F0A0}" srcOrd="0" destOrd="0" presId="urn:microsoft.com/office/officeart/2005/8/layout/process4"/>
    <dgm:cxn modelId="{76A02057-DAEC-4775-8433-7F5E0BF9FC88}" srcId="{4225DAA2-E813-4D09-A74F-41B7BA6642ED}" destId="{CFF91CF4-7DDC-4808-A3F8-9BE3F3A88269}" srcOrd="0" destOrd="0" parTransId="{9E9F3994-589F-44D4-89B6-C06879CCFFF3}" sibTransId="{8ABC561F-6284-4F95-B8F8-0661B630D86E}"/>
    <dgm:cxn modelId="{2B46412C-B3C4-480F-88B7-F07781F6C52E}" type="presOf" srcId="{5FAE3F6D-D527-4664-9C3D-F798E7B77872}" destId="{73BCE4F7-4395-4C3E-9413-1CBB81B68013}" srcOrd="0" destOrd="0" presId="urn:microsoft.com/office/officeart/2005/8/layout/process4"/>
    <dgm:cxn modelId="{4C654190-FA80-464D-9DFF-79A4AB97E930}" type="presOf" srcId="{1ABE98F5-A795-4AD6-80B6-EED3DE97E78C}" destId="{016F82F8-4A09-4CEB-94EB-10498C5DEFD1}" srcOrd="0" destOrd="0" presId="urn:microsoft.com/office/officeart/2005/8/layout/process4"/>
    <dgm:cxn modelId="{0ED18427-3857-4142-863C-A6CEAB0349D9}" srcId="{4225DAA2-E813-4D09-A74F-41B7BA6642ED}" destId="{5FAE3F6D-D527-4664-9C3D-F798E7B77872}" srcOrd="7" destOrd="0" parTransId="{C8E477C0-75A2-4ADE-8038-CD42D34D0D93}" sibTransId="{F152514B-17FC-47A2-9FC7-F455220CB691}"/>
    <dgm:cxn modelId="{A3B0B42A-6B10-4622-B5A5-2D1EB86C4280}" srcId="{4225DAA2-E813-4D09-A74F-41B7BA6642ED}" destId="{5AAB89D2-2288-4E56-8A5A-416720B274DB}" srcOrd="3" destOrd="0" parTransId="{63731B2A-0548-42CD-91FD-EEC5B72AB8EE}" sibTransId="{2604A23E-18EB-4CE8-86A5-6F64BA237099}"/>
    <dgm:cxn modelId="{A8DE68B1-6422-46C1-AE05-C14249F2CDAF}" srcId="{4225DAA2-E813-4D09-A74F-41B7BA6642ED}" destId="{9EBD0A07-BAF9-4659-8300-15A16C102E21}" srcOrd="6" destOrd="0" parTransId="{F6762A73-99DB-463E-B237-A1F4EF2AA1A9}" sibTransId="{A1F39877-FA9E-4617-82AC-6737253E610B}"/>
    <dgm:cxn modelId="{62C2FE21-DC82-4547-BFA9-E37166E6BA47}" type="presOf" srcId="{3F4F6D4E-B507-41FD-91DA-6A732BC60CEE}" destId="{389CDDDD-290E-41F6-B4D8-5662C9C65912}" srcOrd="0" destOrd="0" presId="urn:microsoft.com/office/officeart/2005/8/layout/process4"/>
    <dgm:cxn modelId="{7DC5F32D-C36A-41DB-BE2F-8ED5478FEC35}" type="presOf" srcId="{CFF91CF4-7DDC-4808-A3F8-9BE3F3A88269}" destId="{16733043-16A3-4625-A34D-17142C0E9409}" srcOrd="0" destOrd="0" presId="urn:microsoft.com/office/officeart/2005/8/layout/process4"/>
    <dgm:cxn modelId="{95F9632B-788B-4D48-866C-7A128B294603}" srcId="{4225DAA2-E813-4D09-A74F-41B7BA6642ED}" destId="{1ABE98F5-A795-4AD6-80B6-EED3DE97E78C}" srcOrd="4" destOrd="0" parTransId="{A8F02ACA-F6B1-41E6-9DDF-4E96BF77792A}" sibTransId="{A4AAC370-CED7-4226-8BD8-2E087013A03A}"/>
    <dgm:cxn modelId="{FAB8C390-6A90-4A6A-8093-2330D70002BB}" srcId="{4225DAA2-E813-4D09-A74F-41B7BA6642ED}" destId="{895064A5-3A8E-4519-B095-E0149E43DA91}" srcOrd="5" destOrd="0" parTransId="{F04F8251-5FDF-410A-844D-3475DF77CC06}" sibTransId="{800E0B4F-9D2D-4004-8982-35C6B0B10C9B}"/>
    <dgm:cxn modelId="{BEF6AA64-E6EC-4916-8028-7389CE59D214}" srcId="{4225DAA2-E813-4D09-A74F-41B7BA6642ED}" destId="{9F1816BC-3414-4DDB-B1A2-DA59E4426C09}" srcOrd="2" destOrd="0" parTransId="{A1EC1916-57B2-41A6-8649-DEDEC7C95F2A}" sibTransId="{87B84BD5-A006-446C-AD86-0DAB096AB6D0}"/>
    <dgm:cxn modelId="{24E1404A-50E7-41E7-9F68-8672881EEB38}" srcId="{4225DAA2-E813-4D09-A74F-41B7BA6642ED}" destId="{3F4F6D4E-B507-41FD-91DA-6A732BC60CEE}" srcOrd="1" destOrd="0" parTransId="{16F686AA-7884-4DB8-ADFC-E23619F99B4D}" sibTransId="{13776DBB-F3E9-4657-BEDF-4ADEADC68BAA}"/>
    <dgm:cxn modelId="{EFA2AA4C-9757-4C22-B0FB-7502271470FE}" type="presParOf" srcId="{68409A5C-2001-4FE0-AE3F-41733458F0A0}" destId="{063A2040-29FA-4CB4-AFC0-29B69B72E949}" srcOrd="0" destOrd="0" presId="urn:microsoft.com/office/officeart/2005/8/layout/process4"/>
    <dgm:cxn modelId="{95862CAB-D892-4952-8EB0-068981E6097F}" type="presParOf" srcId="{063A2040-29FA-4CB4-AFC0-29B69B72E949}" destId="{73BCE4F7-4395-4C3E-9413-1CBB81B68013}" srcOrd="0" destOrd="0" presId="urn:microsoft.com/office/officeart/2005/8/layout/process4"/>
    <dgm:cxn modelId="{C12AC919-AFBB-4405-9684-A7A8E6C4BFB9}" type="presParOf" srcId="{68409A5C-2001-4FE0-AE3F-41733458F0A0}" destId="{C14865FC-4BD7-4CF6-8B9A-66E85112D608}" srcOrd="1" destOrd="0" presId="urn:microsoft.com/office/officeart/2005/8/layout/process4"/>
    <dgm:cxn modelId="{9F146A75-C806-42CF-8C32-9DD33202E0A9}" type="presParOf" srcId="{68409A5C-2001-4FE0-AE3F-41733458F0A0}" destId="{9DEA8663-2CCA-43C3-9B97-DD0B0BED5390}" srcOrd="2" destOrd="0" presId="urn:microsoft.com/office/officeart/2005/8/layout/process4"/>
    <dgm:cxn modelId="{B85EB07A-54DB-4EAC-BC35-5D96D3AB9AC0}" type="presParOf" srcId="{9DEA8663-2CCA-43C3-9B97-DD0B0BED5390}" destId="{F39B762E-12BB-48D8-9EC9-C7A74E84B750}" srcOrd="0" destOrd="0" presId="urn:microsoft.com/office/officeart/2005/8/layout/process4"/>
    <dgm:cxn modelId="{7C01640B-198A-4CA1-83B5-8C12444A6B7E}" type="presParOf" srcId="{68409A5C-2001-4FE0-AE3F-41733458F0A0}" destId="{5EB61356-8A63-4CA1-B11E-DD1C2B6DAA61}" srcOrd="3" destOrd="0" presId="urn:microsoft.com/office/officeart/2005/8/layout/process4"/>
    <dgm:cxn modelId="{EFD7536A-6251-451D-890E-62F5A35D7595}" type="presParOf" srcId="{68409A5C-2001-4FE0-AE3F-41733458F0A0}" destId="{397DE006-652B-4DFB-B397-2870B563618F}" srcOrd="4" destOrd="0" presId="urn:microsoft.com/office/officeart/2005/8/layout/process4"/>
    <dgm:cxn modelId="{365608DE-FA35-4BEA-AD28-E6B8E4181B4E}" type="presParOf" srcId="{397DE006-652B-4DFB-B397-2870B563618F}" destId="{EFF4EE22-94AA-4D35-B81D-11630213DA93}" srcOrd="0" destOrd="0" presId="urn:microsoft.com/office/officeart/2005/8/layout/process4"/>
    <dgm:cxn modelId="{91F7BA88-7CDF-49EE-A574-6BA9D6E2C090}" type="presParOf" srcId="{68409A5C-2001-4FE0-AE3F-41733458F0A0}" destId="{AE3B78FD-6477-42A2-AA2C-371D3FA97257}" srcOrd="5" destOrd="0" presId="urn:microsoft.com/office/officeart/2005/8/layout/process4"/>
    <dgm:cxn modelId="{82036879-DAD0-4FFD-8E52-DB4E2011AA01}" type="presParOf" srcId="{68409A5C-2001-4FE0-AE3F-41733458F0A0}" destId="{DF301A5C-5302-4624-A462-9D64B13C3E96}" srcOrd="6" destOrd="0" presId="urn:microsoft.com/office/officeart/2005/8/layout/process4"/>
    <dgm:cxn modelId="{0DDFBA48-F97E-4C48-9150-CEBF194A772A}" type="presParOf" srcId="{DF301A5C-5302-4624-A462-9D64B13C3E96}" destId="{016F82F8-4A09-4CEB-94EB-10498C5DEFD1}" srcOrd="0" destOrd="0" presId="urn:microsoft.com/office/officeart/2005/8/layout/process4"/>
    <dgm:cxn modelId="{72AE188C-4652-4658-8C9C-8BEC652CF747}" type="presParOf" srcId="{68409A5C-2001-4FE0-AE3F-41733458F0A0}" destId="{A50B4BCF-9E87-4880-854E-A15DFC90B8CA}" srcOrd="7" destOrd="0" presId="urn:microsoft.com/office/officeart/2005/8/layout/process4"/>
    <dgm:cxn modelId="{188DFF03-0CD2-4D74-B71A-1E5CFA449187}" type="presParOf" srcId="{68409A5C-2001-4FE0-AE3F-41733458F0A0}" destId="{CC8455CF-2473-4D43-93B1-EEB7435EB936}" srcOrd="8" destOrd="0" presId="urn:microsoft.com/office/officeart/2005/8/layout/process4"/>
    <dgm:cxn modelId="{F615109E-76D0-47EE-961D-DE4BD7C826A8}" type="presParOf" srcId="{CC8455CF-2473-4D43-93B1-EEB7435EB936}" destId="{3497766E-0F3C-4441-8EDB-D6EFA1935BE6}" srcOrd="0" destOrd="0" presId="urn:microsoft.com/office/officeart/2005/8/layout/process4"/>
    <dgm:cxn modelId="{E4145581-D072-47DB-A0F4-81F82C736CDC}" type="presParOf" srcId="{68409A5C-2001-4FE0-AE3F-41733458F0A0}" destId="{8754D227-12AD-4CCC-8C7E-8F40E205DFAB}" srcOrd="9" destOrd="0" presId="urn:microsoft.com/office/officeart/2005/8/layout/process4"/>
    <dgm:cxn modelId="{9CE8A22F-FA88-40AE-A76E-19A2B812CA04}" type="presParOf" srcId="{68409A5C-2001-4FE0-AE3F-41733458F0A0}" destId="{ECBB2D16-92FF-4B24-AB3E-E608658EA5DD}" srcOrd="10" destOrd="0" presId="urn:microsoft.com/office/officeart/2005/8/layout/process4"/>
    <dgm:cxn modelId="{AF71794D-E8AA-4512-B666-E81599F804E1}" type="presParOf" srcId="{ECBB2D16-92FF-4B24-AB3E-E608658EA5DD}" destId="{D84CCC1E-424F-4B2D-B0C3-89D5270D5E5D}" srcOrd="0" destOrd="0" presId="urn:microsoft.com/office/officeart/2005/8/layout/process4"/>
    <dgm:cxn modelId="{EB2DA63B-FD2B-4DF4-BE9F-20536FA5E389}" type="presParOf" srcId="{68409A5C-2001-4FE0-AE3F-41733458F0A0}" destId="{C134C1EA-0614-4157-8E9B-BE2311FA963C}" srcOrd="11" destOrd="0" presId="urn:microsoft.com/office/officeart/2005/8/layout/process4"/>
    <dgm:cxn modelId="{FAD2A358-538D-4454-8F56-9939DD99B8C6}" type="presParOf" srcId="{68409A5C-2001-4FE0-AE3F-41733458F0A0}" destId="{5B29BF7C-C661-4F6E-9BDA-7180424F535A}" srcOrd="12" destOrd="0" presId="urn:microsoft.com/office/officeart/2005/8/layout/process4"/>
    <dgm:cxn modelId="{1D2BF339-3B81-47F7-A72D-B40B8FC08D3E}" type="presParOf" srcId="{5B29BF7C-C661-4F6E-9BDA-7180424F535A}" destId="{389CDDDD-290E-41F6-B4D8-5662C9C65912}" srcOrd="0" destOrd="0" presId="urn:microsoft.com/office/officeart/2005/8/layout/process4"/>
    <dgm:cxn modelId="{9C4CC1D5-2123-47F0-B029-9C1798E4D35C}" type="presParOf" srcId="{68409A5C-2001-4FE0-AE3F-41733458F0A0}" destId="{122F3810-FCFB-4301-9E3B-E4862A7830B0}" srcOrd="13" destOrd="0" presId="urn:microsoft.com/office/officeart/2005/8/layout/process4"/>
    <dgm:cxn modelId="{5E28408E-5B4A-4185-88D5-F5688DA5C070}" type="presParOf" srcId="{68409A5C-2001-4FE0-AE3F-41733458F0A0}" destId="{B765D0C2-3971-4603-B8C3-93F1B0CAE3C1}" srcOrd="14" destOrd="0" presId="urn:microsoft.com/office/officeart/2005/8/layout/process4"/>
    <dgm:cxn modelId="{85ADDB5E-AB46-49EC-8042-E04A5F80B543}" type="presParOf" srcId="{B765D0C2-3971-4603-B8C3-93F1B0CAE3C1}" destId="{16733043-16A3-4625-A34D-17142C0E940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3C1133-EB00-4968-A67C-1D229C528D1F}">
      <dsp:nvSpPr>
        <dsp:cNvPr id="0" name=""/>
        <dsp:cNvSpPr/>
      </dsp:nvSpPr>
      <dsp:spPr>
        <a:xfrm>
          <a:off x="0" y="0"/>
          <a:ext cx="6624736" cy="106139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1. Выслушайте, не перебивая.</a:t>
          </a:r>
          <a:endParaRPr lang="ru-RU" sz="2100" kern="1200" dirty="0"/>
        </a:p>
      </dsp:txBody>
      <dsp:txXfrm>
        <a:off x="31087" y="31087"/>
        <a:ext cx="5389717" cy="999223"/>
      </dsp:txXfrm>
    </dsp:sp>
    <dsp:sp modelId="{BCC42873-AFBE-43B0-85C5-DB98A46410E9}">
      <dsp:nvSpPr>
        <dsp:cNvPr id="0" name=""/>
        <dsp:cNvSpPr/>
      </dsp:nvSpPr>
      <dsp:spPr>
        <a:xfrm>
          <a:off x="554821" y="1254379"/>
          <a:ext cx="6624736" cy="1061397"/>
        </a:xfrm>
        <a:prstGeom prst="roundRect">
          <a:avLst>
            <a:gd name="adj" fmla="val 10000"/>
          </a:avLst>
        </a:prstGeom>
        <a:solidFill>
          <a:schemeClr val="accent5">
            <a:hueOff val="-7107707"/>
            <a:satOff val="4040"/>
            <a:lumOff val="-3333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2. Задайте уточняющий вопрос (уточните суть возражения).</a:t>
          </a:r>
          <a:endParaRPr lang="ru-RU" sz="2100" kern="1200" dirty="0"/>
        </a:p>
      </dsp:txBody>
      <dsp:txXfrm>
        <a:off x="585908" y="1285466"/>
        <a:ext cx="5317831" cy="999223"/>
      </dsp:txXfrm>
    </dsp:sp>
    <dsp:sp modelId="{B72C8A39-CF43-4F6E-AAAB-CF77302B8DB5}">
      <dsp:nvSpPr>
        <dsp:cNvPr id="0" name=""/>
        <dsp:cNvSpPr/>
      </dsp:nvSpPr>
      <dsp:spPr>
        <a:xfrm>
          <a:off x="1101362" y="2508758"/>
          <a:ext cx="6624736" cy="1061397"/>
        </a:xfrm>
        <a:prstGeom prst="roundRect">
          <a:avLst>
            <a:gd name="adj" fmla="val 10000"/>
          </a:avLst>
        </a:prstGeom>
        <a:solidFill>
          <a:schemeClr val="accent5">
            <a:hueOff val="-14215414"/>
            <a:satOff val="8079"/>
            <a:lumOff val="-6667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3. «Присоединитесь» к оппоненту, выразите понимание.</a:t>
          </a:r>
          <a:endParaRPr lang="ru-RU" sz="2100" kern="1200" dirty="0"/>
        </a:p>
      </dsp:txBody>
      <dsp:txXfrm>
        <a:off x="1132449" y="2539845"/>
        <a:ext cx="5326112" cy="999223"/>
      </dsp:txXfrm>
    </dsp:sp>
    <dsp:sp modelId="{DF0C28EA-EED4-42BC-B9EB-1D7AB116F2A5}">
      <dsp:nvSpPr>
        <dsp:cNvPr id="0" name=""/>
        <dsp:cNvSpPr/>
      </dsp:nvSpPr>
      <dsp:spPr>
        <a:xfrm>
          <a:off x="1656183" y="3763138"/>
          <a:ext cx="6624736" cy="1061397"/>
        </a:xfrm>
        <a:prstGeom prst="roundRect">
          <a:avLst>
            <a:gd name="adj" fmla="val 10000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4. Ответьте на возражение/приведите контраргумент на языке пользы.</a:t>
          </a:r>
          <a:endParaRPr lang="ru-RU" sz="2100" kern="1200" dirty="0"/>
        </a:p>
      </dsp:txBody>
      <dsp:txXfrm>
        <a:off x="1687270" y="3794225"/>
        <a:ext cx="5317831" cy="999223"/>
      </dsp:txXfrm>
    </dsp:sp>
    <dsp:sp modelId="{9199D54A-BDB2-491B-B2F0-AF1F15D232FD}">
      <dsp:nvSpPr>
        <dsp:cNvPr id="0" name=""/>
        <dsp:cNvSpPr/>
      </dsp:nvSpPr>
      <dsp:spPr>
        <a:xfrm>
          <a:off x="5934827" y="812934"/>
          <a:ext cx="689908" cy="68990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>
        <a:off x="6090056" y="812934"/>
        <a:ext cx="379450" cy="519156"/>
      </dsp:txXfrm>
    </dsp:sp>
    <dsp:sp modelId="{02F9722A-FC7F-4199-BE3F-934F0CD883E3}">
      <dsp:nvSpPr>
        <dsp:cNvPr id="0" name=""/>
        <dsp:cNvSpPr/>
      </dsp:nvSpPr>
      <dsp:spPr>
        <a:xfrm>
          <a:off x="6489648" y="2067313"/>
          <a:ext cx="689908" cy="68990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668406"/>
            <a:satOff val="2306"/>
            <a:lumOff val="-93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>
        <a:off x="6644877" y="2067313"/>
        <a:ext cx="379450" cy="519156"/>
      </dsp:txXfrm>
    </dsp:sp>
    <dsp:sp modelId="{03AF624F-DE49-4BF9-911E-10C6BC9581F2}">
      <dsp:nvSpPr>
        <dsp:cNvPr id="0" name=""/>
        <dsp:cNvSpPr/>
      </dsp:nvSpPr>
      <dsp:spPr>
        <a:xfrm>
          <a:off x="7036189" y="3321693"/>
          <a:ext cx="689908" cy="68990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21336812"/>
            <a:satOff val="4612"/>
            <a:lumOff val="-187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>
        <a:off x="7191418" y="3321693"/>
        <a:ext cx="379450" cy="5191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BCE4F7-4395-4C3E-9413-1CBB81B68013}">
      <dsp:nvSpPr>
        <dsp:cNvPr id="0" name=""/>
        <dsp:cNvSpPr/>
      </dsp:nvSpPr>
      <dsp:spPr>
        <a:xfrm>
          <a:off x="0" y="5876095"/>
          <a:ext cx="8715436" cy="5509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i="1" kern="1200" dirty="0" smtClean="0"/>
        </a:p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i="1" kern="1200" dirty="0" smtClean="0"/>
            <a:t>настаивайте на том, чтобы результат основывался на какой-либо объективной норме.</a:t>
          </a:r>
          <a:endParaRPr lang="ru-RU" sz="1600" kern="1200" dirty="0" smtClean="0"/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>
        <a:off x="0" y="5876095"/>
        <a:ext cx="8715436" cy="550956"/>
      </dsp:txXfrm>
    </dsp:sp>
    <dsp:sp modelId="{F39B762E-12BB-48D8-9EC9-C7A74E84B750}">
      <dsp:nvSpPr>
        <dsp:cNvPr id="0" name=""/>
        <dsp:cNvSpPr/>
      </dsp:nvSpPr>
      <dsp:spPr>
        <a:xfrm rot="10800000">
          <a:off x="0" y="5036988"/>
          <a:ext cx="8715436" cy="84737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/>
            <a:t>Критерии:</a:t>
          </a:r>
          <a:endParaRPr lang="ru-RU" sz="1800" kern="1200" dirty="0"/>
        </a:p>
      </dsp:txBody>
      <dsp:txXfrm rot="10800000">
        <a:off x="0" y="5036988"/>
        <a:ext cx="8715436" cy="550596"/>
      </dsp:txXfrm>
    </dsp:sp>
    <dsp:sp modelId="{EFF4EE22-94AA-4D35-B81D-11630213DA93}">
      <dsp:nvSpPr>
        <dsp:cNvPr id="0" name=""/>
        <dsp:cNvSpPr/>
      </dsp:nvSpPr>
      <dsp:spPr>
        <a:xfrm rot="10800000">
          <a:off x="0" y="4197881"/>
          <a:ext cx="8715436" cy="84737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i="1" kern="1200" dirty="0" smtClean="0"/>
            <a:t>прежде чем решать, что делать, выделите круг возможностей.</a:t>
          </a:r>
          <a:endParaRPr lang="ru-RU" sz="1800" kern="1200" dirty="0" smtClean="0"/>
        </a:p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10800000">
        <a:off x="0" y="4197881"/>
        <a:ext cx="8715436" cy="550596"/>
      </dsp:txXfrm>
    </dsp:sp>
    <dsp:sp modelId="{016F82F8-4A09-4CEB-94EB-10498C5DEFD1}">
      <dsp:nvSpPr>
        <dsp:cNvPr id="0" name=""/>
        <dsp:cNvSpPr/>
      </dsp:nvSpPr>
      <dsp:spPr>
        <a:xfrm rot="10800000">
          <a:off x="0" y="3358774"/>
          <a:ext cx="8715436" cy="84737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/>
            <a:t>Варианты:</a:t>
          </a:r>
          <a:endParaRPr lang="ru-RU" sz="1800" kern="1200" dirty="0"/>
        </a:p>
      </dsp:txBody>
      <dsp:txXfrm rot="10800000">
        <a:off x="0" y="3358774"/>
        <a:ext cx="8715436" cy="550596"/>
      </dsp:txXfrm>
    </dsp:sp>
    <dsp:sp modelId="{3497766E-0F3C-4441-8EDB-D6EFA1935BE6}">
      <dsp:nvSpPr>
        <dsp:cNvPr id="0" name=""/>
        <dsp:cNvSpPr/>
      </dsp:nvSpPr>
      <dsp:spPr>
        <a:xfrm rot="10800000">
          <a:off x="0" y="2519667"/>
          <a:ext cx="8715436" cy="84737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i="1" kern="1200" dirty="0" smtClean="0"/>
            <a:t>сосредоточивайтесь на интересах, а не на позициях.</a:t>
          </a:r>
          <a:endParaRPr lang="ru-RU" sz="1800" kern="1200" dirty="0" smtClean="0"/>
        </a:p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10800000">
        <a:off x="0" y="2519667"/>
        <a:ext cx="8715436" cy="550596"/>
      </dsp:txXfrm>
    </dsp:sp>
    <dsp:sp modelId="{D84CCC1E-424F-4B2D-B0C3-89D5270D5E5D}">
      <dsp:nvSpPr>
        <dsp:cNvPr id="0" name=""/>
        <dsp:cNvSpPr/>
      </dsp:nvSpPr>
      <dsp:spPr>
        <a:xfrm rot="10800000">
          <a:off x="0" y="1680560"/>
          <a:ext cx="8715436" cy="84737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/>
            <a:t>Интересы:</a:t>
          </a:r>
          <a:endParaRPr lang="ru-RU" sz="1800" kern="1200" dirty="0"/>
        </a:p>
      </dsp:txBody>
      <dsp:txXfrm rot="10800000">
        <a:off x="0" y="1680560"/>
        <a:ext cx="8715436" cy="550596"/>
      </dsp:txXfrm>
    </dsp:sp>
    <dsp:sp modelId="{389CDDDD-290E-41F6-B4D8-5662C9C65912}">
      <dsp:nvSpPr>
        <dsp:cNvPr id="0" name=""/>
        <dsp:cNvSpPr/>
      </dsp:nvSpPr>
      <dsp:spPr>
        <a:xfrm rot="10800000">
          <a:off x="0" y="857256"/>
          <a:ext cx="8715436" cy="84737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/>
            <a:t>делайте разграничение между участниками и предметом переговоров.</a:t>
          </a:r>
          <a:endParaRPr lang="ru-RU" sz="1800" kern="1200" dirty="0"/>
        </a:p>
      </dsp:txBody>
      <dsp:txXfrm rot="10800000">
        <a:off x="0" y="857256"/>
        <a:ext cx="8715436" cy="550596"/>
      </dsp:txXfrm>
    </dsp:sp>
    <dsp:sp modelId="{16733043-16A3-4625-A34D-17142C0E9409}">
      <dsp:nvSpPr>
        <dsp:cNvPr id="0" name=""/>
        <dsp:cNvSpPr/>
      </dsp:nvSpPr>
      <dsp:spPr>
        <a:xfrm rot="10800000">
          <a:off x="0" y="0"/>
          <a:ext cx="8715436" cy="84737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/>
            <a:t>Люди:</a:t>
          </a:r>
          <a:endParaRPr lang="ru-RU" sz="1800" kern="1200" dirty="0"/>
        </a:p>
      </dsp:txBody>
      <dsp:txXfrm rot="10800000">
        <a:off x="0" y="0"/>
        <a:ext cx="8715436" cy="5505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B9C614-2086-4AEE-8B77-F0ADC89A3B7E}" type="datetimeFigureOut">
              <a:rPr lang="ru-RU" smtClean="0"/>
              <a:pPr/>
              <a:t>21.11.2016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E11345-BB1C-40E3-B50B-0210651356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71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0923B86-5BEE-4DE4-B774-9FF840B02D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430428-2871-4456-824B-5856083A225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43D7738F-1FF5-42BE-A9C0-D1852392F84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5F9B77-5D57-45E4-85B3-5910D9A8AC1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9F3B4-88E8-4484-A0C3-0CC1E152F2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15E62B-2EA8-48D4-A75C-57A5FBA8361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48C5D6-C315-477C-A5F6-39A50385AF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07B6D0-255B-48DB-90B7-8571DCE5E0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A05BD6B7-81B3-44BB-AA21-8B2138FBC0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B4C7B6-B2B7-44EA-9CDC-BDE15122B3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C2A5B9-5B7F-4436-9940-CD6F2B8B4F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09379500-4476-4B44-94C3-4CE85FFA580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971550" y="2205038"/>
            <a:ext cx="7793038" cy="719906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8800" dirty="0" smtClean="0">
                <a:solidFill>
                  <a:srgbClr val="FF0000"/>
                </a:solidFill>
              </a:rPr>
              <a:t>Управление конфликтами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" b="9571"/>
          <a:stretch/>
        </p:blipFill>
        <p:spPr>
          <a:xfrm>
            <a:off x="2123728" y="3212976"/>
            <a:ext cx="4752528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sz="4800" i="1" dirty="0" smtClean="0"/>
              <a:t>Конфликты—это норма жизни. Если в Вашей жизни нет конфликтов, проверьте, есть ли у Вас пульс.</a:t>
            </a:r>
            <a:endParaRPr lang="ru-RU" sz="4800" dirty="0" smtClean="0"/>
          </a:p>
          <a:p>
            <a:pPr algn="r">
              <a:buNone/>
            </a:pPr>
            <a:r>
              <a:rPr lang="ru-RU" b="1" i="1" dirty="0" smtClean="0"/>
              <a:t>Ч. Никсон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332656"/>
            <a:ext cx="8640960" cy="3240360"/>
          </a:xfrm>
        </p:spPr>
        <p:txBody>
          <a:bodyPr>
            <a:normAutofit/>
          </a:bodyPr>
          <a:lstStyle/>
          <a:p>
            <a:r>
              <a:rPr lang="ru-RU" sz="2800" b="1" dirty="0" err="1">
                <a:solidFill>
                  <a:srgbClr val="C00000"/>
                </a:solidFill>
              </a:rPr>
              <a:t>Конфли́кт</a:t>
            </a:r>
            <a:r>
              <a:rPr lang="ru-RU" sz="2800" b="1" dirty="0">
                <a:solidFill>
                  <a:srgbClr val="C00000"/>
                </a:solidFill>
              </a:rPr>
              <a:t> (лат. </a:t>
            </a:r>
            <a:r>
              <a:rPr lang="ru-RU" sz="2800" b="1" dirty="0" err="1">
                <a:solidFill>
                  <a:srgbClr val="C00000"/>
                </a:solidFill>
              </a:rPr>
              <a:t>conflictus</a:t>
            </a:r>
            <a:r>
              <a:rPr lang="ru-RU" sz="2800" b="1" dirty="0">
                <a:solidFill>
                  <a:srgbClr val="C00000"/>
                </a:solidFill>
              </a:rPr>
              <a:t> — столкнувшийся) </a:t>
            </a:r>
            <a:r>
              <a:rPr lang="ru-RU" sz="2800" dirty="0">
                <a:solidFill>
                  <a:srgbClr val="002060"/>
                </a:solidFill>
              </a:rPr>
              <a:t>— наиболее острый способ разрешения противоречий в интересах, целях, взглядах, возникающих в процессе социального взаимодействия, заключающийся в противодействии участников этого взаимодействия и обычно сопровождающийся негативными </a:t>
            </a:r>
            <a:r>
              <a:rPr lang="ru-RU" sz="2800" dirty="0" smtClean="0">
                <a:solidFill>
                  <a:srgbClr val="002060"/>
                </a:solidFill>
              </a:rPr>
              <a:t>эмоциями, </a:t>
            </a:r>
            <a:r>
              <a:rPr lang="ru-RU" sz="2800" dirty="0">
                <a:solidFill>
                  <a:srgbClr val="002060"/>
                </a:solidFill>
              </a:rPr>
              <a:t>выходящий за рамки правил и норм.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67744" y="3573016"/>
            <a:ext cx="4536504" cy="311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998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654164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chemeClr val="accent2"/>
                </a:solidFill>
              </a:rPr>
              <a:t>Управление   конфликтами включает:</a:t>
            </a:r>
            <a:r>
              <a:rPr lang="ru-RU" sz="3600" dirty="0" smtClean="0">
                <a:solidFill>
                  <a:schemeClr val="accent2"/>
                </a:solidFill>
              </a:rPr>
              <a:t/>
            </a:r>
            <a:br>
              <a:rPr lang="ru-RU" sz="3600" dirty="0" smtClean="0">
                <a:solidFill>
                  <a:schemeClr val="accent2"/>
                </a:solidFill>
              </a:rPr>
            </a:br>
            <a:endParaRPr lang="ru-RU" sz="3600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214554"/>
            <a:ext cx="7772400" cy="3805246"/>
          </a:xfrm>
        </p:spPr>
        <p:txBody>
          <a:bodyPr/>
          <a:lstStyle/>
          <a:p>
            <a:r>
              <a:rPr lang="ru-RU" i="1" dirty="0" smtClean="0"/>
              <a:t>диагностику и прогнозирование конфликтов; </a:t>
            </a:r>
          </a:p>
          <a:p>
            <a:pPr>
              <a:buNone/>
            </a:pPr>
            <a:endParaRPr lang="ru-RU" dirty="0" smtClean="0"/>
          </a:p>
          <a:p>
            <a:r>
              <a:rPr lang="ru-RU" b="1" dirty="0" smtClean="0"/>
              <a:t> </a:t>
            </a:r>
            <a:r>
              <a:rPr lang="ru-RU" i="1" dirty="0" smtClean="0"/>
              <a:t>их предупреждение и профилактику;</a:t>
            </a:r>
          </a:p>
          <a:p>
            <a:pPr>
              <a:buNone/>
            </a:pPr>
            <a:endParaRPr lang="ru-RU" dirty="0" smtClean="0"/>
          </a:p>
          <a:p>
            <a:r>
              <a:rPr lang="ru-RU" i="1" dirty="0" smtClean="0"/>
              <a:t>регулирование и оперативное разрешение конфликтов.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1" t="1882" r="8102"/>
          <a:stretch/>
        </p:blipFill>
        <p:spPr>
          <a:xfrm>
            <a:off x="5436096" y="2348880"/>
            <a:ext cx="3600400" cy="404142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i="1" dirty="0" smtClean="0">
                <a:solidFill>
                  <a:srgbClr val="0070C0"/>
                </a:solidFill>
              </a:rPr>
              <a:t>Источники конфликтов — это противоречия, возникающие там, </a:t>
            </a:r>
            <a:r>
              <a:rPr lang="ru-RU" sz="3200" dirty="0" smtClean="0">
                <a:solidFill>
                  <a:srgbClr val="0070C0"/>
                </a:solidFill>
              </a:rPr>
              <a:t>где </a:t>
            </a:r>
            <a:r>
              <a:rPr lang="ru-RU" sz="3200" i="1" dirty="0" smtClean="0">
                <a:solidFill>
                  <a:srgbClr val="0070C0"/>
                </a:solidFill>
              </a:rPr>
              <a:t>есть рассогласование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417638"/>
            <a:ext cx="5112568" cy="525172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pPr lvl="0"/>
            <a:r>
              <a:rPr lang="ru-RU" dirty="0" smtClean="0"/>
              <a:t>в знаниях, умениях, способностях, личностных качествах;</a:t>
            </a:r>
          </a:p>
          <a:p>
            <a:pPr lvl="0"/>
            <a:r>
              <a:rPr lang="ru-RU" dirty="0" smtClean="0"/>
              <a:t>функциях управления;</a:t>
            </a:r>
          </a:p>
          <a:p>
            <a:pPr lvl="0"/>
            <a:r>
              <a:rPr lang="ru-RU" dirty="0" smtClean="0"/>
              <a:t>эмоциональных, психических и других состояниях;</a:t>
            </a:r>
          </a:p>
          <a:p>
            <a:pPr lvl="0"/>
            <a:r>
              <a:rPr lang="ru-RU" dirty="0" smtClean="0"/>
              <a:t>технологических, экономических и других процессах;</a:t>
            </a:r>
          </a:p>
          <a:p>
            <a:pPr lvl="0"/>
            <a:r>
              <a:rPr lang="ru-RU" dirty="0" smtClean="0"/>
              <a:t>целях, средствах, методах деятельности;</a:t>
            </a:r>
          </a:p>
          <a:p>
            <a:pPr lvl="0"/>
            <a:r>
              <a:rPr lang="ru-RU" dirty="0" smtClean="0"/>
              <a:t>мотивах, потребностях, ценностных ориентациях;</a:t>
            </a:r>
          </a:p>
          <a:p>
            <a:pPr lvl="0"/>
            <a:r>
              <a:rPr lang="ru-RU" dirty="0" smtClean="0"/>
              <a:t>взглядах, убеждениях;</a:t>
            </a:r>
          </a:p>
          <a:p>
            <a:pPr lvl="0"/>
            <a:r>
              <a:rPr lang="ru-RU" dirty="0" smtClean="0"/>
              <a:t>понимании, интерпретации информации;</a:t>
            </a:r>
          </a:p>
          <a:p>
            <a:pPr lvl="0"/>
            <a:r>
              <a:rPr lang="ru-RU" dirty="0" smtClean="0"/>
              <a:t>ожиданиях, позициях;</a:t>
            </a:r>
          </a:p>
          <a:p>
            <a:pPr lvl="0"/>
            <a:r>
              <a:rPr lang="ru-RU" dirty="0" smtClean="0"/>
              <a:t>оценках и самооценках.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2"/>
                </a:solidFill>
              </a:rPr>
              <a:t>Виды конфликтов</a:t>
            </a:r>
          </a:p>
        </p:txBody>
      </p:sp>
      <p:sp>
        <p:nvSpPr>
          <p:cNvPr id="4099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251520" y="1989138"/>
            <a:ext cx="7992888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u="sng" dirty="0" smtClean="0"/>
              <a:t>По количеству участников: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err="1" smtClean="0"/>
              <a:t>Внутриличностный</a:t>
            </a:r>
            <a:endParaRPr lang="ru-RU" sz="2800" dirty="0" smtClean="0"/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Межличностный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Между личностью и группой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Межгрупповой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Организационные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 smtClean="0"/>
              <a:t>Конфликты между организацией и внешней средой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1800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48680"/>
            <a:ext cx="3685451" cy="266429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>Деструктивные стороны конфликта</a:t>
            </a:r>
            <a:endParaRPr lang="ru-RU" dirty="0" smtClean="0">
              <a:solidFill>
                <a:schemeClr val="accent2"/>
              </a:solidFill>
            </a:endParaRPr>
          </a:p>
        </p:txBody>
      </p:sp>
      <p:sp>
        <p:nvSpPr>
          <p:cNvPr id="10243" name="Объект 2"/>
          <p:cNvSpPr>
            <a:spLocks noGrp="1"/>
          </p:cNvSpPr>
          <p:nvPr>
            <p:ph sz="quarter" idx="1"/>
          </p:nvPr>
        </p:nvSpPr>
        <p:spPr>
          <a:xfrm>
            <a:off x="323850" y="2017713"/>
            <a:ext cx="8640763" cy="4651375"/>
          </a:xfrm>
        </p:spPr>
        <p:txBody>
          <a:bodyPr>
            <a:normAutofit lnSpcReduction="10000"/>
          </a:bodyPr>
          <a:lstStyle/>
          <a:p>
            <a:pPr marL="341313">
              <a:spcBef>
                <a:spcPts val="1800"/>
              </a:spcBef>
            </a:pPr>
            <a:r>
              <a:rPr lang="ru-RU" sz="2400" dirty="0" smtClean="0"/>
              <a:t>Отрицательные эмоциональные переживания могут привести к различным заболеваниям</a:t>
            </a:r>
          </a:p>
          <a:p>
            <a:pPr marL="341313">
              <a:spcBef>
                <a:spcPts val="1800"/>
              </a:spcBef>
            </a:pPr>
            <a:r>
              <a:rPr lang="ru-RU" sz="2400" dirty="0" smtClean="0"/>
              <a:t>Нарушение деловых и личных отношений между людьми, снижение дисциплины. Ухудшение социально-психологического климата</a:t>
            </a:r>
          </a:p>
          <a:p>
            <a:pPr marL="341313">
              <a:spcBef>
                <a:spcPts val="1800"/>
              </a:spcBef>
            </a:pPr>
            <a:r>
              <a:rPr lang="ru-RU" sz="2400" dirty="0" smtClean="0"/>
              <a:t>Ухудшение качества работы</a:t>
            </a:r>
          </a:p>
          <a:p>
            <a:pPr marL="341313">
              <a:spcBef>
                <a:spcPts val="1800"/>
              </a:spcBef>
            </a:pPr>
            <a:r>
              <a:rPr lang="ru-RU" sz="2400" dirty="0" smtClean="0"/>
              <a:t>Представление о победителях и побежденных как о врагах</a:t>
            </a:r>
          </a:p>
          <a:p>
            <a:pPr marL="341313">
              <a:spcBef>
                <a:spcPts val="1800"/>
              </a:spcBef>
            </a:pPr>
            <a:r>
              <a:rPr lang="ru-RU" sz="2400" dirty="0" smtClean="0"/>
              <a:t>Временные потери – на одну минуту конфликта приходится 12 минут </a:t>
            </a:r>
            <a:r>
              <a:rPr lang="ru-RU" sz="2400" dirty="0" err="1" smtClean="0"/>
              <a:t>послеконфликтных</a:t>
            </a:r>
            <a:r>
              <a:rPr lang="ru-RU" sz="2400" dirty="0" smtClean="0"/>
              <a:t> переживаний.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Позитивные стороны конфликта</a:t>
            </a:r>
          </a:p>
        </p:txBody>
      </p:sp>
      <p:sp>
        <p:nvSpPr>
          <p:cNvPr id="9219" name="Объект 2"/>
          <p:cNvSpPr>
            <a:spLocks noGrp="1"/>
          </p:cNvSpPr>
          <p:nvPr>
            <p:ph sz="quarter" idx="1"/>
          </p:nvPr>
        </p:nvSpPr>
        <p:spPr>
          <a:xfrm>
            <a:off x="323850" y="2017713"/>
            <a:ext cx="8712200" cy="4364037"/>
          </a:xfrm>
        </p:spPr>
        <p:txBody>
          <a:bodyPr>
            <a:normAutofit lnSpcReduction="10000"/>
          </a:bodyPr>
          <a:lstStyle/>
          <a:p>
            <a:pPr>
              <a:spcBef>
                <a:spcPts val="1800"/>
              </a:spcBef>
            </a:pPr>
            <a:r>
              <a:rPr lang="ru-RU" sz="2400" dirty="0" smtClean="0"/>
              <a:t>Выявляет и делает полезными различия</a:t>
            </a:r>
          </a:p>
          <a:p>
            <a:pPr>
              <a:spcBef>
                <a:spcPts val="1800"/>
              </a:spcBef>
            </a:pPr>
            <a:r>
              <a:rPr lang="ru-RU" sz="2400" dirty="0" smtClean="0"/>
              <a:t>Конфликт дает возможность увидеть скрытые отношения</a:t>
            </a:r>
          </a:p>
          <a:p>
            <a:pPr>
              <a:spcBef>
                <a:spcPts val="1800"/>
              </a:spcBef>
            </a:pPr>
            <a:r>
              <a:rPr lang="ru-RU" sz="2400" dirty="0" smtClean="0"/>
              <a:t>Конфликт дает возможность выплеснуть отрицательные эмоции, снять напряжение</a:t>
            </a:r>
          </a:p>
          <a:p>
            <a:pPr>
              <a:spcBef>
                <a:spcPts val="1800"/>
              </a:spcBef>
            </a:pPr>
            <a:r>
              <a:rPr lang="ru-RU" sz="2400" dirty="0" smtClean="0"/>
              <a:t>Конфликт подталкивает к пересмотру взглядов</a:t>
            </a:r>
          </a:p>
          <a:p>
            <a:pPr>
              <a:spcBef>
                <a:spcPts val="1800"/>
              </a:spcBef>
            </a:pPr>
            <a:r>
              <a:rPr lang="ru-RU" sz="2400" dirty="0" smtClean="0"/>
              <a:t>Необходимость разрешения конфликта обуславливает развитие организации</a:t>
            </a:r>
          </a:p>
          <a:p>
            <a:pPr>
              <a:spcBef>
                <a:spcPts val="1800"/>
              </a:spcBef>
            </a:pPr>
            <a:r>
              <a:rPr lang="ru-RU" sz="2400" dirty="0" smtClean="0"/>
              <a:t>Конфликт способствует сплочению коллектива при противоборстве с внешним врагом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4248472" cy="56166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Если у вас нету дома, пожары ему не страшны</a:t>
            </a:r>
          </a:p>
          <a:p>
            <a:pPr marL="0" indent="0">
              <a:buNone/>
            </a:pPr>
            <a:r>
              <a:rPr lang="ru-RU" dirty="0"/>
              <a:t>И жена не уйдет к другому</a:t>
            </a:r>
          </a:p>
          <a:p>
            <a:pPr marL="0" indent="0">
              <a:buNone/>
            </a:pPr>
            <a:r>
              <a:rPr lang="ru-RU" dirty="0"/>
              <a:t>Если у вас, если у вас</a:t>
            </a:r>
          </a:p>
          <a:p>
            <a:pPr marL="0" indent="0">
              <a:buNone/>
            </a:pPr>
            <a:r>
              <a:rPr lang="ru-RU" dirty="0"/>
              <a:t>Если у вас нет жены</a:t>
            </a:r>
          </a:p>
          <a:p>
            <a:pPr marL="0" indent="0">
              <a:buNone/>
            </a:pPr>
            <a:r>
              <a:rPr lang="ru-RU" dirty="0"/>
              <a:t>Нету жены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Если у вас нет собаки, ее не отравит сосед</a:t>
            </a:r>
          </a:p>
          <a:p>
            <a:pPr marL="0" indent="0">
              <a:buNone/>
            </a:pPr>
            <a:r>
              <a:rPr lang="ru-RU" dirty="0"/>
              <a:t>И с другом не будет драки</a:t>
            </a:r>
          </a:p>
          <a:p>
            <a:pPr marL="0" indent="0">
              <a:buNone/>
            </a:pPr>
            <a:r>
              <a:rPr lang="ru-RU" dirty="0"/>
              <a:t>Если у вас, если у вас</a:t>
            </a:r>
          </a:p>
          <a:p>
            <a:pPr marL="0" indent="0">
              <a:buNone/>
            </a:pPr>
            <a:r>
              <a:rPr lang="ru-RU" dirty="0"/>
              <a:t>Если у вас друга нет</a:t>
            </a:r>
          </a:p>
          <a:p>
            <a:pPr marL="0" indent="0">
              <a:buNone/>
            </a:pPr>
            <a:r>
              <a:rPr lang="ru-RU" dirty="0"/>
              <a:t>Друга нет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499992" y="980728"/>
            <a:ext cx="4176464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Оркестр гремит басами</a:t>
            </a:r>
          </a:p>
          <a:p>
            <a:pPr marL="0" indent="0">
              <a:buNone/>
            </a:pPr>
            <a:r>
              <a:rPr lang="ru-RU" dirty="0"/>
              <a:t>Трубач выдувает медь</a:t>
            </a:r>
          </a:p>
          <a:p>
            <a:pPr marL="0" indent="0">
              <a:buNone/>
            </a:pPr>
            <a:r>
              <a:rPr lang="ru-RU" dirty="0"/>
              <a:t>Думайте сами, решайте сами</a:t>
            </a:r>
          </a:p>
          <a:p>
            <a:pPr marL="0" indent="0">
              <a:buNone/>
            </a:pPr>
            <a:r>
              <a:rPr lang="ru-RU" dirty="0"/>
              <a:t>Иметь или не иметь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Если у вас нету тети, то вам ее не потерять</a:t>
            </a:r>
          </a:p>
          <a:p>
            <a:pPr marL="0" indent="0">
              <a:buNone/>
            </a:pPr>
            <a:r>
              <a:rPr lang="ru-RU" dirty="0"/>
              <a:t>И если вы не живете</a:t>
            </a:r>
          </a:p>
          <a:p>
            <a:pPr marL="0" indent="0">
              <a:buNone/>
            </a:pPr>
            <a:r>
              <a:rPr lang="ru-RU" dirty="0"/>
              <a:t>То вам и не, то вам и не</a:t>
            </a:r>
          </a:p>
          <a:p>
            <a:pPr marL="0" indent="0">
              <a:buNone/>
            </a:pPr>
            <a:r>
              <a:rPr lang="ru-RU" dirty="0"/>
              <a:t>То вам и не умирать</a:t>
            </a:r>
          </a:p>
          <a:p>
            <a:pPr marL="0" indent="0">
              <a:buNone/>
            </a:pPr>
            <a:r>
              <a:rPr lang="ru-RU" dirty="0"/>
              <a:t>Не </a:t>
            </a:r>
            <a:r>
              <a:rPr lang="ru-RU" dirty="0" smtClean="0"/>
              <a:t>умирать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3492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2"/>
                </a:solidFill>
              </a:rPr>
              <a:t>Этапы развития конфликта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546032" cy="4429472"/>
          </a:xfrm>
        </p:spPr>
        <p:txBody>
          <a:bodyPr/>
          <a:lstStyle/>
          <a:p>
            <a:pPr eaLnBrk="1" hangingPunct="1"/>
            <a:r>
              <a:rPr lang="ru-RU" sz="2800" b="1" dirty="0" err="1" smtClean="0"/>
              <a:t>предконфликтная</a:t>
            </a:r>
            <a:r>
              <a:rPr lang="ru-RU" sz="2800" b="1" dirty="0" smtClean="0"/>
              <a:t> стадия</a:t>
            </a:r>
          </a:p>
          <a:p>
            <a:pPr eaLnBrk="1" hangingPunct="1"/>
            <a:r>
              <a:rPr lang="ru-RU" sz="2800" b="1" dirty="0" smtClean="0"/>
              <a:t>инцидент</a:t>
            </a:r>
          </a:p>
          <a:p>
            <a:pPr eaLnBrk="1" hangingPunct="1"/>
            <a:r>
              <a:rPr lang="ru-RU" sz="2800" b="1" dirty="0" smtClean="0"/>
              <a:t>эскалация конфликта</a:t>
            </a:r>
          </a:p>
          <a:p>
            <a:pPr eaLnBrk="1" hangingPunct="1"/>
            <a:r>
              <a:rPr lang="ru-RU" sz="2800" b="1" dirty="0" smtClean="0"/>
              <a:t>сбалансированное противодействие</a:t>
            </a:r>
          </a:p>
          <a:p>
            <a:pPr eaLnBrk="1" hangingPunct="1"/>
            <a:r>
              <a:rPr lang="ru-RU" sz="2800" b="1" dirty="0" smtClean="0"/>
              <a:t>завершение конфликта (угасание или преобразование конфликта)</a:t>
            </a:r>
          </a:p>
          <a:p>
            <a:pPr eaLnBrk="1" hangingPunct="1"/>
            <a:r>
              <a:rPr lang="ru-RU" sz="2800" b="1" dirty="0" err="1" smtClean="0"/>
              <a:t>послеконфликтная</a:t>
            </a:r>
            <a:r>
              <a:rPr lang="ru-RU" sz="2800" b="1" dirty="0" smtClean="0"/>
              <a:t> стадия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78114">
            <a:off x="6687332" y="4395053"/>
            <a:ext cx="1882906" cy="1877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766762"/>
          </a:xfrm>
        </p:spPr>
        <p:txBody>
          <a:bodyPr/>
          <a:lstStyle/>
          <a:p>
            <a:pPr algn="ctr" eaLnBrk="1" hangingPunct="1"/>
            <a:r>
              <a:rPr lang="ru-RU" b="1" dirty="0" smtClean="0">
                <a:solidFill>
                  <a:schemeClr val="accent2"/>
                </a:solidFill>
              </a:rPr>
              <a:t>Сигналы конфликта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107950" y="981075"/>
          <a:ext cx="8928100" cy="565467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160668"/>
                <a:gridCol w="6767432"/>
              </a:tblGrid>
              <a:tr h="1188779">
                <a:tc>
                  <a:txBody>
                    <a:bodyPr/>
                    <a:lstStyle/>
                    <a:p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Дискомфорт</a:t>
                      </a:r>
                    </a:p>
                  </a:txBody>
                  <a:tcPr marL="91431" marR="91431" marT="45722" marB="45722"/>
                </a:tc>
                <a:tc>
                  <a:txBody>
                    <a:bodyPr/>
                    <a:lstStyle/>
                    <a:p>
                      <a:r>
                        <a:rPr lang="ru-RU" sz="24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Еще ничего не сказано, проблема не ясна, но появляется ощущение, что что-то идет не так, как нужно. </a:t>
                      </a:r>
                    </a:p>
                  </a:txBody>
                  <a:tcPr marL="91431" marR="91431" marT="45722" marB="45722"/>
                </a:tc>
              </a:tr>
              <a:tr h="899558">
                <a:tc>
                  <a:txBody>
                    <a:bodyPr/>
                    <a:lstStyle/>
                    <a:p>
                      <a:r>
                        <a:rPr lang="ru-RU" sz="2400" b="0" dirty="0" smtClean="0"/>
                        <a:t>Инцидент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  <a:tc>
                  <a:txBody>
                    <a:bodyPr/>
                    <a:lstStyle/>
                    <a:p>
                      <a:r>
                        <a:rPr lang="ru-RU" sz="2400" b="0" kern="1200" dirty="0" smtClean="0"/>
                        <a:t>Появляется первое столкновение, но оно не воспринимается как типическое.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</a:tr>
              <a:tr h="1188779">
                <a:tc>
                  <a:txBody>
                    <a:bodyPr/>
                    <a:lstStyle/>
                    <a:p>
                      <a:r>
                        <a:rPr lang="ru-RU" sz="2400" b="0" dirty="0" smtClean="0"/>
                        <a:t>Непонимание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  <a:tc>
                  <a:txBody>
                    <a:bodyPr/>
                    <a:lstStyle/>
                    <a:p>
                      <a:r>
                        <a:rPr lang="ru-RU" sz="2400" b="0" kern="1200" dirty="0" smtClean="0"/>
                        <a:t>Участники начинают формировать негативный имидж друг друга. Идеологическое оформление конфликта. 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</a:tr>
              <a:tr h="1188779">
                <a:tc>
                  <a:txBody>
                    <a:bodyPr/>
                    <a:lstStyle/>
                    <a:p>
                      <a:r>
                        <a:rPr lang="ru-RU" sz="2400" b="0" dirty="0" smtClean="0"/>
                        <a:t>Напряжение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  <a:tc>
                  <a:txBody>
                    <a:bodyPr/>
                    <a:lstStyle/>
                    <a:p>
                      <a:r>
                        <a:rPr lang="ru-RU" sz="2400" b="0" kern="1200" dirty="0" smtClean="0"/>
                        <a:t>К негативному имиджу добавляются негативные отношения, которые становятся постоянными. 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</a:tr>
              <a:tr h="1188779">
                <a:tc>
                  <a:txBody>
                    <a:bodyPr/>
                    <a:lstStyle/>
                    <a:p>
                      <a:r>
                        <a:rPr lang="ru-RU" sz="2400" b="0" dirty="0" smtClean="0"/>
                        <a:t>Кризис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  <a:tc>
                  <a:txBody>
                    <a:bodyPr/>
                    <a:lstStyle/>
                    <a:p>
                      <a:r>
                        <a:rPr lang="ru-RU" sz="2400" b="0" kern="1200" dirty="0" smtClean="0"/>
                        <a:t>Нормальное функционирование уже невозможно, поскольку обе стороны уже находятся в ожидании радикальных шагов.</a:t>
                      </a:r>
                      <a:endParaRPr lang="ru-RU" sz="2400" b="0" dirty="0"/>
                    </a:p>
                  </a:txBody>
                  <a:tcPr marL="91431" marR="91431" marT="45722" marB="4572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dirty="0" err="1" smtClean="0">
                <a:solidFill>
                  <a:schemeClr val="accent2"/>
                </a:solidFill>
              </a:rPr>
              <a:t>Конфликтогены</a:t>
            </a:r>
            <a:endParaRPr lang="ru-RU" b="1" dirty="0" smtClean="0">
              <a:solidFill>
                <a:schemeClr val="accent2"/>
              </a:solidFill>
            </a:endParaRPr>
          </a:p>
        </p:txBody>
      </p:sp>
      <p:sp>
        <p:nvSpPr>
          <p:cNvPr id="44035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ru-RU" sz="2400" b="1" dirty="0" smtClean="0"/>
              <a:t>Негативные ярлыки и оценки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Непрошенные советы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Вопросы, на которые невозможно ответить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Приказы 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Ложная аргументация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Глобальные выводы из единичных случаев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Ирония и язвительность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shalnova\Мои документы\Мои рисунки\659546_QhoQuG.jpg"/>
          <p:cNvPicPr>
            <a:picLocks noChangeAspect="1" noChangeArrowheads="1"/>
          </p:cNvPicPr>
          <p:nvPr/>
        </p:nvPicPr>
        <p:blipFill>
          <a:blip r:embed="rId2"/>
          <a:srcRect t="3226" r="18475"/>
          <a:stretch>
            <a:fillRect/>
          </a:stretch>
        </p:blipFill>
        <p:spPr bwMode="auto">
          <a:xfrm>
            <a:off x="214282" y="214290"/>
            <a:ext cx="2714612" cy="2143127"/>
          </a:xfrm>
          <a:prstGeom prst="rect">
            <a:avLst/>
          </a:prstGeom>
          <a:noFill/>
        </p:spPr>
      </p:pic>
      <p:pic>
        <p:nvPicPr>
          <p:cNvPr id="3076" name="Picture 4" descr="C:\Documents and Settings\shalnova\Мои документы\Мои рисунки\1348745532_x_97f817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071678"/>
            <a:ext cx="3825869" cy="2552691"/>
          </a:xfrm>
          <a:prstGeom prst="rect">
            <a:avLst/>
          </a:prstGeom>
          <a:noFill/>
        </p:spPr>
      </p:pic>
      <p:pic>
        <p:nvPicPr>
          <p:cNvPr id="3077" name="Picture 5" descr="C:\Documents and Settings\shalnova\Мои документы\Мои рисунки\news-6cK82S7E3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286256"/>
            <a:ext cx="3048000" cy="2286000"/>
          </a:xfrm>
          <a:prstGeom prst="rect">
            <a:avLst/>
          </a:prstGeom>
          <a:noFill/>
        </p:spPr>
      </p:pic>
      <p:pic>
        <p:nvPicPr>
          <p:cNvPr id="3079" name="Picture 7" descr="C:\Documents and Settings\shalnova\Мои документы\Мои рисунки\1266344696_nasha_russia_2010_o_dvdrip_elektri4ka_avi_00135792.jpg"/>
          <p:cNvPicPr>
            <a:picLocks noChangeAspect="1" noChangeArrowheads="1"/>
          </p:cNvPicPr>
          <p:nvPr/>
        </p:nvPicPr>
        <p:blipFill>
          <a:blip r:embed="rId5"/>
          <a:srcRect l="3935" t="4002" r="40856" b="2247"/>
          <a:stretch>
            <a:fillRect/>
          </a:stretch>
        </p:blipFill>
        <p:spPr bwMode="auto">
          <a:xfrm>
            <a:off x="3357554" y="0"/>
            <a:ext cx="3786214" cy="2714644"/>
          </a:xfrm>
          <a:prstGeom prst="rect">
            <a:avLst/>
          </a:prstGeom>
          <a:noFill/>
        </p:spPr>
      </p:pic>
      <p:pic>
        <p:nvPicPr>
          <p:cNvPr id="10" name="Picture 6" descr="C:\Documents and Settings\shalnova\Мои документы\Мои рисунки\гордон.bmp"/>
          <p:cNvPicPr>
            <a:picLocks noChangeAspect="1" noChangeArrowheads="1"/>
          </p:cNvPicPr>
          <p:nvPr/>
        </p:nvPicPr>
        <p:blipFill>
          <a:blip r:embed="rId6"/>
          <a:srcRect l="11496" r="15884" b="6060"/>
          <a:stretch>
            <a:fillRect/>
          </a:stretch>
        </p:blipFill>
        <p:spPr bwMode="auto">
          <a:xfrm>
            <a:off x="6643702" y="1214422"/>
            <a:ext cx="2286016" cy="2214578"/>
          </a:xfrm>
          <a:prstGeom prst="rect">
            <a:avLst/>
          </a:prstGeom>
          <a:noFill/>
        </p:spPr>
      </p:pic>
      <p:pic>
        <p:nvPicPr>
          <p:cNvPr id="3080" name="Picture 8" descr="C:\Documents and Settings\shalnova\Мои документы\Мои рисунки\161.jpg"/>
          <p:cNvPicPr>
            <a:picLocks noChangeAspect="1" noChangeArrowheads="1"/>
          </p:cNvPicPr>
          <p:nvPr/>
        </p:nvPicPr>
        <p:blipFill>
          <a:blip r:embed="rId7"/>
          <a:srcRect l="3803" t="781" r="3536" b="8398"/>
          <a:stretch>
            <a:fillRect/>
          </a:stretch>
        </p:blipFill>
        <p:spPr bwMode="auto">
          <a:xfrm>
            <a:off x="3214678" y="3214685"/>
            <a:ext cx="3838064" cy="2799529"/>
          </a:xfrm>
          <a:prstGeom prst="rect">
            <a:avLst/>
          </a:prstGeom>
          <a:noFill/>
        </p:spPr>
      </p:pic>
      <p:pic>
        <p:nvPicPr>
          <p:cNvPr id="12" name="Picture 3" descr="C:\Documents and Settings\shalnova\Мои документы\Мои рисунки\898969f195d424ade59e1fc8130ff5f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4357694"/>
            <a:ext cx="2535890" cy="22336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1166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rmAutofit fontScale="90000"/>
          </a:bodyPr>
          <a:lstStyle/>
          <a:p>
            <a:r>
              <a:rPr lang="ru-RU" dirty="0"/>
              <a:t>Демонстративный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124744"/>
            <a:ext cx="8136904" cy="324036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Хочет быть в центре внимания. Любит хорошо выглядеть в глазах других. </a:t>
            </a:r>
            <a:endParaRPr lang="ru-RU" dirty="0" smtClean="0"/>
          </a:p>
          <a:p>
            <a:r>
              <a:rPr lang="ru-RU" dirty="0" smtClean="0"/>
              <a:t>Его </a:t>
            </a:r>
            <a:r>
              <a:rPr lang="ru-RU" dirty="0"/>
              <a:t>отношение к людям определяется тем, как они к нему относятся. Ему легко даются поверхностные конфликты, любуется своими страданиями и стойкостью. </a:t>
            </a:r>
            <a:endParaRPr lang="ru-RU" dirty="0" smtClean="0"/>
          </a:p>
          <a:p>
            <a:r>
              <a:rPr lang="ru-RU" dirty="0" smtClean="0"/>
              <a:t>Хорошо </a:t>
            </a:r>
            <a:r>
              <a:rPr lang="ru-RU" dirty="0"/>
              <a:t>приспосабливается к различным ситуациям. </a:t>
            </a:r>
            <a:endParaRPr lang="ru-RU" dirty="0" smtClean="0"/>
          </a:p>
          <a:p>
            <a:r>
              <a:rPr lang="ru-RU" dirty="0" smtClean="0"/>
              <a:t>Рациональное </a:t>
            </a:r>
            <a:r>
              <a:rPr lang="ru-RU" dirty="0"/>
              <a:t>поведение выражено слабо. Налицо поведение эмоциональное. </a:t>
            </a:r>
            <a:endParaRPr lang="ru-RU" dirty="0" smtClean="0"/>
          </a:p>
          <a:p>
            <a:r>
              <a:rPr lang="ru-RU" dirty="0" smtClean="0"/>
              <a:t>Планирование </a:t>
            </a:r>
            <a:r>
              <a:rPr lang="ru-RU" dirty="0"/>
              <a:t>деятельности осуществляется ситуативно и слабо воплощается в жизнь. Кропотливой, систематической работы избегает. </a:t>
            </a:r>
            <a:endParaRPr lang="ru-RU" dirty="0" smtClean="0"/>
          </a:p>
          <a:p>
            <a:r>
              <a:rPr lang="ru-RU" dirty="0" smtClean="0"/>
              <a:t>Не </a:t>
            </a:r>
            <a:r>
              <a:rPr lang="ru-RU" dirty="0"/>
              <a:t>уходит от конфликтов, в ситуации конфликтного взаимодействия чувствует себя хорошо.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340" r="11801" b="12580"/>
          <a:stretch/>
        </p:blipFill>
        <p:spPr>
          <a:xfrm>
            <a:off x="3923928" y="4077072"/>
            <a:ext cx="3735942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875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ru-RU" dirty="0"/>
              <a:t>Ригидный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27584" y="980728"/>
            <a:ext cx="7859216" cy="313332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Подозрителен. Прямолинеен и негибок. </a:t>
            </a:r>
            <a:endParaRPr lang="ru-RU" dirty="0" smtClean="0"/>
          </a:p>
          <a:p>
            <a:r>
              <a:rPr lang="ru-RU" dirty="0" smtClean="0"/>
              <a:t>Обладает </a:t>
            </a:r>
            <a:r>
              <a:rPr lang="ru-RU" dirty="0"/>
              <a:t>завышенной самооценкой. Постоянно требует подтверждения собственной значимости. </a:t>
            </a:r>
            <a:endParaRPr lang="ru-RU" dirty="0" smtClean="0"/>
          </a:p>
          <a:p>
            <a:r>
              <a:rPr lang="ru-RU" dirty="0" smtClean="0"/>
              <a:t>Часто </a:t>
            </a:r>
            <a:r>
              <a:rPr lang="ru-RU" dirty="0"/>
              <a:t>не учитывает изменения ситуации и обстоя­тельств. С большим трудом принимает точку зрения окружающих, не очень считается с их мнением. </a:t>
            </a:r>
            <a:endParaRPr lang="ru-RU" dirty="0" smtClean="0"/>
          </a:p>
          <a:p>
            <a:r>
              <a:rPr lang="ru-RU" dirty="0" smtClean="0"/>
              <a:t>Выражение </a:t>
            </a:r>
            <a:r>
              <a:rPr lang="ru-RU" dirty="0"/>
              <a:t>недоброжелательности со стороны окружающих воспринимает </a:t>
            </a:r>
            <a:r>
              <a:rPr lang="ru-RU" dirty="0" smtClean="0"/>
              <a:t>как несправедливость.</a:t>
            </a:r>
            <a:endParaRPr lang="ru-RU" dirty="0"/>
          </a:p>
          <a:p>
            <a:r>
              <a:rPr lang="ru-RU" dirty="0" err="1"/>
              <a:t>Малокритичен</a:t>
            </a:r>
            <a:r>
              <a:rPr lang="ru-RU" dirty="0"/>
              <a:t> по отношению </a:t>
            </a:r>
            <a:r>
              <a:rPr lang="ru-RU" dirty="0" smtClean="0"/>
              <a:t> к себе. </a:t>
            </a:r>
            <a:r>
              <a:rPr lang="ru-RU" dirty="0"/>
              <a:t>Болезненно обидчив, </a:t>
            </a:r>
            <a:r>
              <a:rPr lang="ru-RU" dirty="0" smtClean="0"/>
              <a:t>повышено </a:t>
            </a:r>
            <a:r>
              <a:rPr lang="ru-RU" dirty="0"/>
              <a:t>чувствителен по отношению к мнимым или действительным </a:t>
            </a:r>
            <a:r>
              <a:rPr lang="ru-RU" dirty="0" smtClean="0"/>
              <a:t>к </a:t>
            </a:r>
            <a:r>
              <a:rPr lang="ru-RU" dirty="0"/>
              <a:t>своим поступкам.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4114056"/>
            <a:ext cx="3816424" cy="25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84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179" y="274638"/>
            <a:ext cx="8322621" cy="850106"/>
          </a:xfrm>
        </p:spPr>
        <p:txBody>
          <a:bodyPr/>
          <a:lstStyle/>
          <a:p>
            <a:r>
              <a:rPr lang="ru-RU" dirty="0"/>
              <a:t>Неуправляемый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439786" y="620688"/>
            <a:ext cx="4524702" cy="5904656"/>
          </a:xfrm>
        </p:spPr>
        <p:txBody>
          <a:bodyPr>
            <a:noAutofit/>
          </a:bodyPr>
          <a:lstStyle/>
          <a:p>
            <a:r>
              <a:rPr lang="ru-RU" sz="2000" dirty="0"/>
              <a:t>Импульсивен, недостаточно контролирует себя. Отличается плохо предсказуемым поведением, часто ведет себя вызывающе, агрессивно. </a:t>
            </a:r>
            <a:endParaRPr lang="ru-RU" sz="2000" dirty="0" smtClean="0"/>
          </a:p>
          <a:p>
            <a:r>
              <a:rPr lang="ru-RU" sz="2000" dirty="0" smtClean="0"/>
              <a:t>Может </a:t>
            </a:r>
            <a:r>
              <a:rPr lang="ru-RU" sz="2000" dirty="0"/>
              <a:t>не обращать внимания на общепринятые нормы общения. </a:t>
            </a:r>
            <a:endParaRPr lang="ru-RU" sz="2000" dirty="0" smtClean="0"/>
          </a:p>
          <a:p>
            <a:r>
              <a:rPr lang="ru-RU" sz="2000" dirty="0" smtClean="0"/>
              <a:t>Характерен </a:t>
            </a:r>
            <a:r>
              <a:rPr lang="ru-RU" sz="2000" dirty="0"/>
              <a:t>высокий уровень притязаний. </a:t>
            </a:r>
            <a:r>
              <a:rPr lang="ru-RU" sz="2000" dirty="0" smtClean="0"/>
              <a:t>В </a:t>
            </a:r>
            <a:r>
              <a:rPr lang="ru-RU" sz="2000" dirty="0"/>
              <a:t>неудачах, неприятностях склонен обвинять других. </a:t>
            </a:r>
            <a:endParaRPr lang="ru-RU" sz="2000" dirty="0" smtClean="0"/>
          </a:p>
          <a:p>
            <a:r>
              <a:rPr lang="ru-RU" sz="2000" dirty="0" smtClean="0"/>
              <a:t>Не может </a:t>
            </a:r>
            <a:r>
              <a:rPr lang="ru-RU" sz="2000" dirty="0"/>
              <a:t>грамотно планировать деятельность, последовательно претворять планы в жизнь. </a:t>
            </a:r>
            <a:endParaRPr lang="ru-RU" sz="2000" dirty="0" smtClean="0"/>
          </a:p>
          <a:p>
            <a:r>
              <a:rPr lang="ru-RU" sz="2000" dirty="0" smtClean="0"/>
              <a:t>Недостаточно </a:t>
            </a:r>
            <a:r>
              <a:rPr lang="ru-RU" sz="2000" dirty="0"/>
              <a:t>развита способность соотносить свои поступки с целями и обстоятельствами.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179" y="2276872"/>
            <a:ext cx="4075607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613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ru-RU" dirty="0"/>
              <a:t>Сверхточный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291264" cy="3384376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Скрупулезно относится к работе. Предъявляет повышенные требования к себе и окружающим, создавая впечатление придирок. Обладает повышенной тревожностью. Чрезмерно чувствителен к деталям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Склонен придавать излишнее значение замечаниям окружающих</a:t>
            </a:r>
            <a:r>
              <a:rPr lang="ru-RU" dirty="0" smtClean="0"/>
              <a:t>. </a:t>
            </a:r>
            <a:r>
              <a:rPr lang="ru-RU" dirty="0"/>
              <a:t>Может разорвать отношения с друзьями из-за кажущейся обиды. </a:t>
            </a:r>
            <a:endParaRPr lang="ru-RU" dirty="0" smtClean="0"/>
          </a:p>
          <a:p>
            <a:r>
              <a:rPr lang="ru-RU" dirty="0" smtClean="0"/>
              <a:t>Страдает </a:t>
            </a:r>
            <a:r>
              <a:rPr lang="ru-RU" dirty="0"/>
              <a:t>от себя сам, переживает свои просчеты, неудачи, подчас расплачиваясь болезнями (бессонница, головные боли и т. п</a:t>
            </a:r>
            <a:r>
              <a:rPr lang="ru-RU" dirty="0" smtClean="0"/>
              <a:t>.).</a:t>
            </a:r>
          </a:p>
          <a:p>
            <a:r>
              <a:rPr lang="ru-RU" dirty="0" smtClean="0"/>
              <a:t> </a:t>
            </a:r>
            <a:r>
              <a:rPr lang="ru-RU" dirty="0"/>
              <a:t>Сдержан во внешних, особенно эмоциональных, </a:t>
            </a:r>
            <a:r>
              <a:rPr lang="ru-RU" dirty="0" smtClean="0"/>
              <a:t>проявлениях.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5049" y="4149080"/>
            <a:ext cx="3551101" cy="234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133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«Бесконфликтный»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447800"/>
            <a:ext cx="5112568" cy="51495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Неустойчивая оценка в мнениях. Внутренне противоречив. Обладает легкой внушаемостью. Зависит от мнения окружающих. </a:t>
            </a:r>
            <a:endParaRPr lang="ru-RU" dirty="0" smtClean="0"/>
          </a:p>
          <a:p>
            <a:r>
              <a:rPr lang="ru-RU" dirty="0" smtClean="0"/>
              <a:t>Характерна </a:t>
            </a:r>
            <a:r>
              <a:rPr lang="ru-RU" dirty="0"/>
              <a:t>некоторая непоследовательность в поведении. Ориентируется на сиюминутный успех в ситуациях. Недостаточно хорошо видит перспективу. </a:t>
            </a:r>
            <a:endParaRPr lang="ru-RU" dirty="0" smtClean="0"/>
          </a:p>
          <a:p>
            <a:r>
              <a:rPr lang="ru-RU" dirty="0" smtClean="0"/>
              <a:t>Излишне </a:t>
            </a:r>
            <a:r>
              <a:rPr lang="ru-RU" dirty="0"/>
              <a:t>стремится к компромиссу. Не обладает достаточной силой воли. </a:t>
            </a:r>
            <a:endParaRPr lang="ru-RU" dirty="0" smtClean="0"/>
          </a:p>
          <a:p>
            <a:r>
              <a:rPr lang="ru-RU" dirty="0" smtClean="0"/>
              <a:t>Почти </a:t>
            </a:r>
            <a:r>
              <a:rPr lang="ru-RU" dirty="0"/>
              <a:t>не задумывается над причинами и последствиями поступков как своих, так и окружающих.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161" y="1413054"/>
            <a:ext cx="2813874" cy="421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33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  <a:latin typeface="Franklin Gothic Medium" pitchFamily="34" charset="0"/>
              </a:rPr>
              <a:t>АЛГОРИТМ РАБОТЫ С ВОЗРАЖЕНИЯМИ</a:t>
            </a:r>
            <a:r>
              <a:rPr lang="ru-RU" dirty="0" smtClean="0">
                <a:solidFill>
                  <a:schemeClr val="accent2"/>
                </a:solidFill>
                <a:latin typeface="Franklin Gothic Medium" pitchFamily="34" charset="0"/>
              </a:rPr>
              <a:t>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0017157"/>
              </p:ext>
            </p:extLst>
          </p:nvPr>
        </p:nvGraphicFramePr>
        <p:xfrm>
          <a:off x="467544" y="1628800"/>
          <a:ext cx="828092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692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</p:nvPr>
        </p:nvGraphicFramePr>
        <p:xfrm>
          <a:off x="214282" y="214290"/>
          <a:ext cx="8715436" cy="6429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21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Что происходит с нами в конфликте?</a:t>
            </a:r>
          </a:p>
        </p:txBody>
      </p:sp>
      <p:pic>
        <p:nvPicPr>
          <p:cNvPr id="14339" name="Рисунок 9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73623" y="1447800"/>
            <a:ext cx="6853954" cy="4572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b="1" dirty="0" smtClean="0">
                <a:solidFill>
                  <a:schemeClr val="accent2"/>
                </a:solidFill>
              </a:rPr>
              <a:t>Искажение конфликтной ситуации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sz="quarter" idx="1"/>
          </p:nvPr>
        </p:nvSpPr>
        <p:spPr>
          <a:xfrm>
            <a:off x="539750" y="1916113"/>
            <a:ext cx="8496300" cy="4656137"/>
          </a:xfrm>
        </p:spPr>
        <p:txBody>
          <a:bodyPr>
            <a:normAutofit lnSpcReduction="10000"/>
          </a:bodyPr>
          <a:lstStyle/>
          <a:p>
            <a:pPr eaLnBrk="1" hangingPunct="1">
              <a:spcBef>
                <a:spcPts val="1800"/>
              </a:spcBef>
            </a:pPr>
            <a:r>
              <a:rPr lang="ru-RU" sz="2300" b="1" smtClean="0"/>
              <a:t>Конфликтная ситуация упрощается, сложные или неясные моменты отбрасываются.</a:t>
            </a:r>
          </a:p>
          <a:p>
            <a:pPr eaLnBrk="1" hangingPunct="1">
              <a:spcBef>
                <a:spcPts val="1800"/>
              </a:spcBef>
            </a:pPr>
            <a:r>
              <a:rPr lang="ru-RU" sz="2300" b="1" smtClean="0"/>
              <a:t>Схематизация конфликтной ситуации. Выделяются лишь некоторые основные связи и отношения.</a:t>
            </a:r>
          </a:p>
          <a:p>
            <a:pPr eaLnBrk="1" hangingPunct="1">
              <a:spcBef>
                <a:spcPts val="1800"/>
              </a:spcBef>
            </a:pPr>
            <a:r>
              <a:rPr lang="ru-RU" sz="2300" b="1" smtClean="0"/>
              <a:t>Отсутствие перспективы. Предпочтение отдается принципу "здесь"  и  "теперь".  Последствия не просчитываются.</a:t>
            </a:r>
          </a:p>
          <a:p>
            <a:pPr eaLnBrk="1" hangingPunct="1">
              <a:spcBef>
                <a:spcPts val="1800"/>
              </a:spcBef>
            </a:pPr>
            <a:r>
              <a:rPr lang="ru-RU" sz="2300" b="1" smtClean="0"/>
              <a:t>Восприятие ситуации происходит в полярных оценках - "белое и черное". </a:t>
            </a:r>
          </a:p>
          <a:p>
            <a:pPr eaLnBrk="1" hangingPunct="1">
              <a:spcBef>
                <a:spcPts val="1800"/>
              </a:spcBef>
            </a:pPr>
            <a:r>
              <a:rPr lang="ru-RU" sz="2300" b="1" smtClean="0"/>
              <a:t>Фильтрация и интерпретация информации  в  том русле, которое соответствует предубеждениям.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200" b="1" dirty="0" smtClean="0">
                <a:solidFill>
                  <a:schemeClr val="accent2"/>
                </a:solidFill>
              </a:rPr>
              <a:t>Искажение восприятия мотивов поведения: мотивы оппонента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sz="quarter" idx="1"/>
          </p:nvPr>
        </p:nvSpPr>
        <p:spPr>
          <a:xfrm>
            <a:off x="900113" y="1772817"/>
            <a:ext cx="8054975" cy="4870872"/>
          </a:xfrm>
        </p:spPr>
        <p:txBody>
          <a:bodyPr/>
          <a:lstStyle/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Мотивы - подлые и  низменные</a:t>
            </a:r>
            <a:endParaRPr lang="ru-RU" sz="800" b="1" dirty="0" smtClean="0"/>
          </a:p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Действия – несправедливые и социально неодобряемые, неприемлемые</a:t>
            </a:r>
            <a:endParaRPr lang="ru-RU" sz="800" b="1" dirty="0" smtClean="0"/>
          </a:p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Позиция – нецелесообразная, ошибочная, бездоказательная, ненормативная</a:t>
            </a:r>
            <a:endParaRPr lang="ru-RU" sz="800" b="1" dirty="0" smtClean="0"/>
          </a:p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Это удары ниже пояса, он делает только то, что мне во вред, он намеренно так поступает</a:t>
            </a:r>
            <a:endParaRPr lang="ru-RU" sz="800" b="1" dirty="0" smtClean="0"/>
          </a:p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Гиперболизация негативных черт, создание образа врага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200" b="1" dirty="0" smtClean="0">
                <a:solidFill>
                  <a:schemeClr val="accent2"/>
                </a:solidFill>
              </a:rPr>
              <a:t>Искажение восприятия мотивов поведения: собственная мотивация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3061320"/>
          </a:xfrm>
        </p:spPr>
        <p:txBody>
          <a:bodyPr>
            <a:normAutofit fontScale="92500"/>
          </a:bodyPr>
          <a:lstStyle/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Мотивация – социально приемлемая</a:t>
            </a:r>
          </a:p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Действия – справедливые</a:t>
            </a:r>
          </a:p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Позиция – целесообразная, соответствующая нормам</a:t>
            </a:r>
          </a:p>
          <a:p>
            <a:pPr eaLnBrk="1" hangingPunct="1">
              <a:spcBef>
                <a:spcPts val="2400"/>
              </a:spcBef>
            </a:pPr>
            <a:r>
              <a:rPr lang="ru-RU" sz="2400" b="1" dirty="0" smtClean="0"/>
              <a:t>Я всё делаю правильно, я вынужден так поступать, он сам виноват, что мне приходится так поступать</a:t>
            </a:r>
          </a:p>
          <a:p>
            <a:pPr eaLnBrk="1" hangingPunct="1">
              <a:lnSpc>
                <a:spcPct val="150000"/>
              </a:lnSpc>
            </a:pPr>
            <a:endParaRPr lang="ru-RU" sz="2400" b="1" dirty="0" smtClean="0"/>
          </a:p>
          <a:p>
            <a:pPr eaLnBrk="1" hangingPunct="1"/>
            <a:endParaRPr lang="ru-RU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293096"/>
            <a:ext cx="3312368" cy="239969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dirty="0" smtClean="0">
                <a:solidFill>
                  <a:schemeClr val="accent2"/>
                </a:solidFill>
              </a:rPr>
              <a:t>Опасения в конфликте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6048672" cy="45720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ru-RU" sz="2400" b="1" dirty="0" smtClean="0"/>
              <a:t>Физическая безопасность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Финансовые потери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Отвержение, потеря любви, членства в группе, одиночество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Потеря контроля, нежелание попадать под влияние, в зависимость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Потеря уважения, осуждение, унижение</a:t>
            </a:r>
          </a:p>
          <a:p>
            <a:pPr eaLnBrk="1" hangingPunct="1"/>
            <a:endParaRPr lang="ru-RU" sz="800" b="1" dirty="0" smtClean="0"/>
          </a:p>
          <a:p>
            <a:pPr eaLnBrk="1" hangingPunct="1"/>
            <a:r>
              <a:rPr lang="ru-RU" sz="2400" b="1" dirty="0" smtClean="0"/>
              <a:t>Утрата возможности реализовать себя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2996952"/>
            <a:ext cx="2386608" cy="1704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smtClean="0">
                <a:cs typeface="Times New Roman" pitchFamily="18" charset="0"/>
              </a:rPr>
              <a:t>Возможности разрешения конфликтов</a:t>
            </a:r>
            <a:endParaRPr lang="ru-RU" smtClean="0"/>
          </a:p>
        </p:txBody>
      </p:sp>
      <p:pic>
        <p:nvPicPr>
          <p:cNvPr id="26627" name="Объект 7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61556" y="1678478"/>
            <a:ext cx="5478087" cy="4110644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smtClean="0">
                <a:cs typeface="Times New Roman" pitchFamily="18" charset="0"/>
              </a:rPr>
              <a:t>Возможности разрешения конфликтов</a:t>
            </a:r>
            <a:endParaRPr lang="ru-RU" smtClean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"/>
          </p:nvPr>
        </p:nvGraphicFramePr>
        <p:xfrm>
          <a:off x="250825" y="2133600"/>
          <a:ext cx="8642350" cy="3946526"/>
        </p:xfrm>
        <a:graphic>
          <a:graphicData uri="http://schemas.openxmlformats.org/drawingml/2006/table">
            <a:tbl>
              <a:tblPr/>
              <a:tblGrid>
                <a:gridCol w="7200900"/>
                <a:gridCol w="1441450"/>
              </a:tblGrid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Этапы конфликта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152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Предконфликтная стадия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92 %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</a:tr>
              <a:tr h="1036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Начало открытого конфликтного взаимодействия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46 %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AF1"/>
                    </a:solidFill>
                  </a:tcPr>
                </a:tc>
              </a:tr>
              <a:tr h="1036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Развитие открытого конфликта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imes New Roman" pitchFamily="18" charset="0"/>
                        </a:rPr>
                        <a:t>&lt; 5 %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F5E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0963" y="0"/>
            <a:ext cx="7793037" cy="1462088"/>
          </a:xfrm>
        </p:spPr>
        <p:txBody>
          <a:bodyPr/>
          <a:lstStyle/>
          <a:p>
            <a:pPr eaLnBrk="1" hangingPunct="1"/>
            <a:r>
              <a:rPr lang="ru-RU" sz="3600" b="1" dirty="0" smtClean="0">
                <a:solidFill>
                  <a:schemeClr val="accent2"/>
                </a:solidFill>
              </a:rPr>
              <a:t>Стратегии поведения в конфликтной ситуации</a:t>
            </a:r>
          </a:p>
        </p:txBody>
      </p:sp>
      <p:pic>
        <p:nvPicPr>
          <p:cNvPr id="28675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508647"/>
            <a:ext cx="6455640" cy="490885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</a:rPr>
              <a:t>Стратегии поведения </a:t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>в конфликтной ситуации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85813" y="2017713"/>
            <a:ext cx="8169275" cy="462597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1800" dirty="0" smtClean="0"/>
              <a:t>1. </a:t>
            </a:r>
            <a:r>
              <a:rPr lang="ru-RU" sz="1800" b="1" u="sng" dirty="0" smtClean="0"/>
              <a:t>ПРИСПОСОБЛЕНИЕ</a:t>
            </a:r>
            <a:r>
              <a:rPr lang="ru-RU" sz="1800" b="1" dirty="0" smtClean="0"/>
              <a:t> </a:t>
            </a:r>
            <a:r>
              <a:rPr lang="ru-RU" sz="1800" dirty="0" smtClean="0"/>
              <a:t>- изменение своей позиции, перестройка поведения, сглаживание противоречий, поступаясь своим</a:t>
            </a:r>
          </a:p>
          <a:p>
            <a:pPr eaLnBrk="1" hangingPunct="1">
              <a:lnSpc>
                <a:spcPct val="80000"/>
              </a:lnSpc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</a:pPr>
            <a:r>
              <a:rPr lang="ru-RU" sz="1800" dirty="0" smtClean="0"/>
              <a:t>2. </a:t>
            </a:r>
            <a:r>
              <a:rPr lang="ru-RU" sz="1800" b="1" u="sng" dirty="0" smtClean="0"/>
              <a:t>КОМПРОМИСС</a:t>
            </a:r>
            <a:r>
              <a:rPr lang="ru-RU" sz="1800" u="sng" dirty="0" smtClean="0"/>
              <a:t> </a:t>
            </a:r>
            <a:r>
              <a:rPr lang="ru-RU" sz="1800" dirty="0" smtClean="0"/>
              <a:t>- урегулирование разногласий через взаимные уступки (страдает предмет спора)</a:t>
            </a:r>
          </a:p>
          <a:p>
            <a:pPr eaLnBrk="1" hangingPunct="1">
              <a:lnSpc>
                <a:spcPct val="80000"/>
              </a:lnSpc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</a:pPr>
            <a:r>
              <a:rPr lang="ru-RU" sz="1800" dirty="0" smtClean="0"/>
              <a:t>3. </a:t>
            </a:r>
            <a:r>
              <a:rPr lang="ru-RU" sz="1800" b="1" u="sng" dirty="0" smtClean="0"/>
              <a:t>СОТРУДНИЧЕСТВО</a:t>
            </a:r>
            <a:r>
              <a:rPr lang="ru-RU" sz="1800" dirty="0" smtClean="0"/>
              <a:t> -совместная выработка решения, удовлетворяющего интересы всех сторон ( по одному шагу навстречу друг другу, на общем фоне изменения не бросаются в глаза). Самая эффективная и приносящая результат стратегия, но наименее используемая</a:t>
            </a:r>
          </a:p>
          <a:p>
            <a:pPr eaLnBrk="1" hangingPunct="1">
              <a:lnSpc>
                <a:spcPct val="80000"/>
              </a:lnSpc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</a:pPr>
            <a:r>
              <a:rPr lang="ru-RU" sz="1800" dirty="0" smtClean="0"/>
              <a:t>4. </a:t>
            </a:r>
            <a:r>
              <a:rPr lang="ru-RU" sz="1800" b="1" u="sng" dirty="0" smtClean="0"/>
              <a:t>ИЗБЕГАНИЕ или УКЛОНЕНИЕ</a:t>
            </a:r>
            <a:r>
              <a:rPr lang="ru-RU" sz="1800" dirty="0" smtClean="0"/>
              <a:t> - стремление уйти из конфликтной ситуации, не решая её. Избегание ведёт к отрицательному опыту. Самая грустная стратегия и самая распространённая</a:t>
            </a:r>
          </a:p>
          <a:p>
            <a:pPr eaLnBrk="1" hangingPunct="1">
              <a:lnSpc>
                <a:spcPct val="80000"/>
              </a:lnSpc>
            </a:pPr>
            <a:endParaRPr lang="ru-RU" sz="1800" dirty="0" smtClean="0"/>
          </a:p>
          <a:p>
            <a:pPr eaLnBrk="1" hangingPunct="1">
              <a:lnSpc>
                <a:spcPct val="80000"/>
              </a:lnSpc>
            </a:pPr>
            <a:r>
              <a:rPr lang="ru-RU" sz="1800" dirty="0" smtClean="0"/>
              <a:t>5. </a:t>
            </a:r>
            <a:r>
              <a:rPr lang="ru-RU" sz="1800" b="1" u="sng" dirty="0" smtClean="0"/>
              <a:t>СОПЕРНИЧЕСТВО или КОНКУРЕНЦИЯ</a:t>
            </a:r>
            <a:r>
              <a:rPr lang="ru-RU" sz="1800" dirty="0" smtClean="0"/>
              <a:t> - упорное отстаивание своей позиции, открытая борьба за свои интересы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212976"/>
            <a:ext cx="4445124" cy="33013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65416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</a:rPr>
              <a:t>Основные тактики поведения в конфликте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800" b="1" dirty="0" smtClean="0"/>
              <a:t>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628800"/>
            <a:ext cx="4881736" cy="4800596"/>
          </a:xfrm>
        </p:spPr>
        <p:txBody>
          <a:bodyPr>
            <a:normAutofit/>
          </a:bodyPr>
          <a:lstStyle/>
          <a:p>
            <a:pPr lvl="0"/>
            <a:r>
              <a:rPr lang="ru-RU" i="1" dirty="0" smtClean="0"/>
              <a:t>рациональное убеждение</a:t>
            </a:r>
            <a:r>
              <a:rPr lang="ru-RU" dirty="0" smtClean="0"/>
              <a:t> </a:t>
            </a:r>
          </a:p>
          <a:p>
            <a:r>
              <a:rPr lang="ru-RU" i="1" dirty="0"/>
              <a:t>дружелюбное обращение</a:t>
            </a:r>
          </a:p>
          <a:p>
            <a:pPr lvl="0"/>
            <a:r>
              <a:rPr lang="ru-RU" i="1" dirty="0" smtClean="0"/>
              <a:t>давление</a:t>
            </a:r>
            <a:endParaRPr lang="ru-RU" dirty="0" smtClean="0"/>
          </a:p>
          <a:p>
            <a:pPr lvl="0"/>
            <a:r>
              <a:rPr lang="ru-RU" i="1" dirty="0" smtClean="0"/>
              <a:t>апелляция к власти, санкции</a:t>
            </a:r>
            <a:r>
              <a:rPr lang="ru-RU" dirty="0" smtClean="0"/>
              <a:t> </a:t>
            </a:r>
          </a:p>
          <a:p>
            <a:pPr lvl="0"/>
            <a:r>
              <a:rPr lang="ru-RU" i="1" dirty="0" smtClean="0"/>
              <a:t>коалиционная</a:t>
            </a:r>
            <a:r>
              <a:rPr lang="ru-RU" dirty="0" smtClean="0"/>
              <a:t> </a:t>
            </a:r>
          </a:p>
          <a:p>
            <a:pPr lvl="0"/>
            <a:r>
              <a:rPr lang="ru-RU" i="1" dirty="0" smtClean="0"/>
              <a:t>заключение сделок</a:t>
            </a:r>
            <a:endParaRPr lang="ru-RU" dirty="0" smtClean="0"/>
          </a:p>
          <a:p>
            <a:pPr lvl="0"/>
            <a:r>
              <a:rPr lang="ru-RU" i="1" dirty="0" err="1" smtClean="0"/>
              <a:t>манипулятивная</a:t>
            </a:r>
            <a:endParaRPr lang="ru-RU" dirty="0" smtClean="0"/>
          </a:p>
          <a:p>
            <a:pPr lvl="0"/>
            <a:r>
              <a:rPr lang="ru-RU" i="1" dirty="0" smtClean="0"/>
              <a:t>неотменяемые обязательства</a:t>
            </a:r>
            <a:endParaRPr lang="ru-RU" dirty="0" smtClean="0"/>
          </a:p>
          <a:p>
            <a:pPr lvl="0"/>
            <a:r>
              <a:rPr lang="ru-RU" i="1" dirty="0" smtClean="0"/>
              <a:t>угроза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+mn-lt"/>
              </a:rPr>
              <a:t>Манипулятивные приемы</a:t>
            </a:r>
            <a:endParaRPr lang="ru-RU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20835" name="Объект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685800" indent="-342900" eaLnBrk="1">
              <a:lnSpc>
                <a:spcPct val="90000"/>
              </a:lnSpc>
              <a:buFont typeface="Wingdings" pitchFamily="2" charset="2"/>
              <a:buChar char="q"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ссылка на авторитет;</a:t>
            </a:r>
            <a:endParaRPr lang="ru-RU" sz="2000" smtClean="0">
              <a:latin typeface="Courier New" pitchFamily="49" charset="0"/>
              <a:cs typeface="Times New Roman" pitchFamily="18" charset="0"/>
            </a:endParaRPr>
          </a:p>
          <a:p>
            <a:pPr marL="685800" indent="-342900" eaLnBrk="1">
              <a:lnSpc>
                <a:spcPct val="90000"/>
              </a:lnSpc>
              <a:buFont typeface="Wingdings" pitchFamily="2" charset="2"/>
              <a:buChar char="q"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выдергивание отдельных фраз из контекста, искажающее смысл;</a:t>
            </a:r>
            <a:endParaRPr lang="ru-RU" sz="2000" smtClean="0">
              <a:latin typeface="Courier New" pitchFamily="49" charset="0"/>
              <a:cs typeface="Times New Roman" pitchFamily="18" charset="0"/>
            </a:endParaRPr>
          </a:p>
          <a:p>
            <a:pPr marL="685800" indent="-342900" eaLnBrk="1">
              <a:lnSpc>
                <a:spcPct val="90000"/>
              </a:lnSpc>
              <a:buFont typeface="Wingdings" pitchFamily="2" charset="2"/>
              <a:buChar char="q"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уход от темы разговора, острых проблем;</a:t>
            </a:r>
            <a:endParaRPr lang="ru-RU" sz="2000" smtClean="0">
              <a:latin typeface="Courier New" pitchFamily="49" charset="0"/>
              <a:cs typeface="Times New Roman" pitchFamily="18" charset="0"/>
            </a:endParaRPr>
          </a:p>
          <a:p>
            <a:pPr marL="685800" indent="-342900" eaLnBrk="1">
              <a:lnSpc>
                <a:spcPct val="90000"/>
              </a:lnSpc>
              <a:buFont typeface="Wingdings" pitchFamily="2" charset="2"/>
              <a:buChar char="q"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намеки;</a:t>
            </a:r>
            <a:endParaRPr lang="ru-RU" sz="2000" smtClean="0">
              <a:latin typeface="Courier New" pitchFamily="49" charset="0"/>
              <a:cs typeface="Times New Roman" pitchFamily="18" charset="0"/>
            </a:endParaRPr>
          </a:p>
          <a:p>
            <a:pPr marL="685800" indent="-342900" eaLnBrk="1">
              <a:lnSpc>
                <a:spcPct val="90000"/>
              </a:lnSpc>
              <a:buFont typeface="Wingdings" pitchFamily="2" charset="2"/>
              <a:buChar char="q"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лесть;</a:t>
            </a:r>
            <a:endParaRPr lang="ru-RU" sz="2000" smtClean="0">
              <a:latin typeface="Courier New" pitchFamily="49" charset="0"/>
              <a:cs typeface="Times New Roman" pitchFamily="18" charset="0"/>
            </a:endParaRPr>
          </a:p>
          <a:p>
            <a:pPr marL="685800" indent="-342900" eaLnBrk="1">
              <a:lnSpc>
                <a:spcPct val="90000"/>
              </a:lnSpc>
              <a:buFont typeface="Wingdings" pitchFamily="2" charset="2"/>
              <a:buChar char="q"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шутки-высмеивания;</a:t>
            </a:r>
            <a:endParaRPr lang="ru-RU" sz="2000" smtClean="0">
              <a:latin typeface="Courier New" pitchFamily="49" charset="0"/>
              <a:cs typeface="Times New Roman" pitchFamily="18" charset="0"/>
            </a:endParaRPr>
          </a:p>
          <a:p>
            <a:pPr marL="685800" indent="-342900" eaLnBrk="1">
              <a:lnSpc>
                <a:spcPct val="90000"/>
              </a:lnSpc>
              <a:buFont typeface="Wingdings" pitchFamily="2" charset="2"/>
              <a:buChar char="q"/>
            </a:pPr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предсказание ужасных последствий.</a:t>
            </a:r>
            <a:endParaRPr lang="ru-RU" sz="2000" smtClean="0">
              <a:latin typeface="Courier New" pitchFamily="49" charset="0"/>
              <a:cs typeface="Times New Roman" pitchFamily="18" charset="0"/>
            </a:endParaRPr>
          </a:p>
          <a:p>
            <a:pPr marL="685800" indent="-342900" eaLnBrk="1" hangingPunct="1">
              <a:lnSpc>
                <a:spcPct val="90000"/>
              </a:lnSpc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947562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100" b="1" cap="none" smtClean="0">
                <a:solidFill>
                  <a:schemeClr val="accent2"/>
                </a:solidFill>
                <a:latin typeface="Century Gothic" pitchFamily="34" charset="0"/>
              </a:rPr>
              <a:t>ЧТО ПРОИСХОДИТ В ЭМОЦИОНАЛЬНОЙ СФЕРЕ?</a:t>
            </a:r>
          </a:p>
        </p:txBody>
      </p:sp>
      <p:sp>
        <p:nvSpPr>
          <p:cNvPr id="12185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752600"/>
            <a:ext cx="8229600" cy="4556125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Clr>
                <a:schemeClr val="accent2"/>
              </a:buClr>
              <a:buFont typeface="Wingdings" pitchFamily="2" charset="2"/>
              <a:buChar char="q"/>
            </a:pPr>
            <a:r>
              <a:rPr lang="ru-RU" sz="2800" smtClean="0"/>
              <a:t>Состояние противоречивых эмоций</a:t>
            </a:r>
          </a:p>
          <a:p>
            <a:pPr eaLnBrk="1" hangingPunct="1">
              <a:lnSpc>
                <a:spcPct val="120000"/>
              </a:lnSpc>
              <a:buClr>
                <a:schemeClr val="accent2"/>
              </a:buClr>
              <a:buFont typeface="Wingdings" pitchFamily="2" charset="2"/>
              <a:buChar char="q"/>
            </a:pPr>
            <a:r>
              <a:rPr lang="ru-RU" sz="2800" smtClean="0"/>
              <a:t>Импульс к действию</a:t>
            </a:r>
          </a:p>
          <a:p>
            <a:pPr eaLnBrk="1" hangingPunct="1">
              <a:lnSpc>
                <a:spcPct val="120000"/>
              </a:lnSpc>
              <a:buClr>
                <a:schemeClr val="accent2"/>
              </a:buClr>
              <a:buFont typeface="Wingdings" pitchFamily="2" charset="2"/>
              <a:buChar char="q"/>
            </a:pPr>
            <a:r>
              <a:rPr lang="ru-RU" sz="2800" smtClean="0"/>
              <a:t>Неожиданный приступ гнева на незначительное замечание</a:t>
            </a:r>
          </a:p>
          <a:p>
            <a:pPr eaLnBrk="1" hangingPunct="1">
              <a:lnSpc>
                <a:spcPct val="120000"/>
              </a:lnSpc>
              <a:buClr>
                <a:schemeClr val="accent2"/>
              </a:buClr>
              <a:buFont typeface="Wingdings" pitchFamily="2" charset="2"/>
              <a:buChar char="q"/>
            </a:pPr>
            <a:r>
              <a:rPr lang="ru-RU" sz="2800" smtClean="0"/>
              <a:t>Беспочвенная тревога</a:t>
            </a:r>
          </a:p>
          <a:p>
            <a:pPr eaLnBrk="1" hangingPunct="1">
              <a:lnSpc>
                <a:spcPct val="120000"/>
              </a:lnSpc>
              <a:buClr>
                <a:schemeClr val="accent2"/>
              </a:buClr>
              <a:buFont typeface="Wingdings" pitchFamily="2" charset="2"/>
              <a:buChar char="q"/>
            </a:pPr>
            <a:r>
              <a:rPr lang="ru-RU" sz="2800" smtClean="0"/>
              <a:t>После разговора возникает «переработка», беседа продолжается, домысливание</a:t>
            </a:r>
          </a:p>
          <a:p>
            <a:pPr eaLnBrk="1" hangingPunct="1">
              <a:lnSpc>
                <a:spcPct val="120000"/>
              </a:lnSpc>
              <a:buClr>
                <a:schemeClr val="accent2"/>
              </a:buClr>
              <a:buFont typeface="Wingdings" pitchFamily="2" charset="2"/>
              <a:buChar char="q"/>
            </a:pPr>
            <a:endParaRPr lang="ru-RU" sz="2800" smtClean="0"/>
          </a:p>
        </p:txBody>
      </p:sp>
    </p:spTree>
    <p:extLst>
      <p:ext uri="{BB962C8B-B14F-4D97-AF65-F5344CB8AC3E}">
        <p14:creationId xmlns:p14="http://schemas.microsoft.com/office/powerpoint/2010/main" val="32791705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ПРОТИВОДЕЙСТВИЕ МАНИПУЛЯЦИЯМ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C00000"/>
                </a:solidFill>
              </a:rPr>
              <a:t>Реакция на </a:t>
            </a:r>
            <a:r>
              <a:rPr lang="ru-RU" dirty="0" err="1" smtClean="0">
                <a:solidFill>
                  <a:srgbClr val="C00000"/>
                </a:solidFill>
              </a:rPr>
              <a:t>манипулятивную</a:t>
            </a:r>
            <a:r>
              <a:rPr lang="ru-RU" dirty="0" smtClean="0">
                <a:solidFill>
                  <a:srgbClr val="C00000"/>
                </a:solidFill>
              </a:rPr>
              <a:t> фразу:</a:t>
            </a:r>
          </a:p>
          <a:p>
            <a:r>
              <a:rPr lang="ru-RU" dirty="0" smtClean="0"/>
              <a:t>Согласие с частью фразы</a:t>
            </a:r>
          </a:p>
          <a:p>
            <a:r>
              <a:rPr lang="ru-RU" dirty="0" smtClean="0"/>
              <a:t>Уточнение: «что Вы имеете ввиду…?»</a:t>
            </a:r>
          </a:p>
          <a:p>
            <a:r>
              <a:rPr lang="ru-RU" dirty="0" smtClean="0"/>
              <a:t>Приписывание других, опосредованных мотивов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C00000"/>
                </a:solidFill>
              </a:rPr>
              <a:t>Негативная реакция на </a:t>
            </a:r>
            <a:r>
              <a:rPr lang="ru-RU" dirty="0" err="1" smtClean="0">
                <a:solidFill>
                  <a:srgbClr val="C00000"/>
                </a:solidFill>
              </a:rPr>
              <a:t>манипулятивную</a:t>
            </a:r>
            <a:r>
              <a:rPr lang="ru-RU" dirty="0" smtClean="0">
                <a:solidFill>
                  <a:srgbClr val="C00000"/>
                </a:solidFill>
              </a:rPr>
              <a:t> фразу:</a:t>
            </a:r>
          </a:p>
          <a:p>
            <a:r>
              <a:rPr lang="ru-RU" dirty="0" smtClean="0"/>
              <a:t>Оправдание</a:t>
            </a:r>
          </a:p>
          <a:p>
            <a:r>
              <a:rPr lang="ru-RU" dirty="0" smtClean="0"/>
              <a:t>Встречная агрессия</a:t>
            </a:r>
          </a:p>
          <a:p>
            <a:r>
              <a:rPr lang="ru-RU" dirty="0" smtClean="0"/>
              <a:t>Эмоциональное выяснение первопричины</a:t>
            </a:r>
          </a:p>
          <a:p>
            <a:r>
              <a:rPr lang="ru-RU" dirty="0" smtClean="0"/>
              <a:t>Привлечение третьих лиц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7589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/>
          <a:lstStyle/>
          <a:p>
            <a:r>
              <a:rPr lang="ru-RU" b="1" dirty="0" smtClean="0"/>
              <a:t>Стратегии отказа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072494" cy="4686320"/>
          </a:xfrm>
        </p:spPr>
        <p:txBody>
          <a:bodyPr/>
          <a:lstStyle/>
          <a:p>
            <a:r>
              <a:rPr lang="ru-RU" i="1" dirty="0" smtClean="0"/>
              <a:t> </a:t>
            </a:r>
            <a:r>
              <a:rPr lang="ru-RU" sz="2800" i="1" dirty="0" smtClean="0"/>
              <a:t>"Военная хитрость"</a:t>
            </a:r>
            <a:r>
              <a:rPr lang="ru-RU" sz="2800" dirty="0" smtClean="0"/>
              <a:t>«вранье с форс-мажором», опасно тем, что обману бывает свойственно раскрываться, и отношения могут быть испорчены безнадежно</a:t>
            </a:r>
          </a:p>
          <a:p>
            <a:r>
              <a:rPr lang="ru-RU" sz="2800" i="1" dirty="0" smtClean="0"/>
              <a:t> Логическая аргументация</a:t>
            </a:r>
          </a:p>
          <a:p>
            <a:r>
              <a:rPr lang="ru-RU" sz="2800" i="1" dirty="0" smtClean="0"/>
              <a:t>Отложить ("дать надежду")</a:t>
            </a:r>
          </a:p>
          <a:p>
            <a:r>
              <a:rPr lang="ru-RU" sz="2800" i="1" dirty="0" smtClean="0"/>
              <a:t> Сделать желаемое непривлекательным</a:t>
            </a:r>
          </a:p>
          <a:p>
            <a:r>
              <a:rPr lang="ru-RU" sz="2800" i="1" dirty="0" smtClean="0"/>
              <a:t>"Третий путь"</a:t>
            </a:r>
          </a:p>
          <a:p>
            <a:endParaRPr lang="ru-RU" i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0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081110"/>
          </a:xfrm>
        </p:spPr>
        <p:txBody>
          <a:bodyPr/>
          <a:lstStyle/>
          <a:p>
            <a:r>
              <a:rPr lang="ru-RU" b="1" dirty="0" smtClean="0"/>
              <a:t>Как сказать НЕТ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85860"/>
            <a:ext cx="8929718" cy="5286412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3400" dirty="0"/>
              <a:t>Поблагодарите предлагавшего самым </a:t>
            </a:r>
            <a:r>
              <a:rPr lang="ru-RU" sz="3400" dirty="0" smtClean="0"/>
              <a:t>искренним </a:t>
            </a:r>
            <a:r>
              <a:rPr lang="ru-RU" sz="3400" dirty="0"/>
              <a:t>образом.</a:t>
            </a:r>
            <a:endParaRPr lang="ru-RU" sz="2600" dirty="0"/>
          </a:p>
          <a:p>
            <a:pPr>
              <a:buNone/>
            </a:pPr>
            <a:r>
              <a:rPr lang="ru-RU" sz="3400" dirty="0" smtClean="0"/>
              <a:t>   Дорогой(</a:t>
            </a:r>
            <a:r>
              <a:rPr lang="ru-RU" sz="3400" dirty="0" err="1" smtClean="0"/>
              <a:t>ая</a:t>
            </a:r>
            <a:r>
              <a:rPr lang="ru-RU" sz="3400" dirty="0"/>
              <a:t>)/Уважаемый(</a:t>
            </a:r>
            <a:r>
              <a:rPr lang="ru-RU" sz="3400" dirty="0" err="1"/>
              <a:t>ая</a:t>
            </a:r>
            <a:r>
              <a:rPr lang="ru-RU" sz="3400" dirty="0"/>
              <a:t>)..., во-первых я хочу поблагодарить тебя (Вас) за такое заманчивое предложение.</a:t>
            </a:r>
            <a:endParaRPr lang="ru-RU" sz="2600" dirty="0"/>
          </a:p>
          <a:p>
            <a:pPr lvl="0"/>
            <a:r>
              <a:rPr lang="ru-RU" sz="3400" dirty="0"/>
              <a:t>Высоко оцените его/ее предложение...</a:t>
            </a:r>
            <a:endParaRPr lang="ru-RU" sz="2600" dirty="0"/>
          </a:p>
          <a:p>
            <a:pPr lvl="1"/>
            <a:r>
              <a:rPr lang="ru-RU" sz="3400" dirty="0"/>
              <a:t>Это действительно прекрасная организация с хорошими традициями, известная во всем мире своими благотворительными акциями...</a:t>
            </a:r>
            <a:endParaRPr lang="ru-RU" sz="2300" dirty="0"/>
          </a:p>
          <a:p>
            <a:pPr lvl="0"/>
            <a:r>
              <a:rPr lang="ru-RU" sz="3400" dirty="0" smtClean="0"/>
              <a:t>Приведите</a:t>
            </a:r>
            <a:r>
              <a:rPr lang="ru-RU" sz="3400" dirty="0"/>
              <a:t>, если считаете нужным, убедительную причину, заставляющую Вас отклонить такое заманчивое предложение..</a:t>
            </a:r>
            <a:endParaRPr lang="ru-RU" sz="2600" dirty="0"/>
          </a:p>
          <a:p>
            <a:pPr lvl="1"/>
            <a:r>
              <a:rPr lang="ru-RU" sz="3400" dirty="0" smtClean="0"/>
              <a:t>Однако </a:t>
            </a:r>
            <a:r>
              <a:rPr lang="ru-RU" sz="3400" dirty="0"/>
              <a:t>по ряду причин я сейчас, к сожалению, не могу принять твое предложение...</a:t>
            </a:r>
            <a:endParaRPr lang="ru-RU" sz="2300" dirty="0"/>
          </a:p>
          <a:p>
            <a:pPr lvl="0"/>
            <a:r>
              <a:rPr lang="ru-RU" sz="3400" dirty="0"/>
              <a:t>Еще раз выразите свою признательность за предложение...</a:t>
            </a:r>
            <a:endParaRPr lang="ru-RU" sz="2600" dirty="0"/>
          </a:p>
          <a:p>
            <a:pPr lvl="1"/>
            <a:r>
              <a:rPr lang="ru-RU" sz="3400" dirty="0"/>
              <a:t>Тем не менее мне хотелось бы, чтобы ты знал, как я тебе признателен за это предложение.</a:t>
            </a:r>
            <a:endParaRPr lang="ru-RU" sz="2300" dirty="0"/>
          </a:p>
          <a:p>
            <a:pPr lvl="1"/>
            <a:r>
              <a:rPr lang="ru-RU" sz="3400" dirty="0"/>
              <a:t>Я хочу еще раз поблагодарить Вас за то, что Вы вспомнили обо мне в связи с таким престижным </a:t>
            </a:r>
            <a:r>
              <a:rPr lang="ru-RU" sz="3400" dirty="0" smtClean="0"/>
              <a:t>предложением</a:t>
            </a:r>
            <a:r>
              <a:rPr lang="ru-RU" sz="3400" dirty="0"/>
              <a:t>.</a:t>
            </a:r>
            <a:endParaRPr lang="ru-RU" sz="23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023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dirty="0" smtClean="0">
                <a:solidFill>
                  <a:schemeClr val="accent2"/>
                </a:solidFill>
              </a:rPr>
              <a:t>Модель конструктивной критики</a:t>
            </a:r>
          </a:p>
        </p:txBody>
      </p:sp>
      <p:sp>
        <p:nvSpPr>
          <p:cNvPr id="43011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dirty="0" smtClean="0"/>
              <a:t>Оперативность.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dirty="0" smtClean="0"/>
              <a:t>Конфиденциальность.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b="1" dirty="0" smtClean="0"/>
              <a:t>Отделение человека от проблемы.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b="1" dirty="0" smtClean="0"/>
              <a:t>Описание ситуации (по возможности в безличной форме).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dirty="0" smtClean="0"/>
              <a:t>Описание своих чувств.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dirty="0" smtClean="0"/>
              <a:t>Запрос информации.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b="1" dirty="0" smtClean="0"/>
              <a:t>Описание желаемого поведения.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b="1" dirty="0" smtClean="0"/>
              <a:t>Возможные позитивные последствия.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ru-RU" sz="2400" b="1" dirty="0" smtClean="0"/>
              <a:t>Возможные негативные последствия.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ru-RU" sz="2400" b="1" dirty="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Регуляция восприятия ситуации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30400"/>
            <a:ext cx="6561777" cy="4738960"/>
          </a:xfrm>
        </p:spPr>
        <p:txBody>
          <a:bodyPr/>
          <a:lstStyle/>
          <a:p>
            <a:r>
              <a:rPr lang="ru-RU" sz="3200" dirty="0" smtClean="0"/>
              <a:t>Избирательное осознание (переключение на кинестетическую реакцию, дыхание)</a:t>
            </a:r>
          </a:p>
          <a:p>
            <a:r>
              <a:rPr lang="ru-RU" sz="3200" dirty="0" smtClean="0"/>
              <a:t>Благодарное отношение</a:t>
            </a:r>
          </a:p>
          <a:p>
            <a:r>
              <a:rPr lang="ru-RU" sz="3200" dirty="0" smtClean="0"/>
              <a:t>Временная перспектива</a:t>
            </a:r>
          </a:p>
          <a:p>
            <a:r>
              <a:rPr lang="ru-RU" sz="3200" dirty="0" smtClean="0"/>
              <a:t>Разделение ответственности</a:t>
            </a:r>
          </a:p>
          <a:p>
            <a:r>
              <a:rPr lang="ru-RU" sz="3200" dirty="0" smtClean="0"/>
              <a:t>Наслаждаться успехом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26793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88640"/>
            <a:ext cx="6347714" cy="855413"/>
          </a:xfrm>
        </p:spPr>
        <p:txBody>
          <a:bodyPr>
            <a:normAutofit/>
          </a:bodyPr>
          <a:lstStyle/>
          <a:p>
            <a:r>
              <a:rPr lang="ru-RU" b="1" dirty="0" smtClean="0"/>
              <a:t>Стресс можно «разрядить»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17" y="3391420"/>
            <a:ext cx="4791463" cy="3570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332" y="1175818"/>
            <a:ext cx="3479620" cy="2783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2" y="1175818"/>
            <a:ext cx="3764808" cy="2823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969816" y="3015964"/>
            <a:ext cx="4244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Достижением желаемого </a:t>
            </a:r>
            <a:r>
              <a:rPr lang="ru-RU" sz="2400" b="1" dirty="0" smtClean="0">
                <a:solidFill>
                  <a:srgbClr val="C00000"/>
                </a:solidFill>
              </a:rPr>
              <a:t>результата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78075" y="5629545"/>
            <a:ext cx="45792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Переосмыслением (понимание и принятие </a:t>
            </a:r>
            <a:r>
              <a:rPr lang="ru-RU" sz="2400" b="1" dirty="0">
                <a:solidFill>
                  <a:schemeClr val="bg1"/>
                </a:solidFill>
              </a:rPr>
              <a:t>нового решения)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39948" y="3207247"/>
            <a:ext cx="3390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</a:rPr>
              <a:t>Активным </a:t>
            </a:r>
            <a:r>
              <a:rPr lang="ru-RU" sz="2400" b="1" dirty="0" smtClean="0">
                <a:solidFill>
                  <a:srgbClr val="FFFF00"/>
                </a:solidFill>
              </a:rPr>
              <a:t>действием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0140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2617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Благодарю за внимание!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Успехов Вам!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77072"/>
            <a:ext cx="4320480" cy="2662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7544" y="1700808"/>
            <a:ext cx="806489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  <a:t>Учебно-исследовательский центр МФП</a:t>
            </a:r>
            <a:b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</a:br>
            <a: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  <a:t>отдел социально-психологической подготовки кадров</a:t>
            </a:r>
          </a:p>
          <a:p>
            <a:pPr algn="ctr"/>
            <a:endParaRPr lang="ru-RU" sz="2000" b="1" i="1" dirty="0">
              <a:solidFill>
                <a:srgbClr val="9B2D1F">
                  <a:lumMod val="50000"/>
                </a:srgbClr>
              </a:solidFill>
            </a:endParaRPr>
          </a:p>
          <a:p>
            <a:pPr algn="ctr"/>
            <a: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  <a:t>www.yic-mfp.ru</a:t>
            </a:r>
          </a:p>
          <a:p>
            <a:pPr algn="ctr"/>
            <a: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  <a:t> г. Москва, ул. </a:t>
            </a:r>
            <a:r>
              <a:rPr lang="ru-RU" sz="2000" b="1" i="1" dirty="0" err="1">
                <a:solidFill>
                  <a:srgbClr val="9B2D1F">
                    <a:lumMod val="50000"/>
                  </a:srgbClr>
                </a:solidFill>
              </a:rPr>
              <a:t>Маломосковская</a:t>
            </a:r>
            <a: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  <a:t>, д. 10 </a:t>
            </a:r>
          </a:p>
          <a:p>
            <a:pPr algn="ctr"/>
            <a: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  <a:t>psiholog@yic-mfp.ru</a:t>
            </a:r>
          </a:p>
          <a:p>
            <a:pPr algn="ctr"/>
            <a:r>
              <a:rPr lang="ru-RU" sz="2000" b="1" i="1" dirty="0">
                <a:solidFill>
                  <a:srgbClr val="9B2D1F">
                    <a:lumMod val="50000"/>
                  </a:srgbClr>
                </a:solidFill>
              </a:rPr>
              <a:t>+7 (495) 683-77-01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4287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1969</TotalTime>
  <Words>1605</Words>
  <Application>Microsoft Office PowerPoint</Application>
  <PresentationFormat>Экран (4:3)</PresentationFormat>
  <Paragraphs>269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51" baseType="lpstr">
      <vt:lpstr>Calibri</vt:lpstr>
      <vt:lpstr>Cambria</vt:lpstr>
      <vt:lpstr>Century Gothic</vt:lpstr>
      <vt:lpstr>Courier New</vt:lpstr>
      <vt:lpstr>Franklin Gothic Book</vt:lpstr>
      <vt:lpstr>Franklin Gothic Medium</vt:lpstr>
      <vt:lpstr>Perpetua</vt:lpstr>
      <vt:lpstr>Tahoma</vt:lpstr>
      <vt:lpstr>Times New Roman</vt:lpstr>
      <vt:lpstr>Wingdings</vt:lpstr>
      <vt:lpstr>Wingdings 2</vt:lpstr>
      <vt:lpstr>Справедливость</vt:lpstr>
      <vt:lpstr>Управление конфликтами</vt:lpstr>
      <vt:lpstr>Презентация PowerPoint</vt:lpstr>
      <vt:lpstr>Конфли́кт (лат. conflictus — столкнувшийся) — наиболее острый способ разрешения противоречий в интересах, целях, взглядах, возникающих в процессе социального взаимодействия, заключающийся в противодействии участников этого взаимодействия и обычно сопровождающийся негативными эмоциями, выходящий за рамки правил и норм.</vt:lpstr>
      <vt:lpstr>Управление   конфликтами включает: </vt:lpstr>
      <vt:lpstr>Источники конфликтов — это противоречия, возникающие там, где есть рассогласование</vt:lpstr>
      <vt:lpstr>Виды конфликтов</vt:lpstr>
      <vt:lpstr>Деструктивные стороны конфликта</vt:lpstr>
      <vt:lpstr>Позитивные стороны конфликта</vt:lpstr>
      <vt:lpstr>Презентация PowerPoint</vt:lpstr>
      <vt:lpstr>Этапы развития конфликта</vt:lpstr>
      <vt:lpstr>Сигналы конфликта</vt:lpstr>
      <vt:lpstr>Конфликтогены</vt:lpstr>
      <vt:lpstr>Презентация PowerPoint</vt:lpstr>
      <vt:lpstr>Демонстративный</vt:lpstr>
      <vt:lpstr>Ригидный</vt:lpstr>
      <vt:lpstr>Неуправляемый</vt:lpstr>
      <vt:lpstr>Сверхточный</vt:lpstr>
      <vt:lpstr>«Бесконфликтный»</vt:lpstr>
      <vt:lpstr>АЛГОРИТМ РАБОТЫ С ВОЗРАЖЕНИЯМИ </vt:lpstr>
      <vt:lpstr>Презентация PowerPoint</vt:lpstr>
      <vt:lpstr>Что происходит с нами в конфликте?</vt:lpstr>
      <vt:lpstr>Искажение конфликтной ситуации</vt:lpstr>
      <vt:lpstr>Искажение восприятия мотивов поведения: мотивы оппонента</vt:lpstr>
      <vt:lpstr>Искажение восприятия мотивов поведения: собственная мотивация</vt:lpstr>
      <vt:lpstr>Опасения в конфликте</vt:lpstr>
      <vt:lpstr>Возможности разрешения конфликтов</vt:lpstr>
      <vt:lpstr>Возможности разрешения конфликтов</vt:lpstr>
      <vt:lpstr>Стратегии поведения в конфликтной ситуации</vt:lpstr>
      <vt:lpstr>Стратегии поведения  в конфликтной ситуации</vt:lpstr>
      <vt:lpstr>Основные тактики поведения в конфликте : </vt:lpstr>
      <vt:lpstr>Манипулятивные приемы</vt:lpstr>
      <vt:lpstr>ЧТО ПРОИСХОДИТ В ЭМОЦИОНАЛЬНОЙ СФЕРЕ?</vt:lpstr>
      <vt:lpstr>ПРОТИВОДЕЙСТВИЕ МАНИПУЛЯЦИЯМ</vt:lpstr>
      <vt:lpstr>Стратегии отказа</vt:lpstr>
      <vt:lpstr>Как сказать НЕТ</vt:lpstr>
      <vt:lpstr>Модель конструктивной критики</vt:lpstr>
      <vt:lpstr>Регуляция восприятия ситуации</vt:lpstr>
      <vt:lpstr>Стресс можно «разрядить»</vt:lpstr>
      <vt:lpstr>Благодарю за внимание! Успехов Вам!</vt:lpstr>
    </vt:vector>
  </TitlesOfParts>
  <Company>УИЦ МФП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конфликтов</dc:title>
  <dc:creator>beloysova</dc:creator>
  <cp:lastModifiedBy>Алла А. Шалнова</cp:lastModifiedBy>
  <cp:revision>98</cp:revision>
  <cp:lastPrinted>2014-02-20T10:03:50Z</cp:lastPrinted>
  <dcterms:created xsi:type="dcterms:W3CDTF">2008-01-30T09:49:16Z</dcterms:created>
  <dcterms:modified xsi:type="dcterms:W3CDTF">2016-11-21T08:43:14Z</dcterms:modified>
</cp:coreProperties>
</file>