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81" r:id="rId2"/>
    <p:sldId id="371" r:id="rId3"/>
    <p:sldId id="370" r:id="rId4"/>
    <p:sldId id="380" r:id="rId5"/>
    <p:sldId id="361" r:id="rId6"/>
    <p:sldId id="358" r:id="rId7"/>
    <p:sldId id="354" r:id="rId8"/>
    <p:sldId id="357" r:id="rId9"/>
    <p:sldId id="352" r:id="rId10"/>
    <p:sldId id="362" r:id="rId11"/>
    <p:sldId id="363" r:id="rId12"/>
    <p:sldId id="365" r:id="rId13"/>
    <p:sldId id="353" r:id="rId14"/>
    <p:sldId id="392" r:id="rId15"/>
    <p:sldId id="384" r:id="rId16"/>
    <p:sldId id="388" r:id="rId17"/>
    <p:sldId id="349" r:id="rId18"/>
    <p:sldId id="390" r:id="rId19"/>
    <p:sldId id="391" r:id="rId20"/>
    <p:sldId id="383" r:id="rId21"/>
    <p:sldId id="256" r:id="rId22"/>
    <p:sldId id="351" r:id="rId23"/>
    <p:sldId id="393" r:id="rId24"/>
    <p:sldId id="382" r:id="rId25"/>
    <p:sldId id="375" r:id="rId26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E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75" autoAdjust="0"/>
  </p:normalViewPr>
  <p:slideViewPr>
    <p:cSldViewPr>
      <p:cViewPr varScale="1">
        <p:scale>
          <a:sx n="115" d="100"/>
          <a:sy n="115" d="100"/>
        </p:scale>
        <p:origin x="135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5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29FC5B-05BE-443C-9F4B-ADF2887858BB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B86DED-924C-4450-BC9C-FC6A1A448D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352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Вставить наш лейбл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AD339-6F10-4CFC-9BB6-26CA0C7E06AB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420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664FB-D0AE-47DD-AA52-65F0296EA8C8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ACCC5-B407-4659-9A73-3718718F5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664FB-D0AE-47DD-AA52-65F0296EA8C8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ACCC5-B407-4659-9A73-3718718F5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664FB-D0AE-47DD-AA52-65F0296EA8C8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ACCC5-B407-4659-9A73-3718718F5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664FB-D0AE-47DD-AA52-65F0296EA8C8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ACCC5-B407-4659-9A73-3718718F5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664FB-D0AE-47DD-AA52-65F0296EA8C8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ACCC5-B407-4659-9A73-3718718F5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664FB-D0AE-47DD-AA52-65F0296EA8C8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ACCC5-B407-4659-9A73-3718718F5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664FB-D0AE-47DD-AA52-65F0296EA8C8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ACCC5-B407-4659-9A73-3718718F5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664FB-D0AE-47DD-AA52-65F0296EA8C8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ACCC5-B407-4659-9A73-3718718F5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664FB-D0AE-47DD-AA52-65F0296EA8C8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ACCC5-B407-4659-9A73-3718718F5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664FB-D0AE-47DD-AA52-65F0296EA8C8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ACCC5-B407-4659-9A73-3718718F5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664FB-D0AE-47DD-AA52-65F0296EA8C8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ACCC5-B407-4659-9A73-3718718F5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664FB-D0AE-47DD-AA52-65F0296EA8C8}" type="datetimeFigureOut">
              <a:rPr lang="ru-RU" smtClean="0"/>
              <a:pPr/>
              <a:t>22.06.2021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ACCC5-B407-4659-9A73-3718718F5B3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8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2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4.png"/><Relationship Id="rId3" Type="http://schemas.microsoft.com/office/2007/relationships/hdphoto" Target="../media/hdphoto1.wdp"/><Relationship Id="rId7" Type="http://schemas.openxmlformats.org/officeDocument/2006/relationships/image" Target="../media/image29.jpeg"/><Relationship Id="rId12" Type="http://schemas.openxmlformats.org/officeDocument/2006/relationships/image" Target="../media/image33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32.png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image" Target="../media/image27.jpeg"/><Relationship Id="rId9" Type="http://schemas.microsoft.com/office/2007/relationships/hdphoto" Target="../media/hdphoto3.wdp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Box 13"/>
          <p:cNvSpPr txBox="1">
            <a:spLocks noChangeArrowheads="1"/>
          </p:cNvSpPr>
          <p:nvPr/>
        </p:nvSpPr>
        <p:spPr bwMode="auto">
          <a:xfrm>
            <a:off x="5330955" y="4137034"/>
            <a:ext cx="2359668" cy="397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8320" tIns="44185" rIns="88320" bIns="44185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0000CC"/>
                </a:solidFill>
              </a:rPr>
              <a:t>    Исмагилов З.Р.</a:t>
            </a:r>
            <a:endParaRPr lang="ru-RU" altLang="ru-RU" sz="2000" b="1" dirty="0">
              <a:solidFill>
                <a:srgbClr val="0000CC"/>
              </a:solidFill>
            </a:endParaRPr>
          </a:p>
        </p:txBody>
      </p:sp>
      <p:sp>
        <p:nvSpPr>
          <p:cNvPr id="27650" name="TextBox 16"/>
          <p:cNvSpPr txBox="1">
            <a:spLocks noChangeArrowheads="1"/>
          </p:cNvSpPr>
          <p:nvPr/>
        </p:nvSpPr>
        <p:spPr bwMode="auto">
          <a:xfrm>
            <a:off x="4499991" y="4534044"/>
            <a:ext cx="4487633" cy="16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8320" tIns="44185" rIns="88320" bIns="44185">
            <a:spAutoFit/>
          </a:bodyPr>
          <a:lstStyle/>
          <a:p>
            <a:pPr algn="ctr"/>
            <a:r>
              <a:rPr lang="ru-RU" altLang="ru-RU" sz="1600" b="1" dirty="0" smtClean="0">
                <a:solidFill>
                  <a:srgbClr val="0000FF"/>
                </a:solidFill>
              </a:rPr>
              <a:t>академик РАН </a:t>
            </a:r>
          </a:p>
          <a:p>
            <a:pPr algn="ctr"/>
            <a:endParaRPr lang="ru-RU" altLang="ru-RU" sz="1600" b="1" dirty="0">
              <a:solidFill>
                <a:srgbClr val="0000FF"/>
              </a:solidFill>
            </a:endParaRPr>
          </a:p>
          <a:p>
            <a:pPr algn="ctr"/>
            <a:r>
              <a:rPr lang="ru-RU" altLang="ru-RU" sz="1600" b="1" dirty="0" smtClean="0">
                <a:solidFill>
                  <a:srgbClr val="0000FF"/>
                </a:solidFill>
              </a:rPr>
              <a:t>Научный руководитель </a:t>
            </a:r>
          </a:p>
          <a:p>
            <a:pPr algn="ctr"/>
            <a:r>
              <a:rPr lang="ru-RU" altLang="ru-RU" sz="1600" b="1" dirty="0" smtClean="0">
                <a:solidFill>
                  <a:srgbClr val="0000FF"/>
                </a:solidFill>
              </a:rPr>
              <a:t>Федеральный Исследовательский Центр </a:t>
            </a:r>
          </a:p>
          <a:p>
            <a:pPr algn="ctr"/>
            <a:r>
              <a:rPr lang="ru-RU" altLang="ru-RU" sz="1600" b="1" dirty="0" smtClean="0">
                <a:solidFill>
                  <a:srgbClr val="0000FF"/>
                </a:solidFill>
              </a:rPr>
              <a:t>угля и </a:t>
            </a:r>
            <a:r>
              <a:rPr lang="ru-RU" altLang="ru-RU" sz="1600" b="1" dirty="0" err="1" smtClean="0">
                <a:solidFill>
                  <a:srgbClr val="0000FF"/>
                </a:solidFill>
              </a:rPr>
              <a:t>углехимии</a:t>
            </a:r>
            <a:r>
              <a:rPr lang="ru-RU" altLang="ru-RU" sz="1600" b="1" dirty="0" smtClean="0">
                <a:solidFill>
                  <a:srgbClr val="0000FF"/>
                </a:solidFill>
              </a:rPr>
              <a:t> СО РАН</a:t>
            </a:r>
          </a:p>
          <a:p>
            <a:pPr algn="ctr"/>
            <a:endParaRPr lang="ru-RU" altLang="ru-RU" sz="2000" b="1" dirty="0" smtClean="0">
              <a:solidFill>
                <a:srgbClr val="0000CC"/>
              </a:solidFill>
            </a:endParaRPr>
          </a:p>
        </p:txBody>
      </p:sp>
      <p:pic>
        <p:nvPicPr>
          <p:cNvPr id="27651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6" y="3658284"/>
            <a:ext cx="4100409" cy="2074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3497181" y="6093296"/>
            <a:ext cx="160249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ru-RU" sz="1600" b="1" dirty="0" smtClean="0"/>
              <a:t>22 июня, 2021 г.</a:t>
            </a:r>
            <a:endParaRPr lang="ru-RU" sz="1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619672" y="919705"/>
            <a:ext cx="5372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33CC33"/>
                </a:solidFill>
              </a:rPr>
              <a:t>Заседание Президиума РАН</a:t>
            </a:r>
            <a:endParaRPr lang="ru-RU" sz="2800" b="1" dirty="0">
              <a:solidFill>
                <a:srgbClr val="33CC33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7320" y="292829"/>
            <a:ext cx="1030313" cy="7132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7320" y="1276066"/>
            <a:ext cx="1213209" cy="701101"/>
          </a:xfrm>
          <a:prstGeom prst="rect">
            <a:avLst/>
          </a:prstGeom>
        </p:spPr>
      </p:pic>
      <p:pic>
        <p:nvPicPr>
          <p:cNvPr id="10" name="Рисунок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01" y="668327"/>
            <a:ext cx="927371" cy="102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90819" y="2065155"/>
            <a:ext cx="70102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altLang="ru-RU" sz="20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Влияние процессов добычи, хранения, транспортировки</a:t>
            </a:r>
            <a:r>
              <a:rPr lang="ru-RU" altLang="ru-RU" sz="2000" kern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algn="ctr"/>
            <a:r>
              <a:rPr lang="ru-RU" altLang="ru-RU" sz="2000" kern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0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переработки угля и угольной </a:t>
            </a:r>
            <a:r>
              <a:rPr lang="ru-RU" altLang="ru-RU" sz="2000" kern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генерации</a:t>
            </a:r>
            <a:endParaRPr lang="ru-RU" altLang="ru-RU" sz="2000" kern="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sz="2000" kern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altLang="ru-RU" sz="20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экологическое состояние природной среды </a:t>
            </a:r>
            <a:r>
              <a:rPr lang="ru-RU" altLang="ru-RU" sz="2000" kern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Кузбасса.</a:t>
            </a:r>
          </a:p>
          <a:p>
            <a:pPr algn="ctr"/>
            <a:r>
              <a:rPr lang="ru-RU" sz="2000" kern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Пути решения</a:t>
            </a:r>
            <a:endParaRPr lang="ru-RU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80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320638" y="0"/>
            <a:ext cx="8712968" cy="836712"/>
          </a:xfrm>
        </p:spPr>
        <p:txBody>
          <a:bodyPr>
            <a:noAutofit/>
          </a:bodyPr>
          <a:lstStyle/>
          <a:p>
            <a:r>
              <a:rPr lang="ru-RU" alt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Особые экологические проблемы </a:t>
            </a:r>
            <a:br>
              <a:rPr lang="ru-RU" alt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главного угледобывающего региона страны - Кузбасса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3528" y="836712"/>
            <a:ext cx="8496944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altLang="ru-RU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Деградация и нарушение </a:t>
            </a:r>
            <a:r>
              <a:rPr lang="ru-RU" alt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земли. </a:t>
            </a:r>
          </a:p>
          <a:p>
            <a:pPr>
              <a:defRPr/>
            </a:pPr>
            <a:r>
              <a:rPr lang="ru-RU" alt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Всего отвалов и карьеров около 150 тыс. га., ежегодный приращение до 9 тыс. га.</a:t>
            </a:r>
            <a:endParaRPr lang="ru-RU" altLang="ru-RU" sz="1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Влияние открытых угольных разрезов на </a:t>
            </a:r>
            <a:r>
              <a:rPr lang="ru-RU" alt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разрушение ландшафта</a:t>
            </a:r>
            <a:endParaRPr lang="ru-RU" alt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Воздействие подземной добычи на </a:t>
            </a:r>
            <a:r>
              <a:rPr lang="ru-RU" alt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окружающую среду, открытые склады хранения</a:t>
            </a:r>
            <a:endParaRPr lang="ru-RU" alt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Радиационное воздействие от угля и отвалов</a:t>
            </a:r>
          </a:p>
          <a:p>
            <a:pPr>
              <a:defRPr/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Отвалы угольной золы и </a:t>
            </a:r>
            <a:r>
              <a:rPr lang="ru-RU" alt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полигоны промышленных отходов</a:t>
            </a:r>
          </a:p>
          <a:p>
            <a:pPr>
              <a:defRPr/>
            </a:pPr>
            <a:r>
              <a:rPr lang="ru-RU" altLang="ru-RU" sz="16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Угольные разрезы у «порога» жилых домов, </a:t>
            </a:r>
          </a:p>
          <a:p>
            <a:pPr>
              <a:defRPr/>
            </a:pPr>
            <a:r>
              <a:rPr lang="ru-RU" altLang="ru-RU" sz="16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Транспорт угля по дорогам жилых поселков</a:t>
            </a:r>
            <a:endParaRPr lang="ru-RU" altLang="ru-RU" sz="16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Tx/>
              <a:buNone/>
              <a:defRPr/>
            </a:pPr>
            <a:endParaRPr lang="ru-RU" altLang="ru-RU" sz="16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ru-RU" alt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Загрязнение </a:t>
            </a:r>
            <a:r>
              <a:rPr lang="ru-RU" altLang="ru-RU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воздуха</a:t>
            </a:r>
          </a:p>
          <a:p>
            <a:pPr marL="0" indent="0">
              <a:buFontTx/>
              <a:buNone/>
              <a:defRPr/>
            </a:pP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Сжигание угля, производство электроэнергии - самый крупный </a:t>
            </a:r>
            <a:r>
              <a:rPr lang="ru-RU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источник</a:t>
            </a:r>
            <a:r>
              <a:rPr lang="en-US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выбросов: СО2 </a:t>
            </a: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ru-RU" alt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NOx</a:t>
            </a: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ru-RU" alt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SOx</a:t>
            </a: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ru-RU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сажа</a:t>
            </a:r>
            <a:endParaRPr lang="ru-RU" alt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ru-RU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Сжигание угля </a:t>
            </a: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частном секторе, в жилых </a:t>
            </a: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домах</a:t>
            </a:r>
          </a:p>
          <a:p>
            <a:pPr marL="0" indent="0">
              <a:buFontTx/>
              <a:buNone/>
              <a:defRPr/>
            </a:pP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Выбросы парникового газа </a:t>
            </a:r>
            <a:r>
              <a:rPr lang="ru-RU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- шахтного метана</a:t>
            </a:r>
            <a:endParaRPr lang="ru-RU" alt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ru-RU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Летучие соединения </a:t>
            </a: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ртути, мышьяка и серы</a:t>
            </a:r>
          </a:p>
          <a:p>
            <a:pPr marL="0" indent="0">
              <a:buFontTx/>
              <a:buNone/>
              <a:defRPr/>
            </a:pPr>
            <a:r>
              <a:rPr lang="ru-RU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Неконтролируемые </a:t>
            </a: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угольные </a:t>
            </a:r>
            <a:r>
              <a:rPr lang="ru-RU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пожары, горение угольных отвалов, дым и сажа</a:t>
            </a:r>
            <a:endParaRPr lang="ru-RU" alt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Тонкодисперсная угольная пыль</a:t>
            </a:r>
          </a:p>
          <a:p>
            <a:pPr marL="0" indent="0">
              <a:buFontTx/>
              <a:buNone/>
              <a:defRPr/>
            </a:pP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Органические </a:t>
            </a:r>
            <a:r>
              <a:rPr lang="ru-RU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соединения, </a:t>
            </a:r>
            <a:r>
              <a:rPr lang="ru-RU" altLang="ru-RU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Полиароматические</a:t>
            </a:r>
            <a:r>
              <a:rPr lang="ru-RU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углеводороды (ПАУ)</a:t>
            </a:r>
          </a:p>
          <a:p>
            <a:pPr marL="0" indent="0">
              <a:buFontTx/>
              <a:buNone/>
              <a:defRPr/>
            </a:pPr>
            <a:endParaRPr lang="ru-RU" alt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ru-RU" altLang="ru-RU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Загрязнение воды</a:t>
            </a:r>
          </a:p>
          <a:p>
            <a:pPr marL="0" indent="0">
              <a:buFontTx/>
              <a:buNone/>
              <a:defRPr/>
            </a:pPr>
            <a:r>
              <a:rPr lang="ru-RU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Тонкодисперсная угольная пыль</a:t>
            </a:r>
            <a:endParaRPr lang="ru-RU" alt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Органические соединения</a:t>
            </a:r>
          </a:p>
          <a:p>
            <a:pPr marL="0" indent="0">
              <a:buFontTx/>
              <a:buNone/>
              <a:defRPr/>
            </a:pPr>
            <a:r>
              <a:rPr lang="ru-RU" alt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Полиароматические</a:t>
            </a: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углеводороды (ПАУ)</a:t>
            </a:r>
          </a:p>
          <a:p>
            <a:pPr marL="0" indent="0">
              <a:buFontTx/>
              <a:buNone/>
              <a:defRPr/>
            </a:pP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Токсичные соли металлов</a:t>
            </a:r>
          </a:p>
          <a:p>
            <a:pPr marL="0" indent="0">
              <a:buFontTx/>
              <a:buNone/>
              <a:defRPr/>
            </a:pPr>
            <a:r>
              <a:rPr lang="ru-RU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Соединения ртути, мышьяка, серы, фосфора</a:t>
            </a:r>
          </a:p>
          <a:p>
            <a:pPr marL="0" indent="0">
              <a:buFontTx/>
              <a:buNone/>
              <a:defRPr/>
            </a:pPr>
            <a:endParaRPr lang="ru-RU" alt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845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124744"/>
            <a:ext cx="7763321" cy="4824536"/>
          </a:xfrm>
        </p:spPr>
        <p:txBody>
          <a:bodyPr>
            <a:normAutofit fontScale="90000"/>
          </a:bodyPr>
          <a:lstStyle/>
          <a:p>
            <a:pPr algn="l"/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/>
              <a:t>Модернизация государственной сети мониторинга загрязнения атмосферного воздуха в г. Новокузнецк 2019 – 2021 гг.</a:t>
            </a:r>
            <a:br>
              <a:rPr lang="ru-RU" sz="2000" b="1" dirty="0"/>
            </a:br>
            <a:r>
              <a:rPr lang="ru-RU" sz="2000" dirty="0"/>
              <a:t>       </a:t>
            </a:r>
            <a:r>
              <a:rPr lang="ru-RU" sz="2000" dirty="0">
                <a:solidFill>
                  <a:srgbClr val="0000FF"/>
                </a:solidFill>
              </a:rPr>
              <a:t>Федеральный проект «Чистый воздух» Национального проекта «Экология» стартовал в соответствии с Указом Президента Российской Федерации от 07.05.2018 №204 «О национальных целях и стратегических задачах развития Российской Федерации на период до 2024 года». Федеральный проект направлен снижение уровня загрязнения атмосферного воздуха в Новокузнецке.</a:t>
            </a:r>
            <a:br>
              <a:rPr lang="ru-RU" sz="2000" dirty="0">
                <a:solidFill>
                  <a:srgbClr val="0000FF"/>
                </a:solidFill>
              </a:rPr>
            </a:br>
            <a:r>
              <a:rPr lang="ru-RU" sz="2000" dirty="0"/>
              <a:t>       В целях обеспечения достижения целей, показателей и результатов федерального проекта разработан Комплексный план мероприятий по снижению выбросов загрязняющих веществ в атмосферном воздухе города Новокузнецка. Данный документ утвержден заместителем Председателя Правительства Российской Федерации А.В. Гордеевым 28 декабря 2018 года (№ 11015п-П6). В соответствие с пунктом 4 Комплексного плана на Кемеровский ЦГМС – филиал ФГБУ «Западно-Сибирское УГМС» возложена модернизации государственной сети мониторинга загрязнения атмосферного воздуха в городе Новокузнецк.</a:t>
            </a:r>
            <a:r>
              <a:rPr lang="ru-RU" sz="1800" dirty="0"/>
              <a:t/>
            </a:r>
            <a:br>
              <a:rPr lang="ru-RU" sz="1800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5388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1844824"/>
            <a:ext cx="75711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августе прошлого года Правительство Кузбасса утвердило новую Концепцию экологической политики Кузбасса </a:t>
            </a:r>
            <a:r>
              <a:rPr lang="ru-RU" dirty="0" smtClean="0"/>
              <a:t>– документ </a:t>
            </a:r>
            <a:r>
              <a:rPr lang="ru-RU" dirty="0"/>
              <a:t>является </a:t>
            </a:r>
            <a:r>
              <a:rPr lang="ru-RU" dirty="0" smtClean="0"/>
              <a:t>единственным </a:t>
            </a:r>
            <a:r>
              <a:rPr lang="ru-RU" dirty="0"/>
              <a:t>в России, принятым на уровне субъекта Российской Федерации. Внедрение регионального экологического стандарта и дорожной карты по переходу на применение наилучших доступных технологий определены в качестве основы механизма обеспечения эколого-ориентированного и </a:t>
            </a:r>
            <a:r>
              <a:rPr lang="ru-RU" dirty="0" err="1" smtClean="0"/>
              <a:t>энергоэффективного</a:t>
            </a:r>
            <a:r>
              <a:rPr lang="ru-RU" dirty="0" smtClean="0"/>
              <a:t> </a:t>
            </a:r>
            <a:r>
              <a:rPr lang="ru-RU" dirty="0"/>
              <a:t>экономического роста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 smtClean="0">
                <a:solidFill>
                  <a:srgbClr val="0000FF"/>
                </a:solidFill>
              </a:rPr>
              <a:t>На </a:t>
            </a:r>
            <a:r>
              <a:rPr lang="ru-RU" dirty="0">
                <a:solidFill>
                  <a:srgbClr val="0000FF"/>
                </a:solidFill>
              </a:rPr>
              <a:t>XXIV Петербургском международном экономическом форуме (ПМЭФ-2021) Губернатор Кузбасса Сергей </a:t>
            </a:r>
            <a:r>
              <a:rPr lang="ru-RU" dirty="0" err="1">
                <a:solidFill>
                  <a:srgbClr val="0000FF"/>
                </a:solidFill>
              </a:rPr>
              <a:t>Цивилев</a:t>
            </a:r>
            <a:r>
              <a:rPr lang="ru-RU" dirty="0">
                <a:solidFill>
                  <a:srgbClr val="0000FF"/>
                </a:solidFill>
              </a:rPr>
              <a:t> подписал несколько соглашений с бизнесом о привлечении в регион частных инвестиций на общую сумму свыше 300 млрд рублей</a:t>
            </a:r>
            <a:r>
              <a:rPr lang="ru-RU" dirty="0" smtClean="0">
                <a:solidFill>
                  <a:srgbClr val="0000FF"/>
                </a:solidFill>
              </a:rPr>
              <a:t>. Более половины на экологические проекты (объездная дорога – </a:t>
            </a:r>
            <a:r>
              <a:rPr lang="ru-RU" dirty="0" smtClean="0">
                <a:solidFill>
                  <a:srgbClr val="0000FF"/>
                </a:solidFill>
              </a:rPr>
              <a:t>принципиальное решение качества воздуха города </a:t>
            </a:r>
            <a:r>
              <a:rPr lang="ru-RU" dirty="0" smtClean="0">
                <a:solidFill>
                  <a:srgbClr val="0000FF"/>
                </a:solidFill>
              </a:rPr>
              <a:t>Кемерово)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836712"/>
            <a:ext cx="6212362" cy="84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631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813435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219670"/>
            <a:ext cx="72702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alt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Деградация и нарушение земли. </a:t>
            </a:r>
          </a:p>
          <a:p>
            <a:pPr>
              <a:defRPr/>
            </a:pPr>
            <a:r>
              <a:rPr lang="ru-RU" alt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Всего отвалов и карьеров около 150 тыс. га., </a:t>
            </a:r>
            <a:endParaRPr lang="ru-RU" altLang="ru-RU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alt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ежегодный </a:t>
            </a:r>
            <a:r>
              <a:rPr lang="ru-RU" alt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приращение до 9 тыс. га.</a:t>
            </a:r>
          </a:p>
          <a:p>
            <a:pPr>
              <a:defRPr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Влияние открытых угольных разрезов на разрушение ландшафта</a:t>
            </a:r>
          </a:p>
        </p:txBody>
      </p:sp>
    </p:spTree>
    <p:extLst>
      <p:ext uri="{BB962C8B-B14F-4D97-AF65-F5344CB8AC3E}">
        <p14:creationId xmlns:p14="http://schemas.microsoft.com/office/powerpoint/2010/main" val="827784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8529638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4969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80105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1709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48680"/>
            <a:ext cx="6948264" cy="462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5254" y="5301208"/>
            <a:ext cx="89489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На взрывных работах ежегодно используется до 500-600 тысяч тонн взрывчатки.</a:t>
            </a:r>
          </a:p>
          <a:p>
            <a:r>
              <a:rPr lang="ru-RU" sz="2000" dirty="0" smtClean="0">
                <a:solidFill>
                  <a:srgbClr val="FF0000"/>
                </a:solidFill>
              </a:rPr>
              <a:t>Около </a:t>
            </a:r>
            <a:r>
              <a:rPr lang="ru-RU" sz="2000" dirty="0" smtClean="0">
                <a:solidFill>
                  <a:srgbClr val="FF0000"/>
                </a:solidFill>
              </a:rPr>
              <a:t>2-3% </a:t>
            </a:r>
            <a:r>
              <a:rPr lang="ru-RU" sz="2000" dirty="0" smtClean="0">
                <a:solidFill>
                  <a:srgbClr val="FF0000"/>
                </a:solidFill>
              </a:rPr>
              <a:t>компонентов остается в почве и попадает в грунтовые воды.</a:t>
            </a:r>
          </a:p>
          <a:p>
            <a:r>
              <a:rPr lang="ru-RU" sz="2000" dirty="0" smtClean="0">
                <a:solidFill>
                  <a:srgbClr val="FF0000"/>
                </a:solidFill>
              </a:rPr>
              <a:t>Образуются особо токсичные продукты метаболизма этих соединений.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6166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755650" y="549275"/>
            <a:ext cx="6694488" cy="369888"/>
          </a:xfrm>
        </p:spPr>
        <p:txBody>
          <a:bodyPr>
            <a:normAutofit fontScale="90000"/>
          </a:bodyPr>
          <a:lstStyle/>
          <a:p>
            <a:r>
              <a:rPr lang="ru-RU" alt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Зимний смог</a:t>
            </a:r>
            <a:endParaRPr lang="ru-RU" alt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981075"/>
            <a:ext cx="8059737" cy="5400675"/>
          </a:xfrm>
        </p:spPr>
        <p:txBody>
          <a:bodyPr/>
          <a:lstStyle/>
          <a:p>
            <a:pPr marL="0" indent="0">
              <a:buFontTx/>
              <a:buNone/>
              <a:defRPr/>
            </a:pP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Tx/>
              <a:buNone/>
              <a:defRPr/>
            </a:pP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Tx/>
              <a:buNone/>
              <a:defRPr/>
            </a:pP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1400" dirty="0" smtClean="0"/>
          </a:p>
          <a:p>
            <a:pPr marL="0" indent="0">
              <a:buFontTx/>
              <a:buNone/>
              <a:defRPr/>
            </a:pPr>
            <a:endParaRPr lang="en-US" sz="1400" dirty="0" smtClean="0"/>
          </a:p>
          <a:p>
            <a:pPr marL="0" indent="0">
              <a:buFontTx/>
              <a:buNone/>
              <a:defRPr/>
            </a:pPr>
            <a:endParaRPr lang="ru-RU" sz="1400" dirty="0"/>
          </a:p>
        </p:txBody>
      </p:sp>
      <p:pic>
        <p:nvPicPr>
          <p:cNvPr id="6148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119188"/>
            <a:ext cx="6924675" cy="461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724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Прямоугольник 1"/>
          <p:cNvSpPr>
            <a:spLocks noChangeArrowheads="1"/>
          </p:cNvSpPr>
          <p:nvPr/>
        </p:nvSpPr>
        <p:spPr bwMode="auto">
          <a:xfrm>
            <a:off x="254000" y="5013325"/>
            <a:ext cx="87137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Уровень загрязнения атмосферного воздуха городов Кемеровской области – Кузбасса</a:t>
            </a:r>
            <a:endParaRPr lang="en-US" alt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Источник: </a:t>
            </a:r>
            <a:r>
              <a:rPr lang="ru-RU" alt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Кемеровский </a:t>
            </a:r>
            <a:r>
              <a:rPr lang="ru-RU" altLang="ru-RU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по гидрометеорологии и мониторингу окружающей </a:t>
            </a:r>
            <a:r>
              <a:rPr lang="ru-RU" alt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среды (ЦГМС) </a:t>
            </a:r>
            <a:r>
              <a:rPr lang="ru-RU" altLang="ru-RU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филиала ФГБУ «Западно-Сибирское УГМС» </a:t>
            </a:r>
          </a:p>
        </p:txBody>
      </p:sp>
      <p:grpSp>
        <p:nvGrpSpPr>
          <p:cNvPr id="67587" name="Группа 4"/>
          <p:cNvGrpSpPr>
            <a:grpSpLocks/>
          </p:cNvGrpSpPr>
          <p:nvPr/>
        </p:nvGrpSpPr>
        <p:grpSpPr bwMode="auto">
          <a:xfrm>
            <a:off x="222250" y="733425"/>
            <a:ext cx="8626475" cy="3700463"/>
            <a:chOff x="72133" y="540720"/>
            <a:chExt cx="8626992" cy="3700113"/>
          </a:xfrm>
        </p:grpSpPr>
        <p:pic>
          <p:nvPicPr>
            <p:cNvPr id="67588" name="Рисунок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2471" y="540720"/>
              <a:ext cx="7476654" cy="3659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7589" name="TextBox 3"/>
            <p:cNvSpPr txBox="1">
              <a:spLocks noChangeArrowheads="1"/>
            </p:cNvSpPr>
            <p:nvPr/>
          </p:nvSpPr>
          <p:spPr bwMode="auto">
            <a:xfrm>
              <a:off x="104086" y="733880"/>
              <a:ext cx="88235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latin typeface="Arial" panose="020B0604020202020204" pitchFamily="34" charset="0"/>
                  <a:cs typeface="Arial" panose="020B0604020202020204" pitchFamily="34" charset="0"/>
                </a:rPr>
                <a:t>Очень </a:t>
              </a:r>
            </a:p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latin typeface="Arial" panose="020B0604020202020204" pitchFamily="34" charset="0"/>
                  <a:cs typeface="Arial" panose="020B0604020202020204" pitchFamily="34" charset="0"/>
                </a:rPr>
                <a:t>высокий</a:t>
              </a:r>
            </a:p>
          </p:txBody>
        </p:sp>
        <p:sp>
          <p:nvSpPr>
            <p:cNvPr id="67590" name="TextBox 5"/>
            <p:cNvSpPr txBox="1">
              <a:spLocks noChangeArrowheads="1"/>
            </p:cNvSpPr>
            <p:nvPr/>
          </p:nvSpPr>
          <p:spPr bwMode="auto">
            <a:xfrm>
              <a:off x="72133" y="1465038"/>
              <a:ext cx="9064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latin typeface="Arial" panose="020B0604020202020204" pitchFamily="34" charset="0"/>
                  <a:cs typeface="Arial" panose="020B0604020202020204" pitchFamily="34" charset="0"/>
                </a:rPr>
                <a:t>Высокий</a:t>
              </a:r>
            </a:p>
          </p:txBody>
        </p:sp>
        <p:sp>
          <p:nvSpPr>
            <p:cNvPr id="67591" name="TextBox 6"/>
            <p:cNvSpPr txBox="1">
              <a:spLocks noChangeArrowheads="1"/>
            </p:cNvSpPr>
            <p:nvPr/>
          </p:nvSpPr>
          <p:spPr bwMode="auto">
            <a:xfrm>
              <a:off x="72134" y="2141027"/>
              <a:ext cx="131318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latin typeface="Arial" panose="020B0604020202020204" pitchFamily="34" charset="0"/>
                  <a:cs typeface="Arial" panose="020B0604020202020204" pitchFamily="34" charset="0"/>
                </a:rPr>
                <a:t>Повышенный</a:t>
              </a:r>
            </a:p>
          </p:txBody>
        </p:sp>
        <p:sp>
          <p:nvSpPr>
            <p:cNvPr id="67592" name="TextBox 7"/>
            <p:cNvSpPr txBox="1">
              <a:spLocks noChangeArrowheads="1"/>
            </p:cNvSpPr>
            <p:nvPr/>
          </p:nvSpPr>
          <p:spPr bwMode="auto">
            <a:xfrm>
              <a:off x="72133" y="2852943"/>
              <a:ext cx="77777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latin typeface="Arial" panose="020B0604020202020204" pitchFamily="34" charset="0"/>
                  <a:cs typeface="Arial" panose="020B0604020202020204" pitchFamily="34" charset="0"/>
                </a:rPr>
                <a:t>Низкий</a:t>
              </a:r>
            </a:p>
          </p:txBody>
        </p:sp>
        <p:sp>
          <p:nvSpPr>
            <p:cNvPr id="67593" name="TextBox 8"/>
            <p:cNvSpPr txBox="1">
              <a:spLocks noChangeArrowheads="1"/>
            </p:cNvSpPr>
            <p:nvPr/>
          </p:nvSpPr>
          <p:spPr bwMode="auto">
            <a:xfrm>
              <a:off x="2264350" y="3933056"/>
              <a:ext cx="100341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latin typeface="Arial" panose="020B0604020202020204" pitchFamily="34" charset="0"/>
                  <a:cs typeface="Arial" panose="020B0604020202020204" pitchFamily="34" charset="0"/>
                </a:rPr>
                <a:t>Кемерово</a:t>
              </a:r>
            </a:p>
          </p:txBody>
        </p:sp>
        <p:sp>
          <p:nvSpPr>
            <p:cNvPr id="67594" name="TextBox 9"/>
            <p:cNvSpPr txBox="1">
              <a:spLocks noChangeArrowheads="1"/>
            </p:cNvSpPr>
            <p:nvPr/>
          </p:nvSpPr>
          <p:spPr bwMode="auto">
            <a:xfrm>
              <a:off x="4064550" y="3933056"/>
              <a:ext cx="123944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latin typeface="Arial" panose="020B0604020202020204" pitchFamily="34" charset="0"/>
                  <a:cs typeface="Arial" panose="020B0604020202020204" pitchFamily="34" charset="0"/>
                </a:rPr>
                <a:t>Новокузнецк</a:t>
              </a:r>
            </a:p>
          </p:txBody>
        </p:sp>
        <p:sp>
          <p:nvSpPr>
            <p:cNvPr id="67595" name="TextBox 10"/>
            <p:cNvSpPr txBox="1">
              <a:spLocks noChangeArrowheads="1"/>
            </p:cNvSpPr>
            <p:nvPr/>
          </p:nvSpPr>
          <p:spPr bwMode="auto">
            <a:xfrm>
              <a:off x="6224790" y="3933056"/>
              <a:ext cx="12458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latin typeface="Arial" panose="020B0604020202020204" pitchFamily="34" charset="0"/>
                  <a:cs typeface="Arial" panose="020B0604020202020204" pitchFamily="34" charset="0"/>
                </a:rPr>
                <a:t>Прокопьевск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836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Прямоугольник 1"/>
          <p:cNvSpPr>
            <a:spLocks noChangeArrowheads="1"/>
          </p:cNvSpPr>
          <p:nvPr/>
        </p:nvSpPr>
        <p:spPr bwMode="auto">
          <a:xfrm>
            <a:off x="204788" y="5013325"/>
            <a:ext cx="878363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Среднегодовой уровень загрязнения атмосферного воздуха</a:t>
            </a:r>
            <a:r>
              <a:rPr lang="en-US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городов Кемеровской области – Кузбасса </a:t>
            </a:r>
            <a:r>
              <a:rPr lang="ru-RU" altLang="ru-RU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бенз</a:t>
            </a:r>
            <a:r>
              <a:rPr lang="ru-RU" alt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(а)</a:t>
            </a:r>
            <a:r>
              <a:rPr lang="ru-RU" altLang="ru-RU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пиреном</a:t>
            </a:r>
            <a:r>
              <a:rPr lang="ru-RU" altLang="ru-R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Источник: данные Кемеровского ЦГМС – филиала ФГБУ «Западно-Сибирское УГМС» </a:t>
            </a:r>
          </a:p>
        </p:txBody>
      </p:sp>
      <p:grpSp>
        <p:nvGrpSpPr>
          <p:cNvPr id="68611" name="Группа 4"/>
          <p:cNvGrpSpPr>
            <a:grpSpLocks/>
          </p:cNvGrpSpPr>
          <p:nvPr/>
        </p:nvGrpSpPr>
        <p:grpSpPr bwMode="auto">
          <a:xfrm>
            <a:off x="312738" y="260350"/>
            <a:ext cx="8567737" cy="4176713"/>
            <a:chOff x="467544" y="116632"/>
            <a:chExt cx="8352927" cy="3983770"/>
          </a:xfrm>
        </p:grpSpPr>
        <p:pic>
          <p:nvPicPr>
            <p:cNvPr id="68612" name="Рисунок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1280" y="116632"/>
              <a:ext cx="7589191" cy="3983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8613" name="TextBox 3"/>
            <p:cNvSpPr txBox="1">
              <a:spLocks noChangeArrowheads="1"/>
            </p:cNvSpPr>
            <p:nvPr/>
          </p:nvSpPr>
          <p:spPr bwMode="auto">
            <a:xfrm rot="-5400000">
              <a:off x="-751411" y="1570369"/>
              <a:ext cx="308424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2400">
                  <a:latin typeface="Arial" panose="020B0604020202020204" pitchFamily="34" charset="0"/>
                  <a:cs typeface="Arial" panose="020B0604020202020204" pitchFamily="34" charset="0"/>
                </a:rPr>
                <a:t>Среднегодовая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2400">
                  <a:latin typeface="Arial" panose="020B0604020202020204" pitchFamily="34" charset="0"/>
                  <a:cs typeface="Arial" panose="020B0604020202020204" pitchFamily="34" charset="0"/>
                </a:rPr>
                <a:t>концентрация в долях ПДК</a:t>
              </a:r>
            </a:p>
          </p:txBody>
        </p:sp>
        <p:sp>
          <p:nvSpPr>
            <p:cNvPr id="68614" name="TextBox 5"/>
            <p:cNvSpPr txBox="1">
              <a:spLocks noChangeArrowheads="1"/>
            </p:cNvSpPr>
            <p:nvPr/>
          </p:nvSpPr>
          <p:spPr bwMode="auto">
            <a:xfrm>
              <a:off x="2364920" y="3372531"/>
              <a:ext cx="100341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latin typeface="Arial" panose="020B0604020202020204" pitchFamily="34" charset="0"/>
                  <a:cs typeface="Arial" panose="020B0604020202020204" pitchFamily="34" charset="0"/>
                </a:rPr>
                <a:t>Кемерово</a:t>
              </a:r>
            </a:p>
          </p:txBody>
        </p:sp>
        <p:sp>
          <p:nvSpPr>
            <p:cNvPr id="68615" name="TextBox 6"/>
            <p:cNvSpPr txBox="1">
              <a:spLocks noChangeArrowheads="1"/>
            </p:cNvSpPr>
            <p:nvPr/>
          </p:nvSpPr>
          <p:spPr bwMode="auto">
            <a:xfrm>
              <a:off x="4644008" y="3372530"/>
              <a:ext cx="123944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latin typeface="Arial" panose="020B0604020202020204" pitchFamily="34" charset="0"/>
                  <a:cs typeface="Arial" panose="020B0604020202020204" pitchFamily="34" charset="0"/>
                </a:rPr>
                <a:t>Новокузнецк</a:t>
              </a:r>
            </a:p>
          </p:txBody>
        </p:sp>
        <p:sp>
          <p:nvSpPr>
            <p:cNvPr id="68616" name="TextBox 7"/>
            <p:cNvSpPr txBox="1">
              <a:spLocks noChangeArrowheads="1"/>
            </p:cNvSpPr>
            <p:nvPr/>
          </p:nvSpPr>
          <p:spPr bwMode="auto">
            <a:xfrm>
              <a:off x="7020272" y="3372529"/>
              <a:ext cx="12458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1400">
                  <a:latin typeface="Arial" panose="020B0604020202020204" pitchFamily="34" charset="0"/>
                  <a:cs typeface="Arial" panose="020B0604020202020204" pitchFamily="34" charset="0"/>
                </a:rPr>
                <a:t>Прокопьевск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5159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Прямоугольник 2"/>
          <p:cNvSpPr>
            <a:spLocks noChangeArrowheads="1"/>
          </p:cNvSpPr>
          <p:nvPr/>
        </p:nvSpPr>
        <p:spPr bwMode="auto">
          <a:xfrm>
            <a:off x="384546" y="4596388"/>
            <a:ext cx="85693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Тенденция изменения среднегодовых концентраций основных примесей в г. Новокузнецк в долях ПДК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Источник: данные Кемеровского ЦГМС – филиала ФГБУ «Западно-Сибирское УГМС» </a:t>
            </a:r>
          </a:p>
        </p:txBody>
      </p:sp>
      <p:grpSp>
        <p:nvGrpSpPr>
          <p:cNvPr id="70659" name="Группа 4"/>
          <p:cNvGrpSpPr>
            <a:grpSpLocks/>
          </p:cNvGrpSpPr>
          <p:nvPr/>
        </p:nvGrpSpPr>
        <p:grpSpPr bwMode="auto">
          <a:xfrm>
            <a:off x="684213" y="409575"/>
            <a:ext cx="7729537" cy="3709988"/>
            <a:chOff x="683568" y="409686"/>
            <a:chExt cx="7729770" cy="3709608"/>
          </a:xfrm>
        </p:grpSpPr>
        <p:pic>
          <p:nvPicPr>
            <p:cNvPr id="70660" name="Рисунок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692696"/>
              <a:ext cx="7225714" cy="3384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0661" name="TextBox 5"/>
            <p:cNvSpPr txBox="1">
              <a:spLocks noChangeArrowheads="1"/>
            </p:cNvSpPr>
            <p:nvPr/>
          </p:nvSpPr>
          <p:spPr bwMode="auto">
            <a:xfrm rot="-5400000">
              <a:off x="217291" y="1704998"/>
              <a:ext cx="1330122" cy="397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2400">
                  <a:latin typeface="Arial" panose="020B0604020202020204" pitchFamily="34" charset="0"/>
                  <a:cs typeface="Arial" panose="020B0604020202020204" pitchFamily="34" charset="0"/>
                </a:rPr>
                <a:t>Доли ПДК</a:t>
              </a:r>
            </a:p>
          </p:txBody>
        </p:sp>
        <p:sp>
          <p:nvSpPr>
            <p:cNvPr id="70662" name="TextBox 6"/>
            <p:cNvSpPr txBox="1">
              <a:spLocks noChangeArrowheads="1"/>
            </p:cNvSpPr>
            <p:nvPr/>
          </p:nvSpPr>
          <p:spPr bwMode="auto">
            <a:xfrm>
              <a:off x="2843808" y="3429000"/>
              <a:ext cx="3649752" cy="392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2400">
                  <a:latin typeface="Arial" panose="020B0604020202020204" pitchFamily="34" charset="0"/>
                  <a:cs typeface="Arial" panose="020B0604020202020204" pitchFamily="34" charset="0"/>
                </a:rPr>
                <a:t>Среднегодовая концентрация</a:t>
              </a:r>
            </a:p>
          </p:txBody>
        </p:sp>
        <p:sp>
          <p:nvSpPr>
            <p:cNvPr id="70663" name="TextBox 7"/>
            <p:cNvSpPr txBox="1">
              <a:spLocks noChangeArrowheads="1"/>
            </p:cNvSpPr>
            <p:nvPr/>
          </p:nvSpPr>
          <p:spPr bwMode="auto">
            <a:xfrm>
              <a:off x="2843808" y="3727221"/>
              <a:ext cx="4577271" cy="392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2400">
                  <a:latin typeface="Arial" panose="020B0604020202020204" pitchFamily="34" charset="0"/>
                  <a:cs typeface="Arial" panose="020B0604020202020204" pitchFamily="34" charset="0"/>
                </a:rPr>
                <a:t>Предельно допустимая концентрация</a:t>
              </a:r>
            </a:p>
          </p:txBody>
        </p:sp>
        <p:sp>
          <p:nvSpPr>
            <p:cNvPr id="70664" name="TextBox 8"/>
            <p:cNvSpPr txBox="1">
              <a:spLocks noChangeArrowheads="1"/>
            </p:cNvSpPr>
            <p:nvPr/>
          </p:nvSpPr>
          <p:spPr bwMode="auto">
            <a:xfrm>
              <a:off x="4102967" y="409686"/>
              <a:ext cx="1838059" cy="392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ru-RU" altLang="ru-RU" sz="2400" b="1">
                  <a:latin typeface="Arial" panose="020B0604020202020204" pitchFamily="34" charset="0"/>
                  <a:cs typeface="Arial" panose="020B0604020202020204" pitchFamily="34" charset="0"/>
                </a:rPr>
                <a:t>Бенз(а)пирен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061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755650" y="527318"/>
            <a:ext cx="786247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6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Разовая концентрация </a:t>
            </a:r>
            <a:r>
              <a:rPr lang="ru-RU" altLang="ru-RU" sz="16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бенз</a:t>
            </a:r>
            <a:r>
              <a:rPr lang="ru-RU" altLang="ru-RU" sz="16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(а)</a:t>
            </a:r>
            <a:r>
              <a:rPr lang="ru-RU" altLang="ru-RU" sz="16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пирена</a:t>
            </a:r>
            <a:r>
              <a:rPr lang="ru-RU" altLang="ru-RU" sz="16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>
                <a:latin typeface="Arial" panose="020B0604020202020204" pitchFamily="34" charset="0"/>
                <a:cs typeface="Times New Roman" panose="02020603050405020304" pitchFamily="18" charset="0"/>
              </a:rPr>
              <a:t>в </a:t>
            </a:r>
            <a:r>
              <a:rPr lang="ru-RU" altLang="ru-RU" sz="16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воздухе в </a:t>
            </a:r>
            <a:r>
              <a:rPr lang="ru-RU" altLang="ru-RU" sz="1600" b="1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метео</a:t>
            </a:r>
            <a:r>
              <a:rPr lang="ru-RU" altLang="ru-RU" sz="16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- неблагоприятный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6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день в Кемерово </a:t>
            </a:r>
            <a:r>
              <a:rPr lang="ru-RU" altLang="ru-RU" sz="1600" b="1" dirty="0">
                <a:latin typeface="Arial" panose="020B0604020202020204" pitchFamily="34" charset="0"/>
                <a:cs typeface="Times New Roman" panose="02020603050405020304" pitchFamily="18" charset="0"/>
              </a:rPr>
              <a:t>превысила ПДК в 16 раз </a:t>
            </a:r>
            <a:r>
              <a:rPr lang="ru-RU" altLang="ru-RU" sz="16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(Зима </a:t>
            </a:r>
            <a:r>
              <a:rPr lang="ru-RU" altLang="ru-RU" sz="16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2019 </a:t>
            </a:r>
            <a:r>
              <a:rPr lang="ru-RU" altLang="ru-RU" sz="1600" b="1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г.)</a:t>
            </a:r>
            <a:endParaRPr lang="ru-RU" altLang="ru-RU" sz="1600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ru-RU" altLang="ru-RU" sz="1200" dirty="0" smtClean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Специалисты </a:t>
            </a:r>
            <a:r>
              <a:rPr lang="ru-RU" altLang="ru-RU" sz="1200" dirty="0">
                <a:latin typeface="Arial" panose="020B0604020202020204" pitchFamily="34" charset="0"/>
                <a:cs typeface="Times New Roman" panose="02020603050405020304" pitchFamily="18" charset="0"/>
              </a:rPr>
              <a:t>зафиксировали существенное превышение допустимых </a:t>
            </a:r>
            <a:endParaRPr lang="en-US" altLang="ru-RU" sz="12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Arial" panose="020B0604020202020204" pitchFamily="34" charset="0"/>
                <a:cs typeface="Times New Roman" panose="02020603050405020304" pitchFamily="18" charset="0"/>
              </a:rPr>
              <a:t>значений </a:t>
            </a:r>
            <a:r>
              <a:rPr lang="ru-RU" altLang="ru-RU" sz="1200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бенз</a:t>
            </a:r>
            <a:r>
              <a:rPr lang="ru-RU" altLang="ru-RU" sz="1200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(а)</a:t>
            </a:r>
            <a:r>
              <a:rPr lang="ru-RU" altLang="ru-RU" sz="1200" dirty="0" err="1" smtClean="0">
                <a:latin typeface="Arial" panose="020B0604020202020204" pitchFamily="34" charset="0"/>
                <a:cs typeface="Times New Roman" panose="02020603050405020304" pitchFamily="18" charset="0"/>
              </a:rPr>
              <a:t>пирена</a:t>
            </a:r>
            <a:r>
              <a:rPr lang="ru-RU" altLang="ru-RU" sz="1200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200" dirty="0">
                <a:latin typeface="Arial" panose="020B0604020202020204" pitchFamily="34" charset="0"/>
                <a:cs typeface="Times New Roman" panose="02020603050405020304" pitchFamily="18" charset="0"/>
              </a:rPr>
              <a:t>в воздухе кузбасской столицы.</a:t>
            </a:r>
            <a:endParaRPr lang="en-US" altLang="ru-RU" sz="12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Arial" panose="020B0604020202020204" pitchFamily="34" charset="0"/>
                <a:cs typeface="Times New Roman" panose="02020603050405020304" pitchFamily="18" charset="0"/>
              </a:rPr>
              <a:t> Об этом VSE42.Ru сообщили в управлении </a:t>
            </a:r>
            <a:r>
              <a:rPr lang="ru-RU" altLang="ru-RU" sz="1200" dirty="0" err="1">
                <a:latin typeface="Arial" panose="020B0604020202020204" pitchFamily="34" charset="0"/>
                <a:cs typeface="Times New Roman" panose="02020603050405020304" pitchFamily="18" charset="0"/>
              </a:rPr>
              <a:t>Роспотребнадзора</a:t>
            </a:r>
            <a:r>
              <a:rPr lang="ru-RU" altLang="ru-RU" sz="1200" dirty="0">
                <a:latin typeface="Arial" panose="020B0604020202020204" pitchFamily="34" charset="0"/>
                <a:cs typeface="Times New Roman" panose="02020603050405020304" pitchFamily="18" charset="0"/>
              </a:rPr>
              <a:t> по Кемеровской области.</a:t>
            </a:r>
            <a:endParaRPr lang="ru-RU" altLang="ru-RU" sz="1800" dirty="0">
              <a:latin typeface="Arial" panose="020B0604020202020204" pitchFamily="34" charset="0"/>
            </a:endParaRPr>
          </a:p>
        </p:txBody>
      </p:sp>
      <p:pic>
        <p:nvPicPr>
          <p:cNvPr id="26627" name="Рисунок 2" descr="https://user.vse42.ru/files/P_S655x491q80/Wnone/ui-5e4a0905df10b1.8613178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205038"/>
            <a:ext cx="5400675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35719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7992888" cy="6192688"/>
          </a:xfrm>
        </p:spPr>
        <p:txBody>
          <a:bodyPr>
            <a:normAutofit fontScale="92500" lnSpcReduction="20000"/>
          </a:bodyPr>
          <a:lstStyle/>
          <a:p>
            <a:endParaRPr lang="ru-RU" sz="1500" dirty="0" smtClean="0">
              <a:solidFill>
                <a:srgbClr val="FF0000"/>
              </a:solidFill>
            </a:endParaRPr>
          </a:p>
          <a:p>
            <a:r>
              <a:rPr lang="ru-RU" sz="2200" dirty="0" smtClean="0">
                <a:solidFill>
                  <a:srgbClr val="0000FF"/>
                </a:solidFill>
              </a:rPr>
              <a:t>В последние годы несколько предприятий Кузбасса начали и осуществляют экологические проекты. </a:t>
            </a:r>
          </a:p>
          <a:p>
            <a:endParaRPr lang="ru-RU" sz="2200" dirty="0" smtClean="0">
              <a:solidFill>
                <a:srgbClr val="0000FF"/>
              </a:solidFill>
            </a:endParaRPr>
          </a:p>
          <a:p>
            <a:r>
              <a:rPr lang="ru-RU" sz="1700" dirty="0" smtClean="0">
                <a:solidFill>
                  <a:srgbClr val="FF0000"/>
                </a:solidFill>
              </a:rPr>
              <a:t>АО </a:t>
            </a:r>
            <a:r>
              <a:rPr lang="ru-RU" sz="1700" dirty="0">
                <a:solidFill>
                  <a:srgbClr val="FF0000"/>
                </a:solidFill>
              </a:rPr>
              <a:t>«ЕВРАЗ ЗСМК» по производству индустриальных фильтров</a:t>
            </a:r>
            <a:r>
              <a:rPr lang="ru-RU" sz="1700" dirty="0" smtClean="0">
                <a:solidFill>
                  <a:srgbClr val="FF0000"/>
                </a:solidFill>
              </a:rPr>
              <a:t>,</a:t>
            </a:r>
          </a:p>
          <a:p>
            <a:r>
              <a:rPr lang="ru-RU" sz="1700" dirty="0" smtClean="0"/>
              <a:t> </a:t>
            </a:r>
            <a:r>
              <a:rPr lang="ru-RU" sz="1700" dirty="0"/>
              <a:t>ввод новой коксовой батареи на ПАО «Кокс» с печами без улавливания химических продуктов коксования, ликвидация открытых складов угольного </a:t>
            </a:r>
            <a:r>
              <a:rPr lang="ru-RU" sz="1700" dirty="0" smtClean="0"/>
              <a:t>сырья, открытого </a:t>
            </a:r>
            <a:r>
              <a:rPr lang="ru-RU" sz="1700" dirty="0"/>
              <a:t>горения «факела» на </a:t>
            </a:r>
            <a:r>
              <a:rPr lang="ru-RU" sz="1700" dirty="0" err="1"/>
              <a:t>газосбросном</a:t>
            </a:r>
            <a:r>
              <a:rPr lang="ru-RU" sz="1700" dirty="0"/>
              <a:t> </a:t>
            </a:r>
            <a:r>
              <a:rPr lang="ru-RU" sz="1700" dirty="0" smtClean="0"/>
              <a:t>устройстве, сегодня </a:t>
            </a:r>
            <a:r>
              <a:rPr lang="ru-RU" sz="1700" dirty="0"/>
              <a:t>удельный объем выбросов при производстве тонны кокса на заводе составляет 1,6 кг, тогда как среднеотраслевое значение достигает 5-6 кг/т </a:t>
            </a:r>
            <a:endParaRPr lang="ru-RU" sz="1700" dirty="0" smtClean="0"/>
          </a:p>
          <a:p>
            <a:r>
              <a:rPr lang="ru-RU" sz="1700" dirty="0" smtClean="0">
                <a:solidFill>
                  <a:srgbClr val="FF0000"/>
                </a:solidFill>
              </a:rPr>
              <a:t> </a:t>
            </a:r>
            <a:r>
              <a:rPr lang="ru-RU" sz="1700" dirty="0">
                <a:solidFill>
                  <a:srgbClr val="FF0000"/>
                </a:solidFill>
              </a:rPr>
              <a:t>линии по производству аммиака и карбамида на КАО «Азот» (с учетом новых эколого-ориентированных технологий), </a:t>
            </a:r>
            <a:endParaRPr lang="ru-RU" sz="1700" dirty="0" smtClean="0">
              <a:solidFill>
                <a:srgbClr val="FF0000"/>
              </a:solidFill>
            </a:endParaRPr>
          </a:p>
          <a:p>
            <a:r>
              <a:rPr lang="ru-RU" sz="1700" dirty="0" smtClean="0"/>
              <a:t>газификация </a:t>
            </a:r>
            <a:r>
              <a:rPr lang="ru-RU" sz="1700" dirty="0"/>
              <a:t>Кузбасса, включая проекты по добыче метана из угольных пластов и строительство завода по сжижению газа (улучшение экологической обстановки) </a:t>
            </a:r>
            <a:endParaRPr lang="ru-RU" sz="1700" dirty="0" smtClean="0"/>
          </a:p>
          <a:p>
            <a:r>
              <a:rPr lang="ru-RU" sz="1700" dirty="0" smtClean="0">
                <a:solidFill>
                  <a:srgbClr val="FF0000"/>
                </a:solidFill>
              </a:rPr>
              <a:t>Установка поглощения фтористого водорода на </a:t>
            </a:r>
            <a:r>
              <a:rPr lang="ru-RU" sz="1700" dirty="0" err="1" smtClean="0">
                <a:solidFill>
                  <a:srgbClr val="FF0000"/>
                </a:solidFill>
              </a:rPr>
              <a:t>НкАЗ</a:t>
            </a:r>
            <a:r>
              <a:rPr lang="ru-RU" sz="1700" dirty="0" smtClean="0">
                <a:solidFill>
                  <a:srgbClr val="FF0000"/>
                </a:solidFill>
              </a:rPr>
              <a:t> </a:t>
            </a:r>
            <a:r>
              <a:rPr lang="ru-RU" sz="1700" dirty="0" smtClean="0">
                <a:solidFill>
                  <a:srgbClr val="FF0000"/>
                </a:solidFill>
              </a:rPr>
              <a:t>(РУСАЛ)</a:t>
            </a:r>
          </a:p>
          <a:p>
            <a:r>
              <a:rPr lang="ru-RU" sz="1700" dirty="0"/>
              <a:t>ООО «Распадская угольная компания» «</a:t>
            </a:r>
            <a:r>
              <a:rPr lang="ru-RU" sz="1700" dirty="0" err="1"/>
              <a:t>ЕВРАЗа</a:t>
            </a:r>
            <a:r>
              <a:rPr lang="ru-RU" sz="1700" dirty="0"/>
              <a:t>» начала утилизировать метан на шахте «</a:t>
            </a:r>
            <a:r>
              <a:rPr lang="ru-RU" sz="1700" dirty="0" err="1"/>
              <a:t>Алардинской</a:t>
            </a:r>
            <a:r>
              <a:rPr lang="ru-RU" sz="1700" dirty="0"/>
              <a:t>», где запущены в работу две факельные установки немецкого производства. Производительность установок составляет на каждую порядка 12 кубов чистого метана в минуту. Подобные модули планируют смонтировать и на других предприятиях компании.</a:t>
            </a:r>
          </a:p>
          <a:p>
            <a:pPr marL="0" indent="0">
              <a:buNone/>
            </a:pPr>
            <a:endParaRPr lang="ru-RU" sz="1700" dirty="0"/>
          </a:p>
          <a:p>
            <a:r>
              <a:rPr lang="ru-RU" sz="1700" dirty="0"/>
              <a:t>5 апреля 2021 года на базе ФИЦ угля и </a:t>
            </a:r>
            <a:r>
              <a:rPr lang="ru-RU" sz="1700" dirty="0" err="1"/>
              <a:t>углехимии</a:t>
            </a:r>
            <a:r>
              <a:rPr lang="ru-RU" sz="1700" dirty="0"/>
              <a:t> СО РАН состоялось первое установочное совещание по вопросу «Создание карбонового полигона в Кузбассе».</a:t>
            </a:r>
            <a:br>
              <a:rPr lang="ru-RU" sz="1700" dirty="0"/>
            </a:br>
            <a:r>
              <a:rPr lang="ru-RU" sz="1700" dirty="0" smtClean="0"/>
              <a:t>Совещание </a:t>
            </a:r>
            <a:r>
              <a:rPr lang="ru-RU" sz="1700" dirty="0"/>
              <a:t>проводилось в соответствии с поручением Губернатора Кузбасса </a:t>
            </a:r>
            <a:r>
              <a:rPr lang="ru-RU" sz="1700" dirty="0" err="1">
                <a:solidFill>
                  <a:srgbClr val="FF0000"/>
                </a:solidFill>
              </a:rPr>
              <a:t>Цивилева</a:t>
            </a:r>
            <a:r>
              <a:rPr lang="ru-RU" sz="1700" dirty="0">
                <a:solidFill>
                  <a:srgbClr val="FF0000"/>
                </a:solidFill>
              </a:rPr>
              <a:t> С.Е. </a:t>
            </a:r>
            <a:r>
              <a:rPr lang="ru-RU" sz="1700" dirty="0"/>
              <a:t> по созданию на территории Кемеровской области карбонового полигона для создания системы учета и разработки технологий снижения эмиссии парниковых газов угольной промышленности и угольной генерации.</a:t>
            </a:r>
          </a:p>
        </p:txBody>
      </p:sp>
    </p:spTree>
    <p:extLst>
      <p:ext uri="{BB962C8B-B14F-4D97-AF65-F5344CB8AC3E}">
        <p14:creationId xmlns:p14="http://schemas.microsoft.com/office/powerpoint/2010/main" val="19317593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Заголовок 1"/>
          <p:cNvSpPr>
            <a:spLocks noGrp="1"/>
          </p:cNvSpPr>
          <p:nvPr>
            <p:ph type="title"/>
          </p:nvPr>
        </p:nvSpPr>
        <p:spPr>
          <a:xfrm>
            <a:off x="136741" y="4005064"/>
            <a:ext cx="8805662" cy="2410675"/>
          </a:xfrm>
        </p:spPr>
        <p:txBody>
          <a:bodyPr>
            <a:noAutofit/>
          </a:bodyPr>
          <a:lstStyle/>
          <a:p>
            <a:r>
              <a:rPr lang="ru-RU" altLang="ru-RU" sz="2000" dirty="0">
                <a:solidFill>
                  <a:srgbClr val="0000FF"/>
                </a:solidFill>
              </a:rPr>
              <a:t>28 января 2021 г. в Новокузнецке состоялось заседание Общественного экологического совета с участием губернатора Кузбасса С. Е. </a:t>
            </a:r>
            <a:r>
              <a:rPr lang="ru-RU" altLang="ru-RU" sz="2000" dirty="0" err="1">
                <a:solidFill>
                  <a:srgbClr val="0000FF"/>
                </a:solidFill>
              </a:rPr>
              <a:t>Цивилева</a:t>
            </a:r>
            <a:r>
              <a:rPr lang="ru-RU" altLang="ru-RU" sz="2000" dirty="0">
                <a:solidFill>
                  <a:srgbClr val="0000FF"/>
                </a:solidFill>
              </a:rPr>
              <a:t>, главы города С.Н. Кузнецова, контрольно-надзорных органов, руководителей крупных промышленных предприятий, представителей Общественного наблюдательного совета и Общественной экологической полиции.</a:t>
            </a:r>
            <a:r>
              <a:rPr lang="ru-RU" altLang="ru-RU" sz="1600" dirty="0">
                <a:solidFill>
                  <a:srgbClr val="0000FF"/>
                </a:solidFill>
              </a:rPr>
              <a:t> </a:t>
            </a:r>
          </a:p>
        </p:txBody>
      </p:sp>
      <p:pic>
        <p:nvPicPr>
          <p:cNvPr id="198659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3968" y="1281190"/>
            <a:ext cx="4332684" cy="2737247"/>
          </a:xfrm>
        </p:spPr>
      </p:pic>
      <p:sp>
        <p:nvSpPr>
          <p:cNvPr id="19866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57213" indent="-214313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857250" indent="-171450">
              <a:spcBef>
                <a:spcPct val="20000"/>
              </a:spcBef>
              <a:buChar char="•"/>
              <a:defRPr sz="1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200150" indent="-171450">
              <a:spcBef>
                <a:spcPct val="20000"/>
              </a:spcBef>
              <a:buChar char="–"/>
              <a:defRPr sz="15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543050" indent="-171450">
              <a:spcBef>
                <a:spcPct val="20000"/>
              </a:spcBef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2B32106E-D839-40EB-89A1-9664EA664B8C}" type="slidenum">
              <a:rPr lang="ru-RU" altLang="ru-RU" sz="105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15</a:t>
            </a:fld>
            <a:endParaRPr lang="ru-RU" altLang="ru-RU" sz="1050">
              <a:solidFill>
                <a:srgbClr val="000000"/>
              </a:solidFill>
            </a:endParaRPr>
          </a:p>
        </p:txBody>
      </p:sp>
      <p:pic>
        <p:nvPicPr>
          <p:cNvPr id="198661" name="Picture 2" descr="D:\Work\Bachti\!!!ВНУТРЕННИЕ\декабрь\презентация\gerb_ob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9" y="332656"/>
            <a:ext cx="7524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86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12415"/>
            <a:ext cx="460772" cy="850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8663" name="Text Box 8"/>
          <p:cNvSpPr txBox="1">
            <a:spLocks noChangeArrowheads="1"/>
          </p:cNvSpPr>
          <p:nvPr/>
        </p:nvSpPr>
        <p:spPr bwMode="auto">
          <a:xfrm>
            <a:off x="1241823" y="2330053"/>
            <a:ext cx="1150144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350">
              <a:latin typeface="Calibri" panose="020F0502020204030204" pitchFamily="34" charset="0"/>
            </a:endParaRPr>
          </a:p>
        </p:txBody>
      </p:sp>
      <p:sp>
        <p:nvSpPr>
          <p:cNvPr id="198664" name="Text Box 9"/>
          <p:cNvSpPr txBox="1">
            <a:spLocks noChangeArrowheads="1"/>
          </p:cNvSpPr>
          <p:nvPr/>
        </p:nvSpPr>
        <p:spPr bwMode="auto">
          <a:xfrm>
            <a:off x="504254" y="1538137"/>
            <a:ext cx="3321682" cy="10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sz="1350" b="1" dirty="0">
                <a:solidFill>
                  <a:schemeClr val="tx2">
                    <a:lumMod val="75000"/>
                  </a:schemeClr>
                </a:solidFill>
              </a:rPr>
              <a:t>Комплексная программа охраны окружающей среды и экологической безопасности города Новокузнецка на 2021 г</a:t>
            </a:r>
            <a:r>
              <a:rPr lang="ru-RU" sz="135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r>
              <a:rPr lang="ru-RU" sz="1350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1350" dirty="0">
                <a:solidFill>
                  <a:schemeClr val="tx2">
                    <a:lumMod val="75000"/>
                  </a:schemeClr>
                </a:solidFill>
              </a:rPr>
            </a:br>
            <a:endParaRPr lang="ru-RU" sz="1050" dirty="0"/>
          </a:p>
        </p:txBody>
      </p:sp>
      <p:sp>
        <p:nvSpPr>
          <p:cNvPr id="198665" name="Rectangle 10"/>
          <p:cNvSpPr>
            <a:spLocks noChangeArrowheads="1"/>
          </p:cNvSpPr>
          <p:nvPr/>
        </p:nvSpPr>
        <p:spPr bwMode="auto">
          <a:xfrm>
            <a:off x="1795277" y="254192"/>
            <a:ext cx="708898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500" b="1" dirty="0">
                <a:solidFill>
                  <a:srgbClr val="000066"/>
                </a:solidFill>
                <a:latin typeface="Calibri" panose="020F0502020204030204" pitchFamily="34" charset="0"/>
              </a:rPr>
              <a:t>Общественный экологический Совет при Администрации г. Новокузнецка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500" b="1" dirty="0">
                <a:solidFill>
                  <a:srgbClr val="000066"/>
                </a:solidFill>
                <a:latin typeface="Calibri" panose="020F0502020204030204" pitchFamily="34" charset="0"/>
              </a:rPr>
              <a:t>создан 05.06.2012 г. распоряжением Главы города С.Н. Кузнецова</a:t>
            </a:r>
          </a:p>
        </p:txBody>
      </p:sp>
    </p:spTree>
    <p:extLst>
      <p:ext uri="{BB962C8B-B14F-4D97-AF65-F5344CB8AC3E}">
        <p14:creationId xmlns:p14="http://schemas.microsoft.com/office/powerpoint/2010/main" val="34217318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Заголовок 1"/>
          <p:cNvSpPr>
            <a:spLocks noGrp="1"/>
          </p:cNvSpPr>
          <p:nvPr>
            <p:ph type="title"/>
          </p:nvPr>
        </p:nvSpPr>
        <p:spPr>
          <a:xfrm>
            <a:off x="-150085" y="2666244"/>
            <a:ext cx="4211960" cy="733425"/>
          </a:xfrm>
        </p:spPr>
        <p:txBody>
          <a:bodyPr>
            <a:normAutofit fontScale="90000"/>
          </a:bodyPr>
          <a:lstStyle/>
          <a:p>
            <a:r>
              <a:rPr lang="ru-RU" altLang="ru-RU" sz="1050" b="1" dirty="0"/>
              <a:t> </a:t>
            </a:r>
            <a:r>
              <a:rPr lang="ru-RU" altLang="ru-RU" sz="1050" dirty="0"/>
              <a:t/>
            </a:r>
            <a:br>
              <a:rPr lang="ru-RU" altLang="ru-RU" sz="1050" dirty="0"/>
            </a:br>
            <a:r>
              <a:rPr lang="ru-RU" altLang="ru-RU" sz="1200" b="1" dirty="0"/>
              <a:t>КРУГЛЫЙ СТОЛ</a:t>
            </a:r>
            <a:r>
              <a:rPr lang="ru-RU" altLang="ru-RU" sz="1200" dirty="0"/>
              <a:t/>
            </a:r>
            <a:br>
              <a:rPr lang="ru-RU" altLang="ru-RU" sz="1200" dirty="0"/>
            </a:br>
            <a:r>
              <a:rPr lang="ru-RU" altLang="ru-RU" sz="1200" b="1" dirty="0"/>
              <a:t>«ЧИСТЫЙ уголь – ЗЕЛЁНЫЙ </a:t>
            </a:r>
            <a:r>
              <a:rPr lang="ru-RU" altLang="ru-RU" sz="1200" b="1" dirty="0" smtClean="0"/>
              <a:t>Кузбасс». </a:t>
            </a:r>
            <a:r>
              <a:rPr lang="ru-RU" altLang="ru-RU" sz="1200" b="1" dirty="0"/>
              <a:t>Научные исследования. </a:t>
            </a:r>
            <a:r>
              <a:rPr lang="ru-RU" altLang="ru-RU" sz="1200" b="1" dirty="0" smtClean="0"/>
              <a:t/>
            </a:r>
            <a:br>
              <a:rPr lang="ru-RU" altLang="ru-RU" sz="1200" b="1" dirty="0" smtClean="0"/>
            </a:br>
            <a:r>
              <a:rPr lang="ru-RU" altLang="ru-RU" sz="1200" b="1" dirty="0" smtClean="0"/>
              <a:t>Технологические </a:t>
            </a:r>
            <a:r>
              <a:rPr lang="ru-RU" altLang="ru-RU" sz="1200" b="1" dirty="0"/>
              <a:t>решения. Экологический мониторинг».</a:t>
            </a:r>
            <a:r>
              <a:rPr lang="ru-RU" altLang="ru-RU" sz="1200" dirty="0"/>
              <a:t/>
            </a:r>
            <a:br>
              <a:rPr lang="ru-RU" altLang="ru-RU" sz="1200" dirty="0"/>
            </a:br>
            <a:endParaRPr lang="ru-RU" altLang="ru-RU" sz="1200" dirty="0"/>
          </a:p>
        </p:txBody>
      </p:sp>
      <p:pic>
        <p:nvPicPr>
          <p:cNvPr id="203779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5899" y="3645024"/>
            <a:ext cx="3571875" cy="2678906"/>
          </a:xfrm>
        </p:spPr>
      </p:pic>
      <p:sp>
        <p:nvSpPr>
          <p:cNvPr id="203780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5643562"/>
            <a:ext cx="2133600" cy="357188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57213" indent="-214313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857250" indent="-171450">
              <a:spcBef>
                <a:spcPct val="20000"/>
              </a:spcBef>
              <a:buChar char="•"/>
              <a:defRPr sz="1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200150" indent="-171450">
              <a:spcBef>
                <a:spcPct val="20000"/>
              </a:spcBef>
              <a:buChar char="–"/>
              <a:defRPr sz="15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543050" indent="-171450">
              <a:spcBef>
                <a:spcPct val="20000"/>
              </a:spcBef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EAA00910-D97E-461D-AE8F-7BA53CC41B0A}" type="slidenum">
              <a:rPr lang="ru-RU" altLang="ru-RU" sz="105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16</a:t>
            </a:fld>
            <a:endParaRPr lang="ru-RU" altLang="ru-RU" sz="1050">
              <a:solidFill>
                <a:srgbClr val="000000"/>
              </a:solidFill>
            </a:endParaRPr>
          </a:p>
        </p:txBody>
      </p:sp>
      <p:sp>
        <p:nvSpPr>
          <p:cNvPr id="203781" name="Rectangle 2"/>
          <p:cNvSpPr>
            <a:spLocks noChangeArrowheads="1"/>
          </p:cNvSpPr>
          <p:nvPr/>
        </p:nvSpPr>
        <p:spPr bwMode="auto">
          <a:xfrm>
            <a:off x="1" y="707209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350"/>
          </a:p>
        </p:txBody>
      </p:sp>
      <p:pic>
        <p:nvPicPr>
          <p:cNvPr id="203782" name="Объект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2928"/>
            <a:ext cx="1147763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3784" name="Rectangle 10"/>
          <p:cNvSpPr>
            <a:spLocks noChangeArrowheads="1"/>
          </p:cNvSpPr>
          <p:nvPr/>
        </p:nvSpPr>
        <p:spPr bwMode="auto">
          <a:xfrm>
            <a:off x="1475656" y="505275"/>
            <a:ext cx="550664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ru-RU" sz="1800" b="1" dirty="0">
                <a:solidFill>
                  <a:srgbClr val="000066"/>
                </a:solidFill>
                <a:latin typeface="Calibri" panose="020F0502020204030204" pitchFamily="34" charset="0"/>
              </a:rPr>
              <a:t>III </a:t>
            </a:r>
            <a:r>
              <a:rPr lang="ru-RU" altLang="ru-RU" sz="1800" b="1" dirty="0">
                <a:solidFill>
                  <a:srgbClr val="000066"/>
                </a:solidFill>
                <a:latin typeface="Calibri" panose="020F0502020204030204" pitchFamily="34" charset="0"/>
              </a:rPr>
              <a:t>СИБИРСКИЙ ЭКОЛОГИЧЕСКИЙ </a:t>
            </a:r>
            <a:r>
              <a:rPr lang="ru-RU" altLang="ru-RU" sz="1800" b="1" dirty="0" smtClean="0">
                <a:solidFill>
                  <a:srgbClr val="000066"/>
                </a:solidFill>
                <a:latin typeface="Calibri" panose="020F0502020204030204" pitchFamily="34" charset="0"/>
              </a:rPr>
              <a:t>ФОРУМ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 dirty="0" smtClean="0">
                <a:solidFill>
                  <a:srgbClr val="000066"/>
                </a:solidFill>
                <a:latin typeface="Calibri" panose="020F0502020204030204" pitchFamily="34" charset="0"/>
              </a:rPr>
              <a:t>Возглавил Губернатор области </a:t>
            </a:r>
            <a:r>
              <a:rPr lang="ru-RU" altLang="ru-RU" sz="1800" b="1" dirty="0" err="1" smtClean="0">
                <a:solidFill>
                  <a:srgbClr val="000066"/>
                </a:solidFill>
                <a:latin typeface="Calibri" panose="020F0502020204030204" pitchFamily="34" charset="0"/>
              </a:rPr>
              <a:t>Цивилев</a:t>
            </a:r>
            <a:r>
              <a:rPr lang="ru-RU" altLang="ru-RU" sz="1800" b="1" dirty="0" smtClean="0">
                <a:solidFill>
                  <a:srgbClr val="000066"/>
                </a:solidFill>
                <a:latin typeface="Calibri" panose="020F0502020204030204" pitchFamily="34" charset="0"/>
              </a:rPr>
              <a:t> С.Е.</a:t>
            </a:r>
            <a:r>
              <a:rPr lang="ru-RU" altLang="ru-RU" sz="1800" dirty="0" smtClean="0">
                <a:solidFill>
                  <a:srgbClr val="000066"/>
                </a:solidFill>
                <a:latin typeface="Calibri" panose="020F0502020204030204" pitchFamily="34" charset="0"/>
              </a:rPr>
              <a:t> </a:t>
            </a:r>
            <a:endParaRPr lang="ru-RU" altLang="ru-RU" sz="1800" dirty="0">
              <a:solidFill>
                <a:srgbClr val="000066"/>
              </a:solidFill>
              <a:latin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dirty="0">
                <a:solidFill>
                  <a:srgbClr val="000066"/>
                </a:solidFill>
                <a:latin typeface="Calibri" panose="020F0502020204030204" pitchFamily="34" charset="0"/>
              </a:rPr>
              <a:t>г</a:t>
            </a:r>
            <a:r>
              <a:rPr lang="ru-RU" altLang="ru-RU" sz="1800" b="1" dirty="0">
                <a:solidFill>
                  <a:srgbClr val="000066"/>
                </a:solidFill>
                <a:latin typeface="Calibri" panose="020F0502020204030204" pitchFamily="34" charset="0"/>
              </a:rPr>
              <a:t>. Новокузнецк, 15-17 октября 2019 г. </a:t>
            </a:r>
            <a:endParaRPr lang="ru-RU" altLang="ru-RU" sz="1800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20378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6864933"/>
              </p:ext>
            </p:extLst>
          </p:nvPr>
        </p:nvGraphicFramePr>
        <p:xfrm>
          <a:off x="4355976" y="1556792"/>
          <a:ext cx="3995936" cy="29189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Точечный рисунок" r:id="rId5" imgW="4877481" imgH="3561905" progId="Paint.Picture">
                  <p:embed/>
                </p:oleObj>
              </mc:Choice>
              <mc:Fallback>
                <p:oleObj name="Точечный рисунок" r:id="rId5" imgW="4877481" imgH="3561905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1556792"/>
                        <a:ext cx="3995936" cy="291890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3786" name="Rectangle 12"/>
          <p:cNvSpPr>
            <a:spLocks noChangeArrowheads="1"/>
          </p:cNvSpPr>
          <p:nvPr/>
        </p:nvSpPr>
        <p:spPr bwMode="auto">
          <a:xfrm>
            <a:off x="3767774" y="4869160"/>
            <a:ext cx="495538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050" dirty="0">
                <a:solidFill>
                  <a:schemeClr val="tx2"/>
                </a:solidFill>
                <a:latin typeface="Calibri" panose="020F0502020204030204" pitchFamily="34" charset="0"/>
              </a:rPr>
              <a:t>Сопредседателями круглого стола были:</a:t>
            </a:r>
            <a:br>
              <a:rPr lang="ru-RU" altLang="ru-RU" sz="1050" dirty="0">
                <a:solidFill>
                  <a:schemeClr val="tx2"/>
                </a:solidFill>
                <a:latin typeface="Calibri" panose="020F0502020204030204" pitchFamily="34" charset="0"/>
              </a:rPr>
            </a:br>
            <a:r>
              <a:rPr lang="ru-RU" altLang="ru-RU" sz="1050" b="1" dirty="0">
                <a:solidFill>
                  <a:schemeClr val="tx2"/>
                </a:solidFill>
                <a:latin typeface="Calibri" panose="020F0502020204030204" pitchFamily="34" charset="0"/>
              </a:rPr>
              <a:t>Панов Андрей Анатольевич</a:t>
            </a:r>
            <a:r>
              <a:rPr lang="ru-RU" altLang="ru-RU" sz="1050" i="1" dirty="0">
                <a:solidFill>
                  <a:schemeClr val="tx2"/>
                </a:solidFill>
                <a:latin typeface="Calibri" panose="020F0502020204030204" pitchFamily="34" charset="0"/>
              </a:rPr>
              <a:t> – </a:t>
            </a:r>
            <a:r>
              <a:rPr lang="ru-RU" altLang="ru-RU" sz="1050" dirty="0">
                <a:solidFill>
                  <a:schemeClr val="tx2"/>
                </a:solidFill>
                <a:latin typeface="Calibri" panose="020F0502020204030204" pitchFamily="34" charset="0"/>
              </a:rPr>
              <a:t>заместитель Губернатора Кемеровской области –Кузбасса по промышленности, транспорту и экологии</a:t>
            </a:r>
            <a:r>
              <a:rPr lang="ru-RU" altLang="ru-RU" sz="1050" b="1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ru-RU" altLang="ru-RU" sz="1050" dirty="0">
                <a:solidFill>
                  <a:schemeClr val="tx2"/>
                </a:solidFill>
                <a:latin typeface="Calibri" panose="020F0502020204030204" pitchFamily="34" charset="0"/>
              </a:rPr>
              <a:t/>
            </a:r>
            <a:br>
              <a:rPr lang="ru-RU" altLang="ru-RU" sz="1050" dirty="0">
                <a:solidFill>
                  <a:schemeClr val="tx2"/>
                </a:solidFill>
                <a:latin typeface="Calibri" panose="020F0502020204030204" pitchFamily="34" charset="0"/>
              </a:rPr>
            </a:br>
            <a:r>
              <a:rPr lang="ru-RU" altLang="ru-RU" sz="1050" b="1" dirty="0">
                <a:solidFill>
                  <a:schemeClr val="tx2"/>
                </a:solidFill>
                <a:latin typeface="Calibri" panose="020F0502020204030204" pitchFamily="34" charset="0"/>
              </a:rPr>
              <a:t>Исмагилов </a:t>
            </a:r>
            <a:r>
              <a:rPr lang="ru-RU" altLang="ru-RU" sz="1050" b="1" dirty="0" err="1">
                <a:solidFill>
                  <a:schemeClr val="tx2"/>
                </a:solidFill>
                <a:latin typeface="Calibri" panose="020F0502020204030204" pitchFamily="34" charset="0"/>
              </a:rPr>
              <a:t>Зинфер</a:t>
            </a:r>
            <a:r>
              <a:rPr lang="ru-RU" altLang="ru-RU" sz="1050" b="1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ru-RU" altLang="ru-RU" sz="1050" b="1" dirty="0" err="1">
                <a:solidFill>
                  <a:schemeClr val="tx2"/>
                </a:solidFill>
                <a:latin typeface="Calibri" panose="020F0502020204030204" pitchFamily="34" charset="0"/>
              </a:rPr>
              <a:t>Ришатович</a:t>
            </a:r>
            <a:r>
              <a:rPr lang="ru-RU" altLang="ru-RU" sz="1050" dirty="0">
                <a:solidFill>
                  <a:schemeClr val="tx2"/>
                </a:solidFill>
                <a:latin typeface="Calibri" panose="020F0502020204030204" pitchFamily="34" charset="0"/>
              </a:rPr>
              <a:t> – академик РАН, научный руководитель ФИЦ угля и </a:t>
            </a:r>
            <a:r>
              <a:rPr lang="ru-RU" altLang="ru-RU" sz="1050" dirty="0" err="1">
                <a:solidFill>
                  <a:schemeClr val="tx2"/>
                </a:solidFill>
                <a:latin typeface="Calibri" panose="020F0502020204030204" pitchFamily="34" charset="0"/>
              </a:rPr>
              <a:t>углехимии</a:t>
            </a:r>
            <a:r>
              <a:rPr lang="ru-RU" altLang="ru-RU" sz="1050" dirty="0">
                <a:solidFill>
                  <a:schemeClr val="tx2"/>
                </a:solidFill>
                <a:latin typeface="Calibri" panose="020F0502020204030204" pitchFamily="34" charset="0"/>
              </a:rPr>
              <a:t> Сибирского отделения Российской академии наук, г. Кемерово</a:t>
            </a:r>
            <a:br>
              <a:rPr lang="ru-RU" altLang="ru-RU" sz="1050" dirty="0">
                <a:solidFill>
                  <a:schemeClr val="tx2"/>
                </a:solidFill>
                <a:latin typeface="Calibri" panose="020F0502020204030204" pitchFamily="34" charset="0"/>
              </a:rPr>
            </a:br>
            <a:r>
              <a:rPr lang="ru-RU" altLang="ru-RU" sz="1050" b="1" dirty="0">
                <a:solidFill>
                  <a:schemeClr val="tx2"/>
                </a:solidFill>
                <a:latin typeface="Calibri" panose="020F0502020204030204" pitchFamily="34" charset="0"/>
              </a:rPr>
              <a:t>Журавлева Наталья Викторовна</a:t>
            </a:r>
            <a:r>
              <a:rPr lang="ru-RU" altLang="ru-RU" sz="1050" dirty="0">
                <a:solidFill>
                  <a:schemeClr val="tx2"/>
                </a:solidFill>
                <a:latin typeface="Calibri" panose="020F0502020204030204" pitchFamily="34" charset="0"/>
              </a:rPr>
              <a:t> – генеральный директор АО «Западно-Сибирский испытательный центр», доктор технических наук, г. Новокузнецк </a:t>
            </a:r>
            <a:br>
              <a:rPr lang="ru-RU" altLang="ru-RU" sz="1050" dirty="0">
                <a:solidFill>
                  <a:schemeClr val="tx2"/>
                </a:solidFill>
                <a:latin typeface="Calibri" panose="020F0502020204030204" pitchFamily="34" charset="0"/>
              </a:rPr>
            </a:br>
            <a:endParaRPr lang="ru-RU" altLang="ru-RU" sz="105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5711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1" descr="Фото: ПАО «КТК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15" y="3319652"/>
            <a:ext cx="4133912" cy="274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Рисунок 2" descr="Фото: ПАО «КТК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957" y="3295422"/>
            <a:ext cx="4190315" cy="2776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44766" y="116632"/>
            <a:ext cx="7825347" cy="2693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Живая природа и угледобыча могут существовать вместе: доказывают горняки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«Кузбасской Топливной Компании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«КТК» в 2020 году сдала государству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8,3 га хвойного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леса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Прокопьевском муниципальном округе,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а также посадила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 га хвойного леса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Крапивинском муниципальном округе.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2021 году она сдаст восстановленный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лесной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массив государству</a:t>
            </a: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100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Очень хорошее начало, но темпы недостаточны.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000" dirty="0" smtClean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Впереди 150 тыс. га. по всему Кузбассу.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3044577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6601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Группа 46"/>
          <p:cNvGrpSpPr/>
          <p:nvPr/>
        </p:nvGrpSpPr>
        <p:grpSpPr>
          <a:xfrm>
            <a:off x="431536" y="908720"/>
            <a:ext cx="8172912" cy="5473062"/>
            <a:chOff x="421133" y="503602"/>
            <a:chExt cx="8172912" cy="5473062"/>
          </a:xfrm>
        </p:grpSpPr>
        <p:pic>
          <p:nvPicPr>
            <p:cNvPr id="44" name="Рисунок 4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7973" y="890233"/>
              <a:ext cx="6796977" cy="4936106"/>
            </a:xfrm>
            <a:prstGeom prst="rect">
              <a:avLst/>
            </a:prstGeom>
          </p:spPr>
        </p:pic>
        <p:grpSp>
          <p:nvGrpSpPr>
            <p:cNvPr id="14" name="Группа 13"/>
            <p:cNvGrpSpPr/>
            <p:nvPr/>
          </p:nvGrpSpPr>
          <p:grpSpPr>
            <a:xfrm>
              <a:off x="421133" y="503602"/>
              <a:ext cx="8172912" cy="5473062"/>
              <a:chOff x="-47913" y="770113"/>
              <a:chExt cx="8172912" cy="5473062"/>
            </a:xfrm>
          </p:grpSpPr>
          <p:sp>
            <p:nvSpPr>
              <p:cNvPr id="3" name="TextBox 2"/>
              <p:cNvSpPr txBox="1"/>
              <p:nvPr/>
            </p:nvSpPr>
            <p:spPr>
              <a:xfrm>
                <a:off x="958644" y="4022011"/>
                <a:ext cx="41665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РФ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" name="TextBox 3"/>
              <p:cNvSpPr txBox="1"/>
              <p:nvPr/>
            </p:nvSpPr>
            <p:spPr>
              <a:xfrm>
                <a:off x="713547" y="3740430"/>
                <a:ext cx="726737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Канада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611923" y="3186432"/>
                <a:ext cx="835485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Испания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653454" y="3463431"/>
                <a:ext cx="73770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Италия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-47913" y="2594726"/>
                <a:ext cx="146341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Великобритания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15039" y="2317727"/>
                <a:ext cx="1223668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Южная Корея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521581" y="2040728"/>
                <a:ext cx="91493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Германия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595121" y="1763729"/>
                <a:ext cx="803425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Япония 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831387" y="1486313"/>
                <a:ext cx="55976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США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755507" y="1209314"/>
                <a:ext cx="628698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Китай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3629756" y="4559607"/>
                <a:ext cx="104849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Документы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99620" y="770113"/>
                <a:ext cx="437619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Публикационная активность: </a:t>
                </a:r>
                <a:r>
                  <a:rPr lang="ru-RU" sz="1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По утилизации </a:t>
                </a:r>
                <a:r>
                  <a:rPr lang="en-US" sz="1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CO</a:t>
                </a:r>
                <a:r>
                  <a:rPr lang="en-US" sz="1400" b="1" baseline="-25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6372111" y="797043"/>
                <a:ext cx="1739579" cy="25391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05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приб</a:t>
                </a:r>
                <a:r>
                  <a:rPr lang="ru-RU" sz="105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 12 600 документов</a:t>
                </a:r>
                <a:endParaRPr lang="ru-RU" sz="105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1301698" y="4315252"/>
                <a:ext cx="269625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0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1778693" y="4323075"/>
                <a:ext cx="43954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500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292492" y="4324957"/>
                <a:ext cx="52450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1000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2878818" y="4317603"/>
                <a:ext cx="52450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1500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3428618" y="4315721"/>
                <a:ext cx="52450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2000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4010499" y="4315251"/>
                <a:ext cx="52450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2500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4582724" y="4315250"/>
                <a:ext cx="52450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3000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5135928" y="4299010"/>
                <a:ext cx="52450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3500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5647495" y="4313837"/>
                <a:ext cx="52450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4000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1024799" y="5797195"/>
                <a:ext cx="269625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0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1149118" y="5962045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1928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1707449" y="5961532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1936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2292492" y="5962045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1944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2891641" y="5961843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1952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3441442" y="5962045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1960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4023322" y="5981565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1968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4579267" y="5981565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1976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5107227" y="5981565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1984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5590555" y="5981565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1992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6122684" y="5981052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2000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6621539" y="5981565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2008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7127290" y="5970788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2016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7626144" y="5980741"/>
                <a:ext cx="4988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1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2024</a:t>
                </a:r>
                <a:endParaRPr lang="ru-RU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734668" y="2928781"/>
                <a:ext cx="67037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Индия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6187039" y="4297247"/>
                <a:ext cx="52450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4500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844775" y="5070818"/>
                <a:ext cx="52450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ru-RU" sz="12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1000</a:t>
                </a:r>
                <a:endParaRPr lang="ru-RU" sz="12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" name="Прямоугольник 1"/>
          <p:cNvSpPr/>
          <p:nvPr/>
        </p:nvSpPr>
        <p:spPr>
          <a:xfrm>
            <a:off x="327744" y="118373"/>
            <a:ext cx="85647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Публикационная активность по тематике утилизации CO</a:t>
            </a:r>
            <a:r>
              <a:rPr lang="ru-RU" b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в международных журналах по базе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Scopus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2723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5975" y="4737162"/>
            <a:ext cx="8424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 </a:t>
            </a:r>
            <a:r>
              <a:rPr lang="ru-RU" dirty="0"/>
              <a:t>нашему мнению, в будущем одним из направлений каталитических технологий надо рассматривать постепенную переработку </a:t>
            </a:r>
            <a:r>
              <a:rPr lang="ru-RU" dirty="0" smtClean="0"/>
              <a:t>CO</a:t>
            </a:r>
            <a:r>
              <a:rPr lang="ru-RU" baseline="-25000" dirty="0" smtClean="0"/>
              <a:t>2</a:t>
            </a:r>
            <a:r>
              <a:rPr lang="ru-RU" dirty="0" smtClean="0"/>
              <a:t>, ранее </a:t>
            </a:r>
            <a:r>
              <a:rPr lang="ru-RU" dirty="0"/>
              <a:t>отложенного на этапе улавливания и хранения (</a:t>
            </a:r>
            <a:r>
              <a:rPr lang="ru-RU" dirty="0" err="1"/>
              <a:t>carbon</a:t>
            </a:r>
            <a:r>
              <a:rPr lang="ru-RU" dirty="0"/>
              <a:t> </a:t>
            </a:r>
            <a:r>
              <a:rPr lang="ru-RU" dirty="0" err="1"/>
              <a:t>capture</a:t>
            </a:r>
            <a:r>
              <a:rPr lang="ru-RU" dirty="0"/>
              <a:t> </a:t>
            </a:r>
            <a:r>
              <a:rPr lang="ru-RU" dirty="0" err="1"/>
              <a:t>and</a:t>
            </a:r>
            <a:r>
              <a:rPr lang="ru-RU" dirty="0"/>
              <a:t> </a:t>
            </a:r>
            <a:r>
              <a:rPr lang="ru-RU" dirty="0" err="1"/>
              <a:t>storage</a:t>
            </a:r>
            <a:r>
              <a:rPr lang="ru-RU" dirty="0"/>
              <a:t>, CCS). Это будет новый дополнительный этап стратегии снижения содержания диоксида углерода в атмосфере (</a:t>
            </a:r>
            <a:r>
              <a:rPr lang="ru-RU" dirty="0" err="1"/>
              <a:t>carbon</a:t>
            </a:r>
            <a:r>
              <a:rPr lang="ru-RU" dirty="0"/>
              <a:t> </a:t>
            </a:r>
            <a:r>
              <a:rPr lang="ru-RU" dirty="0" err="1"/>
              <a:t>utilization</a:t>
            </a:r>
            <a:r>
              <a:rPr lang="ru-RU" dirty="0"/>
              <a:t> </a:t>
            </a:r>
            <a:r>
              <a:rPr lang="ru-RU" dirty="0" err="1"/>
              <a:t>from</a:t>
            </a:r>
            <a:r>
              <a:rPr lang="ru-RU" dirty="0"/>
              <a:t> </a:t>
            </a:r>
            <a:r>
              <a:rPr lang="ru-RU" dirty="0" err="1"/>
              <a:t>storage</a:t>
            </a:r>
            <a:r>
              <a:rPr lang="ru-RU" dirty="0"/>
              <a:t>, CUS).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607" y="1355287"/>
            <a:ext cx="5183517" cy="31683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362410" y="3394414"/>
            <a:ext cx="1245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CUS</a:t>
            </a:r>
            <a:endParaRPr lang="ru-RU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769068" y="3789347"/>
            <a:ext cx="29793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 smtClean="0">
                <a:solidFill>
                  <a:srgbClr val="000000"/>
                </a:solidFill>
              </a:rPr>
              <a:t>Сarbon</a:t>
            </a:r>
            <a:r>
              <a:rPr lang="ru-RU" sz="1400" b="1" dirty="0" smtClean="0">
                <a:solidFill>
                  <a:srgbClr val="000000"/>
                </a:solidFill>
              </a:rPr>
              <a:t> </a:t>
            </a:r>
            <a:r>
              <a:rPr lang="ru-RU" sz="1400" b="1" dirty="0" err="1">
                <a:solidFill>
                  <a:srgbClr val="000000"/>
                </a:solidFill>
              </a:rPr>
              <a:t>utilization</a:t>
            </a:r>
            <a:r>
              <a:rPr lang="ru-RU" sz="1400" b="1" dirty="0">
                <a:solidFill>
                  <a:srgbClr val="000000"/>
                </a:solidFill>
              </a:rPr>
              <a:t> </a:t>
            </a:r>
            <a:r>
              <a:rPr lang="ru-RU" sz="1400" b="1" dirty="0" err="1">
                <a:solidFill>
                  <a:srgbClr val="000000"/>
                </a:solidFill>
              </a:rPr>
              <a:t>from</a:t>
            </a:r>
            <a:r>
              <a:rPr lang="ru-RU" sz="1400" b="1" dirty="0">
                <a:solidFill>
                  <a:srgbClr val="000000"/>
                </a:solidFill>
              </a:rPr>
              <a:t> </a:t>
            </a:r>
            <a:r>
              <a:rPr lang="ru-RU" sz="1400" b="1" dirty="0" err="1" smtClean="0">
                <a:solidFill>
                  <a:srgbClr val="000000"/>
                </a:solidFill>
              </a:rPr>
              <a:t>storage</a:t>
            </a:r>
            <a:endParaRPr lang="en-US" sz="1400" b="1" dirty="0" smtClean="0">
              <a:solidFill>
                <a:srgbClr val="000000"/>
              </a:solidFill>
            </a:endParaRPr>
          </a:p>
          <a:p>
            <a:r>
              <a:rPr lang="ru-RU" sz="1400" b="1" dirty="0" smtClean="0">
                <a:solidFill>
                  <a:srgbClr val="000000"/>
                </a:solidFill>
              </a:rPr>
              <a:t>Утилизация углерода из хранилища</a:t>
            </a:r>
            <a:endParaRPr lang="ru-RU" sz="1400" b="1" dirty="0">
              <a:solidFill>
                <a:srgbClr val="000000"/>
              </a:solidFill>
            </a:endParaRPr>
          </a:p>
        </p:txBody>
      </p:sp>
      <p:sp>
        <p:nvSpPr>
          <p:cNvPr id="16" name="Стрелка углом вверх 15"/>
          <p:cNvSpPr/>
          <p:nvPr/>
        </p:nvSpPr>
        <p:spPr>
          <a:xfrm>
            <a:off x="5769068" y="2135664"/>
            <a:ext cx="554271" cy="1440160"/>
          </a:xfrm>
          <a:prstGeom prst="bentUpArrow">
            <a:avLst/>
          </a:prstGeom>
          <a:solidFill>
            <a:srgbClr val="33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402261"/>
            <a:ext cx="6090432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4689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640871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endParaRPr lang="ru-RU" dirty="0" smtClean="0">
              <a:solidFill>
                <a:srgbClr val="0000FF"/>
              </a:solidFill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rgbClr val="0000FF"/>
                </a:solidFill>
              </a:rPr>
              <a:t>Карбоновый </a:t>
            </a:r>
            <a:r>
              <a:rPr lang="ru-RU" dirty="0" smtClean="0">
                <a:solidFill>
                  <a:srgbClr val="0000FF"/>
                </a:solidFill>
              </a:rPr>
              <a:t>полигон</a:t>
            </a:r>
          </a:p>
          <a:p>
            <a:pPr marL="0" indent="0">
              <a:buNone/>
            </a:pPr>
            <a:r>
              <a:rPr lang="ru-RU" dirty="0" smtClean="0"/>
              <a:t> в Кузбассе должен быть многомерный </a:t>
            </a:r>
            <a:r>
              <a:rPr lang="ru-RU" dirty="0" smtClean="0"/>
              <a:t>полигон для </a:t>
            </a:r>
            <a:r>
              <a:rPr lang="ru-RU" dirty="0" smtClean="0"/>
              <a:t>отработки технологий снижения эмиссии и утилизации СО2 и </a:t>
            </a:r>
            <a:r>
              <a:rPr lang="en-US" dirty="0" smtClean="0"/>
              <a:t>CH4</a:t>
            </a:r>
            <a:r>
              <a:rPr lang="ru-RU" dirty="0" smtClean="0"/>
              <a:t> на всех стадиях:</a:t>
            </a:r>
          </a:p>
          <a:p>
            <a:pPr marL="0" indent="0">
              <a:buNone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Добыча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Хранение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Транспортировка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Обогащение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Переработка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Сжигание – Энергетика:  </a:t>
            </a:r>
            <a:r>
              <a:rPr lang="ru-RU" dirty="0">
                <a:solidFill>
                  <a:srgbClr val="FF0000"/>
                </a:solidFill>
              </a:rPr>
              <a:t>модернизация предприятий, в результате которой </a:t>
            </a:r>
            <a:r>
              <a:rPr lang="ru-RU" dirty="0" smtClean="0">
                <a:solidFill>
                  <a:srgbClr val="FF0000"/>
                </a:solidFill>
              </a:rPr>
              <a:t>повышается </a:t>
            </a:r>
            <a:r>
              <a:rPr lang="ru-RU" dirty="0" err="1">
                <a:solidFill>
                  <a:srgbClr val="FF0000"/>
                </a:solidFill>
              </a:rPr>
              <a:t>энерго</a:t>
            </a:r>
            <a:r>
              <a:rPr lang="ru-RU" dirty="0">
                <a:solidFill>
                  <a:srgbClr val="FF0000"/>
                </a:solidFill>
              </a:rPr>
              <a:t>- </a:t>
            </a:r>
            <a:r>
              <a:rPr lang="ru-RU" dirty="0" smtClean="0">
                <a:solidFill>
                  <a:srgbClr val="FF0000"/>
                </a:solidFill>
              </a:rPr>
              <a:t>и </a:t>
            </a:r>
            <a:r>
              <a:rPr lang="ru-RU" dirty="0" err="1" smtClean="0">
                <a:solidFill>
                  <a:srgbClr val="FF0000"/>
                </a:solidFill>
              </a:rPr>
              <a:t>ресурсо</a:t>
            </a:r>
            <a:r>
              <a:rPr lang="ru-RU" dirty="0" smtClean="0">
                <a:solidFill>
                  <a:srgbClr val="FF0000"/>
                </a:solidFill>
              </a:rPr>
              <a:t> - эффективность </a:t>
            </a:r>
            <a:r>
              <a:rPr lang="ru-RU" dirty="0">
                <a:solidFill>
                  <a:srgbClr val="FF0000"/>
                </a:solidFill>
              </a:rPr>
              <a:t>производственных процессов</a:t>
            </a:r>
            <a:r>
              <a:rPr lang="ru-RU" dirty="0"/>
              <a:t>, </a:t>
            </a:r>
            <a:r>
              <a:rPr lang="ru-RU" dirty="0" smtClean="0"/>
              <a:t>сокращение </a:t>
            </a:r>
            <a:r>
              <a:rPr lang="ru-RU" dirty="0"/>
              <a:t>выбросов парниковых газов.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Утилизация ЗШО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33CC33"/>
                </a:solidFill>
              </a:rPr>
              <a:t>8.    Депонирование, поглощение парниковых газов: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dirty="0" err="1" smtClean="0"/>
              <a:t>лесоклиматические</a:t>
            </a:r>
            <a:r>
              <a:rPr lang="ru-RU" dirty="0" smtClean="0"/>
              <a:t> </a:t>
            </a:r>
            <a:r>
              <a:rPr lang="ru-RU" dirty="0"/>
              <a:t>проекты, </a:t>
            </a:r>
            <a:r>
              <a:rPr lang="ru-RU" dirty="0" smtClean="0"/>
              <a:t>комплекс мероприятий для 	увеличения </a:t>
            </a:r>
            <a:r>
              <a:rPr lang="ru-RU" dirty="0" smtClean="0">
                <a:solidFill>
                  <a:srgbClr val="33CC33"/>
                </a:solidFill>
              </a:rPr>
              <a:t>поглощения </a:t>
            </a:r>
            <a:r>
              <a:rPr lang="ru-RU" dirty="0">
                <a:solidFill>
                  <a:srgbClr val="33CC33"/>
                </a:solidFill>
              </a:rPr>
              <a:t>парниковых </a:t>
            </a:r>
            <a:r>
              <a:rPr lang="ru-RU" dirty="0" smtClean="0">
                <a:solidFill>
                  <a:srgbClr val="33CC33"/>
                </a:solidFill>
              </a:rPr>
              <a:t>газов </a:t>
            </a:r>
            <a:r>
              <a:rPr lang="ru-RU" dirty="0">
                <a:solidFill>
                  <a:srgbClr val="33CC33"/>
                </a:solidFill>
              </a:rPr>
              <a:t>в природных </a:t>
            </a:r>
            <a:r>
              <a:rPr lang="ru-RU" dirty="0" smtClean="0">
                <a:solidFill>
                  <a:srgbClr val="33CC33"/>
                </a:solidFill>
              </a:rPr>
              <a:t>	экосистемах </a:t>
            </a:r>
            <a:r>
              <a:rPr lang="ru-RU" dirty="0"/>
              <a:t>(повышение </a:t>
            </a:r>
            <a:r>
              <a:rPr lang="ru-RU" dirty="0" smtClean="0"/>
              <a:t>эффективности </a:t>
            </a:r>
            <a:r>
              <a:rPr lang="ru-RU" dirty="0"/>
              <a:t>лесного </a:t>
            </a:r>
            <a:r>
              <a:rPr lang="ru-RU" dirty="0" smtClean="0"/>
              <a:t>	управления</a:t>
            </a:r>
            <a:r>
              <a:rPr lang="ru-RU" dirty="0" smtClean="0"/>
              <a:t>,  	восстановление </a:t>
            </a:r>
            <a:r>
              <a:rPr lang="ru-RU" dirty="0"/>
              <a:t>лесов </a:t>
            </a:r>
            <a:r>
              <a:rPr lang="ru-RU" dirty="0" smtClean="0"/>
              <a:t>и </a:t>
            </a:r>
            <a:r>
              <a:rPr lang="ru-RU" dirty="0"/>
              <a:t>биоразнообразия </a:t>
            </a:r>
            <a:r>
              <a:rPr lang="ru-RU" dirty="0" smtClean="0"/>
              <a:t>на </a:t>
            </a:r>
            <a:r>
              <a:rPr lang="ru-RU" dirty="0"/>
              <a:t>гарях и т.д.).</a:t>
            </a:r>
          </a:p>
          <a:p>
            <a:pPr marL="514350" indent="-514350">
              <a:buFont typeface="+mj-lt"/>
              <a:buAutoNum type="arabicPeriod"/>
            </a:pPr>
            <a:endParaRPr lang="ru-RU" dirty="0" smtClean="0">
              <a:solidFill>
                <a:srgbClr val="33CC33"/>
              </a:solidFill>
            </a:endParaRPr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74458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476672"/>
            <a:ext cx="792088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Институты Сибирского отделения РАН</a:t>
            </a: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 могут предложить десятки технологий для решения экологических проблем Кузбасса</a:t>
            </a:r>
          </a:p>
          <a:p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Разработки ФИЦ 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угля и </a:t>
            </a:r>
            <a:r>
              <a:rPr lang="ru-RU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углехимии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СО РАН </a:t>
            </a:r>
          </a:p>
          <a:p>
            <a:endParaRPr lang="ru-RU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чистые технологии горных работ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рекультивация и сохранение биоразнообразия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экологически чистое каталитическое сжигание топлив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обезвреживание сточных вод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обезвреживания органических отходов, ПАУ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очистка дымовых газов и промышленных газовых выбросов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утилизация и переработка шахтного метана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производство гуминовых препаратов из бурых углей Кузбасса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производство сорбентов из углей Кузбасса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газификация углей, получение синтез газа и водорода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переработка каменноугольной смолы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Генеральные научные задачи ФИЦ – фундаментальны и прикладные исследования 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для экологии региона и для </a:t>
            </a:r>
            <a:r>
              <a:rPr lang="ru-RU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развитие </a:t>
            </a:r>
            <a:r>
              <a:rPr lang="ru-RU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чистых технологий 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глубокой переработки угля в химические продукты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87" r="895"/>
          <a:stretch/>
        </p:blipFill>
        <p:spPr>
          <a:xfrm>
            <a:off x="3299078" y="4806180"/>
            <a:ext cx="1610915" cy="10002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2" r="3713"/>
          <a:stretch/>
        </p:blipFill>
        <p:spPr>
          <a:xfrm>
            <a:off x="3207945" y="1441245"/>
            <a:ext cx="1606580" cy="96832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00D9450-AFDE-474F-9E61-9449FDC84248}"/>
              </a:ext>
            </a:extLst>
          </p:cNvPr>
          <p:cNvSpPr/>
          <p:nvPr/>
        </p:nvSpPr>
        <p:spPr>
          <a:xfrm>
            <a:off x="396815" y="190797"/>
            <a:ext cx="83374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ru-RU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Международный российско-казахстанский симпозиум </a:t>
            </a:r>
          </a:p>
          <a:p>
            <a:pPr algn="ctr"/>
            <a:r>
              <a:rPr lang="ru-RU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«Углехимия и экология Кузбасса</a:t>
            </a:r>
            <a:r>
              <a:rPr lang="ru-RU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состоится 12 </a:t>
            </a:r>
            <a:r>
              <a:rPr lang="ru-RU" b="1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июля 2021 г. Кемерово</a:t>
            </a:r>
            <a:endParaRPr lang="ru-RU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E6E43CB-22FD-4BF3-8687-121B059CB32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45"/>
          <a:stretch/>
        </p:blipFill>
        <p:spPr>
          <a:xfrm>
            <a:off x="7259235" y="1447467"/>
            <a:ext cx="1606280" cy="99733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AAD61E3-B489-4E1B-A106-63725D6180B6}"/>
              </a:ext>
            </a:extLst>
          </p:cNvPr>
          <p:cNvSpPr txBox="1"/>
          <p:nvPr/>
        </p:nvSpPr>
        <p:spPr>
          <a:xfrm>
            <a:off x="573565" y="2665655"/>
            <a:ext cx="23435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37390"/>
            <a:r>
              <a:rPr lang="ru-RU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Исмагилов З.Р., академик РАН  Председатель  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оргкомитета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8277C07-FCBC-4AF6-8ADA-AE782772DE2A}"/>
              </a:ext>
            </a:extLst>
          </p:cNvPr>
          <p:cNvSpPr/>
          <p:nvPr/>
        </p:nvSpPr>
        <p:spPr>
          <a:xfrm>
            <a:off x="1745339" y="830304"/>
            <a:ext cx="5494191" cy="367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37390">
              <a:lnSpc>
                <a:spcPct val="107000"/>
              </a:lnSpc>
              <a:spcAft>
                <a:spcPts val="416"/>
              </a:spcAft>
            </a:pP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Пленарные докладчики 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симпозиума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2020 году</a:t>
            </a:r>
            <a:endParaRPr lang="ru-RU" dirty="0">
              <a:solidFill>
                <a:prstClr val="black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DFAC88D-19A2-4CA3-AE95-4D5D5A0C2B0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4"/>
          <a:stretch/>
        </p:blipFill>
        <p:spPr>
          <a:xfrm flipH="1">
            <a:off x="573565" y="3096277"/>
            <a:ext cx="1614704" cy="102424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D8E03FE-6121-49B6-A200-FE784D1D133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156"/>
          <a:stretch/>
        </p:blipFill>
        <p:spPr>
          <a:xfrm>
            <a:off x="5479667" y="1436004"/>
            <a:ext cx="1628887" cy="102025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D46A9A7-24EC-4422-8D82-110581AE17FB}"/>
              </a:ext>
            </a:extLst>
          </p:cNvPr>
          <p:cNvSpPr txBox="1"/>
          <p:nvPr/>
        </p:nvSpPr>
        <p:spPr>
          <a:xfrm>
            <a:off x="3141670" y="2665655"/>
            <a:ext cx="2315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37390"/>
            <a:r>
              <a:rPr lang="ru-RU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Конторович А.Э., </a:t>
            </a:r>
            <a:endParaRPr lang="ru-RU" sz="12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237390"/>
            <a:r>
              <a:rPr lang="ru-RU" sz="1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академик </a:t>
            </a:r>
            <a:r>
              <a:rPr lang="ru-RU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РАН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9AF2ED1-A75E-4149-ADAA-00933E3D69B1}"/>
              </a:ext>
            </a:extLst>
          </p:cNvPr>
          <p:cNvSpPr txBox="1"/>
          <p:nvPr/>
        </p:nvSpPr>
        <p:spPr>
          <a:xfrm>
            <a:off x="3019245" y="5875527"/>
            <a:ext cx="23491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37390"/>
            <a:r>
              <a:rPr lang="ru-RU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Крюков В.А., академик РАН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0CAA6DC-012D-4238-9FA7-BE3D99E4A9B3}"/>
              </a:ext>
            </a:extLst>
          </p:cNvPr>
          <p:cNvSpPr txBox="1"/>
          <p:nvPr/>
        </p:nvSpPr>
        <p:spPr>
          <a:xfrm>
            <a:off x="3134954" y="4400953"/>
            <a:ext cx="26411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37390"/>
            <a:r>
              <a:rPr lang="ru-RU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Алексеенко С.В., академик РАН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BF732C7-F0CC-4733-8C1B-114529930EC3}"/>
              </a:ext>
            </a:extLst>
          </p:cNvPr>
          <p:cNvSpPr txBox="1"/>
          <p:nvPr/>
        </p:nvSpPr>
        <p:spPr>
          <a:xfrm>
            <a:off x="7259235" y="2714054"/>
            <a:ext cx="1610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237390"/>
            <a:r>
              <a:rPr lang="ru-RU" sz="1200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Исламов</a:t>
            </a:r>
            <a:r>
              <a:rPr lang="ru-RU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Д.В., </a:t>
            </a:r>
          </a:p>
          <a:p>
            <a:pPr algn="ctr" defTabSz="237390"/>
            <a:r>
              <a:rPr lang="ru-RU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депутат ГД РФ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A8FF84CA-8689-4B09-900C-784322CABFC0}"/>
              </a:ext>
            </a:extLst>
          </p:cNvPr>
          <p:cNvSpPr/>
          <p:nvPr/>
        </p:nvSpPr>
        <p:spPr>
          <a:xfrm>
            <a:off x="5055079" y="2613117"/>
            <a:ext cx="22041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237390"/>
            <a:r>
              <a:rPr lang="ru-RU" sz="1200" b="1" dirty="0" err="1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Будебазарын</a:t>
            </a:r>
            <a:r>
              <a:rPr lang="ru-RU" sz="1200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err="1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Авид</a:t>
            </a:r>
            <a:r>
              <a:rPr lang="ru-RU" sz="1200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академик </a:t>
            </a:r>
          </a:p>
          <a:p>
            <a:pPr algn="ctr" defTabSz="237390"/>
            <a:r>
              <a:rPr lang="ru-RU" sz="1200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Монгольской академии наук</a:t>
            </a:r>
            <a:endParaRPr lang="ru-RU" sz="1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3082AFA9-CD32-48C4-9E86-5A00AF7CC5AE}"/>
              </a:ext>
            </a:extLst>
          </p:cNvPr>
          <p:cNvSpPr/>
          <p:nvPr/>
        </p:nvSpPr>
        <p:spPr>
          <a:xfrm>
            <a:off x="244399" y="4282985"/>
            <a:ext cx="26410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37390"/>
            <a:r>
              <a:rPr lang="ru-RU" sz="1200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Мансуров З.А., академик МАН </a:t>
            </a:r>
            <a:r>
              <a:rPr lang="ru-RU" sz="1200" b="1" dirty="0" smtClean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ВШ, Казахстан</a:t>
            </a:r>
            <a:endParaRPr lang="ru-RU" sz="12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481C8950-3C9B-4D2D-BB75-AD9A31FFBF3D}"/>
              </a:ext>
            </a:extLst>
          </p:cNvPr>
          <p:cNvSpPr/>
          <p:nvPr/>
        </p:nvSpPr>
        <p:spPr>
          <a:xfrm>
            <a:off x="103516" y="5875527"/>
            <a:ext cx="26138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237390"/>
            <a:r>
              <a:rPr lang="ru-RU" sz="1200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Ганиева И.А.,  </a:t>
            </a:r>
            <a:r>
              <a:rPr lang="ru-RU" sz="1200" b="1" dirty="0" smtClean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Министр </a:t>
            </a:r>
            <a:r>
              <a:rPr lang="ru-RU" sz="1200" b="1" dirty="0" smtClean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науки </a:t>
            </a:r>
            <a:r>
              <a:rPr lang="ru-RU" sz="1200" b="1" dirty="0" smtClean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Высшего образования Кузбасса</a:t>
            </a:r>
          </a:p>
          <a:p>
            <a:pPr algn="ctr" defTabSz="237390"/>
            <a:r>
              <a:rPr lang="ru-RU" sz="1200" b="1" dirty="0" smtClean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(директор </a:t>
            </a:r>
            <a:r>
              <a:rPr lang="ru-RU" sz="1200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АНО НОЦ «Кузбасс</a:t>
            </a:r>
            <a:r>
              <a:rPr lang="ru-RU" sz="1200" b="1" dirty="0" smtClean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»)</a:t>
            </a:r>
            <a:endParaRPr lang="ru-RU" sz="1200" b="1" dirty="0">
              <a:solidFill>
                <a:srgbClr val="44444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7926090-93D1-4095-95D7-534771DBC29A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19776" b="39723"/>
          <a:stretch/>
        </p:blipFill>
        <p:spPr>
          <a:xfrm>
            <a:off x="718149" y="1421636"/>
            <a:ext cx="1777857" cy="107425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0A401AB-B1CF-4E74-A0B9-AF4FC2F6CFF3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253" r="8862" b="6938"/>
          <a:stretch/>
        </p:blipFill>
        <p:spPr>
          <a:xfrm>
            <a:off x="3359724" y="3220534"/>
            <a:ext cx="1588943" cy="1062451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1753EBA5-46BD-4706-8F33-766A7C922360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82" t="10132" b="8561"/>
          <a:stretch/>
        </p:blipFill>
        <p:spPr>
          <a:xfrm>
            <a:off x="5776075" y="3489046"/>
            <a:ext cx="3116078" cy="1633197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D979AE4-6C22-4DCF-8F3F-09523A53712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8149" y="4831600"/>
            <a:ext cx="1584329" cy="1000208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0AF6402-4D6E-47F3-B995-F088E2758B71}"/>
              </a:ext>
            </a:extLst>
          </p:cNvPr>
          <p:cNvSpPr txBox="1"/>
          <p:nvPr/>
        </p:nvSpPr>
        <p:spPr>
          <a:xfrm>
            <a:off x="5868144" y="5333234"/>
            <a:ext cx="3275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37390"/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Очные участники </a:t>
            </a:r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симпозиума в конференц-зале ИУХМ ФИЦ УУХ СО РАН</a:t>
            </a:r>
          </a:p>
        </p:txBody>
      </p:sp>
    </p:spTree>
    <p:extLst>
      <p:ext uri="{BB962C8B-B14F-4D97-AF65-F5344CB8AC3E}">
        <p14:creationId xmlns:p14="http://schemas.microsoft.com/office/powerpoint/2010/main" val="21914966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7848872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ru-RU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Для принципиального решения 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серьезных назревших проблем 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экологии угольного 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региона – Кузбасса  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необходимо 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срочно и тотально внедрять  традиционные природоохранные технологии, 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дополнить их передовыми </a:t>
            </a:r>
            <a:r>
              <a:rPr lang="ru-RU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научными разработками , совершенствовать существующие  производства, обеспечить очистку почвы, воды и воздуха новыми методами.</a:t>
            </a:r>
          </a:p>
          <a:p>
            <a:endParaRPr lang="ru-RU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Генеральная 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задача </a:t>
            </a: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на перспективу – кардинальный поворот </a:t>
            </a:r>
            <a:endParaRPr lang="ru-RU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развитие </a:t>
            </a: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технологий 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создание </a:t>
            </a: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чистых производств 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глубокой переработки угля в продукты с высокой добавленной стоимости</a:t>
            </a:r>
          </a:p>
        </p:txBody>
      </p:sp>
    </p:spTree>
    <p:extLst>
      <p:ext uri="{BB962C8B-B14F-4D97-AF65-F5344CB8AC3E}">
        <p14:creationId xmlns:p14="http://schemas.microsoft.com/office/powerpoint/2010/main" val="3719528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2696" y="1076704"/>
            <a:ext cx="1546951" cy="10801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2537" y="1268760"/>
            <a:ext cx="1785409" cy="12529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29"/>
          <a:stretch/>
        </p:blipFill>
        <p:spPr>
          <a:xfrm>
            <a:off x="4811767" y="1076704"/>
            <a:ext cx="1714897" cy="1673802"/>
          </a:xfrm>
          <a:prstGeom prst="rect">
            <a:avLst/>
          </a:prstGeom>
        </p:spPr>
      </p:pic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>
          <a:xfrm>
            <a:off x="962781" y="4653136"/>
            <a:ext cx="7096125" cy="1027112"/>
          </a:xfrm>
        </p:spPr>
        <p:txBody>
          <a:bodyPr/>
          <a:lstStyle/>
          <a:p>
            <a:r>
              <a:rPr lang="ru-RU" sz="4800" dirty="0" smtClean="0">
                <a:solidFill>
                  <a:srgbClr val="FF0000"/>
                </a:solidFill>
              </a:rPr>
              <a:t>Спасибо за внимание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11086" y="3645024"/>
            <a:ext cx="42155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ФИЦ угля </a:t>
            </a:r>
            <a:r>
              <a:rPr lang="ru-RU" sz="2400" b="1" i="1" dirty="0" smtClean="0"/>
              <a:t>и </a:t>
            </a:r>
            <a:r>
              <a:rPr lang="ru-RU" sz="2400" b="1" i="1" dirty="0" err="1" smtClean="0"/>
              <a:t>углехимии</a:t>
            </a:r>
            <a:r>
              <a:rPr lang="ru-RU" sz="2400" b="1" i="1" dirty="0" smtClean="0"/>
              <a:t> </a:t>
            </a:r>
            <a:r>
              <a:rPr lang="ru-RU" sz="2400" b="1" dirty="0" smtClean="0"/>
              <a:t>СО РАН</a:t>
            </a:r>
            <a:endParaRPr lang="ru-RU" sz="2400" b="1" dirty="0"/>
          </a:p>
        </p:txBody>
      </p:sp>
      <p:pic>
        <p:nvPicPr>
          <p:cNvPr id="9" name="Рисунок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893443"/>
            <a:ext cx="1431051" cy="158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611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www.coal.sbras.ru/wp-content/uploads/2020/02/06/AGF_01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559481"/>
            <a:ext cx="4295775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1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17513"/>
            <a:ext cx="3565525" cy="29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2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449263"/>
            <a:ext cx="3333750" cy="310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3" name="TextBox 1"/>
          <p:cNvSpPr txBox="1">
            <a:spLocks noChangeArrowheads="1"/>
          </p:cNvSpPr>
          <p:nvPr/>
        </p:nvSpPr>
        <p:spPr bwMode="auto">
          <a:xfrm>
            <a:off x="468313" y="4365625"/>
            <a:ext cx="3311599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Январь</a:t>
            </a:r>
            <a:r>
              <a:rPr lang="en-US" alt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26,2020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Президент РАН академик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А.М.Сергеев</a:t>
            </a:r>
            <a:r>
              <a:rPr lang="ru-RU" alt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400 </a:t>
            </a:r>
            <a:endParaRPr lang="ru-RU" alt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 вице-президент РАН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В.Н.Пармон</a:t>
            </a:r>
            <a:r>
              <a:rPr lang="ru-RU" alt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посетили шахту в глубине 400 метров в ходе визита в Кузбасс</a:t>
            </a:r>
          </a:p>
          <a:p>
            <a:pPr>
              <a:spcBef>
                <a:spcPct val="0"/>
              </a:spcBef>
              <a:buFontTx/>
              <a:buNone/>
            </a:pPr>
            <a:endParaRPr lang="ru-RU" altLang="ru-RU" sz="1600" dirty="0"/>
          </a:p>
        </p:txBody>
      </p:sp>
    </p:spTree>
    <p:extLst>
      <p:ext uri="{BB962C8B-B14F-4D97-AF65-F5344CB8AC3E}">
        <p14:creationId xmlns:p14="http://schemas.microsoft.com/office/powerpoint/2010/main" val="19518524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2084</TotalTime>
  <Words>1360</Words>
  <Application>Microsoft Office PowerPoint</Application>
  <PresentationFormat>Экран (4:3)</PresentationFormat>
  <Paragraphs>224</Paragraphs>
  <Slides>25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0" baseType="lpstr">
      <vt:lpstr>Arial</vt:lpstr>
      <vt:lpstr>Calibri</vt:lpstr>
      <vt:lpstr>Times New Roman</vt:lpstr>
      <vt:lpstr>Тема Office</vt:lpstr>
      <vt:lpstr>Точечный рисунок</vt:lpstr>
      <vt:lpstr>Презентация PowerPoint</vt:lpstr>
      <vt:lpstr>Особые экологические проблемы  главного угледобывающего региона страны - Кузбасса</vt:lpstr>
      <vt:lpstr>   Модернизация государственной сети мониторинга загрязнения атмосферного воздуха в г. Новокузнецк 2019 – 2021 гг.        Федеральный проект «Чистый воздух» Национального проекта «Экология» стартовал в соответствии с Указом Президента Российской Федерации от 07.05.2018 №204 «О национальных целях и стратегических задачах развития Российской Федерации на период до 2024 года». Федеральный проект направлен снижение уровня загрязнения атмосферного воздуха в Новокузнецке.        В целях обеспечения достижения целей, показателей и результатов федерального проекта разработан Комплексный план мероприятий по снижению выбросов загрязняющих веществ в атмосферном воздухе города Новокузнецка. Данный документ утвержден заместителем Председателя Правительства Российской Федерации А.В. Гордеевым 28 декабря 2018 года (№ 11015п-П6). В соответствие с пунктом 4 Комплексного плана на Кемеровский ЦГМС – филиал ФГБУ «Западно-Сибирское УГМС» возложена модернизации государственной сети мониторинга загрязнения атмосферного воздуха в городе Новокузнецк.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Зимний смог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28 января 2021 г. в Новокузнецке состоялось заседание Общественного экологического совета с участием губернатора Кузбасса С. Е. Цивилева, главы города С.Н. Кузнецова, контрольно-надзорных органов, руководителей крупных промышленных предприятий, представителей Общественного наблюдательного совета и Общественной экологической полиции. </vt:lpstr>
      <vt:lpstr>  КРУГЛЫЙ СТОЛ «ЧИСТЫЙ уголь – ЗЕЛЁНЫЙ Кузбасс». Научные исследования.  Технологические решения. Экологический мониторинг».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Исмагилов З Р</cp:lastModifiedBy>
  <cp:revision>134</cp:revision>
  <cp:lastPrinted>2021-03-16T06:32:11Z</cp:lastPrinted>
  <dcterms:created xsi:type="dcterms:W3CDTF">2021-03-02T04:20:16Z</dcterms:created>
  <dcterms:modified xsi:type="dcterms:W3CDTF">2021-06-22T13:29:54Z</dcterms:modified>
</cp:coreProperties>
</file>