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8" r:id="rId3"/>
    <p:sldId id="256" r:id="rId4"/>
    <p:sldId id="264" r:id="rId5"/>
    <p:sldId id="265" r:id="rId6"/>
    <p:sldId id="266" r:id="rId7"/>
    <p:sldId id="263" r:id="rId8"/>
    <p:sldId id="269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55" autoAdjust="0"/>
    <p:restoredTop sz="94671" autoAdjust="0"/>
  </p:normalViewPr>
  <p:slideViewPr>
    <p:cSldViewPr>
      <p:cViewPr>
        <p:scale>
          <a:sx n="142" d="100"/>
          <a:sy n="142" d="100"/>
        </p:scale>
        <p:origin x="-732" y="11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45CC7-470A-468B-8336-618444A2DDC7}" type="datetimeFigureOut">
              <a:rPr lang="ru-RU" smtClean="0"/>
              <a:t>29.01.2017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1D265-952F-47BA-A226-F6757458F3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48945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45CC7-470A-468B-8336-618444A2DDC7}" type="datetimeFigureOut">
              <a:rPr lang="ru-RU" smtClean="0"/>
              <a:t>29.01.2017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1D265-952F-47BA-A226-F6757458F3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70438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45CC7-470A-468B-8336-618444A2DDC7}" type="datetimeFigureOut">
              <a:rPr lang="ru-RU" smtClean="0"/>
              <a:t>29.01.2017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1D265-952F-47BA-A226-F6757458F3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3962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45CC7-470A-468B-8336-618444A2DDC7}" type="datetimeFigureOut">
              <a:rPr lang="ru-RU" smtClean="0"/>
              <a:t>29.01.2017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1D265-952F-47BA-A226-F6757458F3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40273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45CC7-470A-468B-8336-618444A2DDC7}" type="datetimeFigureOut">
              <a:rPr lang="ru-RU" smtClean="0"/>
              <a:t>29.01.2017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1D265-952F-47BA-A226-F6757458F3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9773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45CC7-470A-468B-8336-618444A2DDC7}" type="datetimeFigureOut">
              <a:rPr lang="ru-RU" smtClean="0"/>
              <a:t>29.01.2017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1D265-952F-47BA-A226-F6757458F3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35911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45CC7-470A-468B-8336-618444A2DDC7}" type="datetimeFigureOut">
              <a:rPr lang="ru-RU" smtClean="0"/>
              <a:t>29.01.2017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1D265-952F-47BA-A226-F6757458F3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47281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45CC7-470A-468B-8336-618444A2DDC7}" type="datetimeFigureOut">
              <a:rPr lang="ru-RU" smtClean="0"/>
              <a:t>29.01.2017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1D265-952F-47BA-A226-F6757458F3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72500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45CC7-470A-468B-8336-618444A2DDC7}" type="datetimeFigureOut">
              <a:rPr lang="ru-RU" smtClean="0"/>
              <a:t>29.01.2017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1D265-952F-47BA-A226-F6757458F3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8139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45CC7-470A-468B-8336-618444A2DDC7}" type="datetimeFigureOut">
              <a:rPr lang="ru-RU" smtClean="0"/>
              <a:t>29.01.2017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1D265-952F-47BA-A226-F6757458F3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58238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45CC7-470A-468B-8336-618444A2DDC7}" type="datetimeFigureOut">
              <a:rPr lang="ru-RU" smtClean="0"/>
              <a:t>29.01.2017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1D265-952F-47BA-A226-F6757458F3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2435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E45CC7-470A-468B-8336-618444A2DDC7}" type="datetimeFigureOut">
              <a:rPr lang="ru-RU" smtClean="0"/>
              <a:t>29.01.2017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1D265-952F-47BA-A226-F6757458F3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7614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894" y="1052736"/>
            <a:ext cx="9144000" cy="5193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00260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35699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2"/>
                </a:solidFill>
                <a:latin typeface="+mn-lt"/>
              </a:rPr>
              <a:t>Круглый стол</a:t>
            </a:r>
            <a:br>
              <a:rPr lang="ru-RU" dirty="0" smtClean="0">
                <a:solidFill>
                  <a:schemeClr val="accent2"/>
                </a:solidFill>
                <a:latin typeface="+mn-lt"/>
              </a:rPr>
            </a:br>
            <a:r>
              <a:rPr lang="ru-RU" dirty="0" smtClean="0">
                <a:solidFill>
                  <a:schemeClr val="accent2"/>
                </a:solidFill>
              </a:rPr>
              <a:t> </a:t>
            </a:r>
            <a:r>
              <a:rPr lang="ru-RU" dirty="0">
                <a:solidFill>
                  <a:schemeClr val="accent2"/>
                </a:solidFill>
              </a:rPr>
              <a:t>Информационное взаимодействие в </a:t>
            </a:r>
            <a:r>
              <a:rPr lang="ru-RU" dirty="0" smtClean="0">
                <a:solidFill>
                  <a:schemeClr val="accent2"/>
                </a:solidFill>
              </a:rPr>
              <a:t>МРО</a:t>
            </a:r>
            <a:r>
              <a:rPr lang="en-US" dirty="0" smtClean="0">
                <a:solidFill>
                  <a:schemeClr val="accent2"/>
                </a:solidFill>
              </a:rPr>
              <a:t> </a:t>
            </a:r>
            <a:r>
              <a:rPr lang="ru-RU" dirty="0" smtClean="0">
                <a:solidFill>
                  <a:schemeClr val="accent2"/>
                </a:solidFill>
              </a:rPr>
              <a:t>ПР </a:t>
            </a:r>
            <a:r>
              <a:rPr lang="ru-RU" dirty="0">
                <a:solidFill>
                  <a:schemeClr val="accent2"/>
                </a:solidFill>
              </a:rPr>
              <a:t>РАН</a:t>
            </a:r>
            <a:br>
              <a:rPr lang="ru-RU" dirty="0">
                <a:solidFill>
                  <a:schemeClr val="accent2"/>
                </a:solidFill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4509120"/>
            <a:ext cx="8229600" cy="1008112"/>
          </a:xfrm>
        </p:spPr>
        <p:txBody>
          <a:bodyPr>
            <a:normAutofit/>
          </a:bodyPr>
          <a:lstStyle/>
          <a:p>
            <a:r>
              <a:rPr lang="ru-RU" sz="2000" dirty="0"/>
              <a:t> </a:t>
            </a:r>
            <a:r>
              <a:rPr lang="ru-RU" sz="2000" b="1" dirty="0" err="1"/>
              <a:t>Волчкова</a:t>
            </a:r>
            <a:r>
              <a:rPr lang="ru-RU" sz="2000" b="1" dirty="0"/>
              <a:t> Надежда Владимировна</a:t>
            </a:r>
            <a:r>
              <a:rPr lang="ru-RU" sz="2000" dirty="0"/>
              <a:t> – </a:t>
            </a:r>
            <a:r>
              <a:rPr lang="ru-RU" sz="2000" dirty="0" smtClean="0"/>
              <a:t>председатель </a:t>
            </a:r>
            <a:r>
              <a:rPr lang="ru-RU" sz="2000" dirty="0" smtClean="0"/>
              <a:t>Информационной </a:t>
            </a:r>
            <a:r>
              <a:rPr lang="ru-RU" sz="2000" dirty="0"/>
              <a:t>комиссии ЦС Профсоюза работников </a:t>
            </a:r>
            <a:r>
              <a:rPr lang="ru-RU" sz="2000" dirty="0" smtClean="0"/>
              <a:t>РАН, </a:t>
            </a:r>
            <a:r>
              <a:rPr lang="en-US" sz="2000" dirty="0" smtClean="0"/>
              <a:t>nadv@inbox.ru</a:t>
            </a:r>
            <a:r>
              <a:rPr lang="ru-RU" sz="2000" dirty="0" smtClean="0"/>
              <a:t> </a:t>
            </a:r>
            <a:endParaRPr lang="ru-RU" sz="2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908720"/>
            <a:ext cx="2582670" cy="1466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06433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sz="half" idx="1"/>
          </p:nvPr>
        </p:nvSpPr>
        <p:spPr>
          <a:xfrm>
            <a:off x="673224" y="1556792"/>
            <a:ext cx="4474840" cy="4320480"/>
          </a:xfrm>
          <a:scene3d>
            <a:camera prst="perspectiveContrastingRightFacing"/>
            <a:lightRig rig="threePt" dir="t"/>
          </a:scene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b="1" dirty="0" smtClean="0"/>
              <a:t>Страницы </a:t>
            </a:r>
            <a:r>
              <a:rPr lang="ru-RU" b="1" dirty="0"/>
              <a:t>профкомов на сайтах организаций. </a:t>
            </a:r>
            <a:endParaRPr lang="ru-RU" b="1" dirty="0" smtClean="0"/>
          </a:p>
          <a:p>
            <a:r>
              <a:rPr lang="ru-RU" b="1" dirty="0" smtClean="0"/>
              <a:t>Газета «Научное сообщество»</a:t>
            </a:r>
          </a:p>
          <a:p>
            <a:r>
              <a:rPr lang="ru-RU" b="1" dirty="0" smtClean="0"/>
              <a:t>Сайт профсоюза. Оперативки. Рассылка</a:t>
            </a:r>
          </a:p>
          <a:p>
            <a:r>
              <a:rPr lang="ru-RU" b="1" dirty="0" smtClean="0"/>
              <a:t>Новые возможности – </a:t>
            </a:r>
            <a:r>
              <a:rPr lang="en-US" b="1" dirty="0" smtClean="0"/>
              <a:t>YouTube</a:t>
            </a:r>
            <a:r>
              <a:rPr lang="ru-RU" b="1" dirty="0" smtClean="0"/>
              <a:t>, </a:t>
            </a:r>
            <a:r>
              <a:rPr lang="ru-RU" b="1" dirty="0" err="1" smtClean="0"/>
              <a:t>ВКонтакте</a:t>
            </a:r>
            <a:endParaRPr lang="ru-RU" b="1" dirty="0"/>
          </a:p>
          <a:p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>
          <a:xfrm>
            <a:off x="3923928" y="1340768"/>
            <a:ext cx="4038600" cy="4525963"/>
          </a:xfrm>
          <a:solidFill>
            <a:srgbClr val="FF0000"/>
          </a:solidFill>
          <a:ln>
            <a:solidFill>
              <a:srgbClr val="FF3399"/>
            </a:solidFill>
          </a:ln>
          <a:scene3d>
            <a:camera prst="perspectiveHeroicExtremeLeftFacing"/>
            <a:lightRig rig="threePt" dir="t"/>
          </a:scene3d>
        </p:spPr>
        <p:txBody>
          <a:bodyPr>
            <a:normAutofit/>
            <a:scene3d>
              <a:camera prst="orthographicFront"/>
              <a:lightRig rig="threePt" dir="t"/>
            </a:scene3d>
            <a:sp3d extrusionH="57150">
              <a:bevelT w="50800" h="38100" prst="riblet"/>
            </a:sp3d>
          </a:bodyPr>
          <a:lstStyle/>
          <a:p>
            <a:pPr marL="0" indent="0">
              <a:buNone/>
            </a:pPr>
            <a:endParaRPr lang="ru-RU" sz="3200" dirty="0" smtClean="0"/>
          </a:p>
          <a:p>
            <a:pPr marL="0" indent="0">
              <a:buNone/>
            </a:pPr>
            <a:endParaRPr lang="ru-RU" sz="3200" dirty="0"/>
          </a:p>
          <a:p>
            <a:pPr marL="0" indent="0">
              <a:buNone/>
            </a:pPr>
            <a:endParaRPr lang="ru-RU" sz="3200" dirty="0" smtClean="0"/>
          </a:p>
          <a:p>
            <a:pPr marL="0" indent="0">
              <a:buNone/>
            </a:pPr>
            <a:r>
              <a:rPr lang="ru-RU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Информационное </a:t>
            </a:r>
            <a:r>
              <a:rPr lang="ru-RU" sz="4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взаимодействие</a:t>
            </a:r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39552" y="404664"/>
            <a:ext cx="8064896" cy="92333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extrusionH="57150" contourW="6350" prstMaterial="plastic">
              <a:bevelT w="20320" h="20320" prst="artDeco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5400" b="1" cap="all" dirty="0" smtClean="0">
                <a:ln/>
                <a:solidFill>
                  <a:schemeClr val="accent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10000" stA="55000" endPos="48000" dist="500" dir="5400000" sy="-100000" algn="bl" rotWithShape="0"/>
                </a:effectLst>
              </a:rPr>
              <a:t>Правда - 2017</a:t>
            </a:r>
            <a:endParaRPr lang="ru-RU" sz="5400" b="1" cap="all" dirty="0">
              <a:ln/>
              <a:solidFill>
                <a:schemeClr val="accent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24165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0" indent="0" latinLnBrk="1"/>
            <a:r>
              <a:rPr lang="ru-RU" sz="4000" b="1" dirty="0">
                <a:solidFill>
                  <a:schemeClr val="accent6">
                    <a:lumMod val="50000"/>
                  </a:schemeClr>
                </a:solidFill>
              </a:rPr>
              <a:t>Положение о конкурсе 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на 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лучшую публикацию </a:t>
            </a: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/>
            </a:r>
            <a:b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</a:b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в газете 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«Научное сообщество</a:t>
            </a: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»  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в </a:t>
            </a: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2017  году  </a:t>
            </a:r>
            <a:b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</a:b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в 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честь 25-летия МРО</a:t>
            </a:r>
            <a:endParaRPr lang="ru-RU" sz="2400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700808"/>
            <a:ext cx="8291264" cy="4525963"/>
          </a:xfrm>
        </p:spPr>
        <p:txBody>
          <a:bodyPr>
            <a:normAutofit fontScale="25000" lnSpcReduction="20000"/>
          </a:bodyPr>
          <a:lstStyle/>
          <a:p>
            <a:pPr marL="0" indent="0" latinLnBrk="1">
              <a:buNone/>
            </a:pPr>
            <a:endParaRPr lang="ru-RU" dirty="0"/>
          </a:p>
          <a:p>
            <a:pPr latinLnBrk="1"/>
            <a:r>
              <a:rPr lang="ru-RU" sz="4800" b="1" dirty="0"/>
              <a:t>Учредитель конкурса</a:t>
            </a:r>
            <a:r>
              <a:rPr lang="ru-RU" sz="4800" dirty="0"/>
              <a:t> - Московская региональная организация Профсоюза РАН.</a:t>
            </a:r>
          </a:p>
          <a:p>
            <a:pPr latinLnBrk="1"/>
            <a:r>
              <a:rPr lang="ru-RU" sz="4800" b="1" dirty="0"/>
              <a:t>Участники</a:t>
            </a:r>
            <a:r>
              <a:rPr lang="ru-RU" sz="4800" dirty="0"/>
              <a:t> - члены МРО ПР РАН</a:t>
            </a:r>
          </a:p>
          <a:p>
            <a:pPr latinLnBrk="1"/>
            <a:r>
              <a:rPr lang="ru-RU" sz="4800" b="1" dirty="0"/>
              <a:t>Цель</a:t>
            </a:r>
            <a:r>
              <a:rPr lang="ru-RU" sz="4800" dirty="0"/>
              <a:t> - популяризация деятельности профсоюза и МРО, расширение информационного поля профсоюза, </a:t>
            </a:r>
            <a:endParaRPr lang="ru-RU" sz="4800" dirty="0" smtClean="0"/>
          </a:p>
          <a:p>
            <a:pPr latinLnBrk="1"/>
            <a:r>
              <a:rPr lang="ru-RU" sz="4800" dirty="0" smtClean="0"/>
              <a:t>обмен </a:t>
            </a:r>
            <a:r>
              <a:rPr lang="ru-RU" sz="4800" dirty="0"/>
              <a:t>опытом профсоюзной работы.</a:t>
            </a:r>
          </a:p>
          <a:p>
            <a:pPr latinLnBrk="1"/>
            <a:r>
              <a:rPr lang="ru-RU" sz="4800" b="1" dirty="0"/>
              <a:t>Срок проведения</a:t>
            </a:r>
            <a:r>
              <a:rPr lang="ru-RU" sz="4800" dirty="0"/>
              <a:t> - февраль-декабрь 2017 г. Подведение итогов - январь 2018 г.  </a:t>
            </a:r>
            <a:endParaRPr lang="ru-RU" sz="4800" dirty="0" smtClean="0"/>
          </a:p>
          <a:p>
            <a:pPr latinLnBrk="1"/>
            <a:r>
              <a:rPr lang="ru-RU" sz="4800" dirty="0" smtClean="0"/>
              <a:t>Награждение </a:t>
            </a:r>
            <a:r>
              <a:rPr lang="ru-RU" sz="4800" dirty="0"/>
              <a:t>победителей - на «Правде-2018»</a:t>
            </a:r>
          </a:p>
          <a:p>
            <a:pPr latinLnBrk="1"/>
            <a:r>
              <a:rPr lang="ru-RU" sz="4800" b="1" dirty="0"/>
              <a:t>Награды </a:t>
            </a:r>
            <a:r>
              <a:rPr lang="ru-RU" sz="4800" dirty="0"/>
              <a:t>- грамоты, премии.</a:t>
            </a:r>
          </a:p>
          <a:p>
            <a:pPr latinLnBrk="1"/>
            <a:r>
              <a:rPr lang="ru-RU" sz="4800" b="1" dirty="0"/>
              <a:t>Примерные темы</a:t>
            </a:r>
            <a:r>
              <a:rPr lang="ru-RU" sz="4800" dirty="0"/>
              <a:t> - ситуация в институтах, проблемы первичных профорганизаций, реформа академической системы, профсоюзные мероприятия, рассказы о коллегах по институту.</a:t>
            </a:r>
          </a:p>
          <a:p>
            <a:pPr latinLnBrk="1"/>
            <a:r>
              <a:rPr lang="ru-RU" sz="4800" b="1" dirty="0"/>
              <a:t>Формат</a:t>
            </a:r>
            <a:r>
              <a:rPr lang="ru-RU" sz="4800" dirty="0"/>
              <a:t> - статья, репортаж, интервью и др.</a:t>
            </a:r>
          </a:p>
          <a:p>
            <a:pPr latinLnBrk="1"/>
            <a:r>
              <a:rPr lang="ru-RU" sz="4800" b="1" dirty="0"/>
              <a:t>Максимальный объем</a:t>
            </a:r>
            <a:r>
              <a:rPr lang="ru-RU" sz="4800" dirty="0"/>
              <a:t> - два разворота НС (примерно 20 тысяч знаков + иллюстрации).</a:t>
            </a:r>
          </a:p>
          <a:p>
            <a:pPr latinLnBrk="1"/>
            <a:r>
              <a:rPr lang="ru-RU" sz="4800" b="1" dirty="0"/>
              <a:t>Номинации:</a:t>
            </a:r>
            <a:endParaRPr lang="ru-RU" sz="4800" dirty="0"/>
          </a:p>
          <a:p>
            <a:pPr marL="800100" lvl="2" indent="0" latinLnBrk="1">
              <a:buNone/>
            </a:pPr>
            <a:r>
              <a:rPr lang="ru-RU" sz="4800" dirty="0" smtClean="0"/>
              <a:t>1</a:t>
            </a:r>
            <a:r>
              <a:rPr lang="ru-RU" sz="4800" dirty="0"/>
              <a:t>. Актуально. Профсоюзная работа, проблемы институтов – одно место</a:t>
            </a:r>
          </a:p>
          <a:p>
            <a:pPr marL="800100" lvl="2" indent="0" latinLnBrk="1">
              <a:buNone/>
            </a:pPr>
            <a:r>
              <a:rPr lang="ru-RU" sz="4800" dirty="0"/>
              <a:t>2. Будем знакомы! Представление профактива, сотрудников - одно место.</a:t>
            </a:r>
          </a:p>
          <a:p>
            <a:pPr marL="800100" lvl="2" indent="0" latinLnBrk="1">
              <a:buNone/>
            </a:pPr>
            <a:r>
              <a:rPr lang="ru-RU" sz="4800" dirty="0"/>
              <a:t>3. Приз читательских симпатий - одно место.</a:t>
            </a:r>
          </a:p>
          <a:p>
            <a:pPr marL="0" indent="0" latinLnBrk="1">
              <a:buNone/>
            </a:pPr>
            <a:r>
              <a:rPr lang="ru-RU" sz="4800" dirty="0"/>
              <a:t> </a:t>
            </a:r>
          </a:p>
          <a:p>
            <a:pPr latinLnBrk="1"/>
            <a:r>
              <a:rPr lang="ru-RU" sz="4800" b="1" dirty="0"/>
              <a:t>Конкурсная комиссия</a:t>
            </a:r>
            <a:r>
              <a:rPr lang="ru-RU" sz="4800" dirty="0"/>
              <a:t> – редакционный совет НС. Председатель комиссии - главный редактор НС. </a:t>
            </a:r>
          </a:p>
          <a:p>
            <a:pPr latinLnBrk="1"/>
            <a:r>
              <a:rPr lang="ru-RU" sz="4800" b="1" dirty="0"/>
              <a:t>Оценка</a:t>
            </a:r>
            <a:r>
              <a:rPr lang="ru-RU" sz="4800" dirty="0"/>
              <a:t> по </a:t>
            </a:r>
            <a:r>
              <a:rPr lang="ru-RU" sz="4800" dirty="0" err="1"/>
              <a:t>пятибальной</a:t>
            </a:r>
            <a:r>
              <a:rPr lang="ru-RU" sz="4800" dirty="0"/>
              <a:t> шкале. Материалы ранжируются по набранной ими сумме баллов. Оценивается актуальность темы, оригинальность формата, качество текста и иллюстраций.</a:t>
            </a:r>
          </a:p>
          <a:p>
            <a:pPr marL="400050" lvl="1" indent="0" latinLnBrk="1">
              <a:buNone/>
            </a:pPr>
            <a:r>
              <a:rPr lang="ru-RU" sz="4800" dirty="0"/>
              <a:t>Для определения победителя в номинации «Приз читательских симпатий» все участвующие в конкурсе материалы </a:t>
            </a:r>
            <a:endParaRPr lang="ru-RU" sz="4800" dirty="0" smtClean="0"/>
          </a:p>
          <a:p>
            <a:pPr marL="400050" lvl="1" indent="0" latinLnBrk="1">
              <a:buNone/>
            </a:pPr>
            <a:r>
              <a:rPr lang="ru-RU" sz="4800" dirty="0" smtClean="0"/>
              <a:t>планируется </a:t>
            </a:r>
            <a:r>
              <a:rPr lang="ru-RU" sz="4800" dirty="0"/>
              <a:t>разослать по организациям МРО с просьбой выбрать лучший.  Выигрывает материал, набравший </a:t>
            </a:r>
            <a:endParaRPr lang="ru-RU" sz="4800" dirty="0" smtClean="0"/>
          </a:p>
          <a:p>
            <a:pPr marL="400050" lvl="1" indent="0" latinLnBrk="1">
              <a:buNone/>
            </a:pPr>
            <a:r>
              <a:rPr lang="ru-RU" sz="4800" dirty="0" smtClean="0"/>
              <a:t>наибольшее </a:t>
            </a:r>
            <a:r>
              <a:rPr lang="ru-RU" sz="4800" dirty="0"/>
              <a:t>количество голосов.</a:t>
            </a:r>
          </a:p>
          <a:p>
            <a:pPr latinLnBrk="1"/>
            <a:r>
              <a:rPr lang="ru-RU" sz="4800" b="1" dirty="0"/>
              <a:t>Необходимое условие участия</a:t>
            </a:r>
            <a:r>
              <a:rPr lang="ru-RU" sz="4800" dirty="0"/>
              <a:t> - материал должен быть принят в печать редсоветом НС и опубликован в течение </a:t>
            </a:r>
            <a:endParaRPr lang="ru-RU" sz="4800" dirty="0" smtClean="0"/>
          </a:p>
          <a:p>
            <a:pPr latinLnBrk="1"/>
            <a:r>
              <a:rPr lang="ru-RU" sz="4800" dirty="0" smtClean="0"/>
              <a:t>2017 </a:t>
            </a:r>
            <a:r>
              <a:rPr lang="ru-RU" sz="4800" dirty="0"/>
              <a:t>года. В случае невозможности публикации редсовет дает аргументированный отказ, решение редсовета </a:t>
            </a:r>
            <a:endParaRPr lang="ru-RU" sz="4800" dirty="0" smtClean="0"/>
          </a:p>
          <a:p>
            <a:pPr latinLnBrk="1"/>
            <a:r>
              <a:rPr lang="ru-RU" sz="4800" dirty="0" smtClean="0"/>
              <a:t>не </a:t>
            </a:r>
            <a:r>
              <a:rPr lang="ru-RU" sz="4800" dirty="0"/>
              <a:t>оспаривается.</a:t>
            </a:r>
          </a:p>
          <a:p>
            <a:pPr latinLnBrk="1"/>
            <a:r>
              <a:rPr lang="ru-RU" sz="4800" dirty="0"/>
              <a:t>Материалы присылать в МРО  с пометкой «на конкурс».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99827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1080120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 </a:t>
            </a:r>
            <a:r>
              <a:rPr lang="ru-RU" sz="4000" b="1" dirty="0">
                <a:solidFill>
                  <a:schemeClr val="accent6">
                    <a:lumMod val="50000"/>
                  </a:schemeClr>
                </a:solidFill>
              </a:rPr>
              <a:t>План работы </a:t>
            </a:r>
            <a:r>
              <a:rPr lang="ru-RU" sz="4000" b="1" dirty="0" smtClean="0">
                <a:solidFill>
                  <a:schemeClr val="accent6">
                    <a:lumMod val="50000"/>
                  </a:schemeClr>
                </a:solidFill>
              </a:rPr>
              <a:t>Информационной комиссии ПР РАН </a:t>
            </a:r>
            <a:r>
              <a:rPr lang="ru-RU" sz="4000" b="1" dirty="0">
                <a:solidFill>
                  <a:schemeClr val="accent6">
                    <a:lumMod val="50000"/>
                  </a:schemeClr>
                </a:solidFill>
              </a:rPr>
              <a:t>на 2017 год</a:t>
            </a:r>
            <a:r>
              <a:rPr lang="ru-RU" sz="4000" dirty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ru-RU" sz="4000" dirty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22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Проект</a:t>
            </a:r>
            <a:r>
              <a:rPr lang="ru-RU" sz="36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ru-RU" sz="3600" dirty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ru-RU" sz="3600" dirty="0">
                <a:solidFill>
                  <a:schemeClr val="accent6">
                    <a:lumMod val="50000"/>
                  </a:schemeClr>
                </a:solidFill>
              </a:rPr>
            </a:br>
            <a:endParaRPr lang="ru-RU" sz="40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1520" y="1927373"/>
            <a:ext cx="8287072" cy="4525963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dirty="0" smtClean="0"/>
              <a:t> </a:t>
            </a:r>
            <a:endParaRPr lang="ru-RU" dirty="0"/>
          </a:p>
          <a:p>
            <a:pPr lvl="0"/>
            <a:r>
              <a:rPr lang="ru-RU" sz="4800" dirty="0"/>
              <a:t>Поддержание и развитие сайта Профсоюза РАН, сайтов региональных, территориальных и первичных организаций.</a:t>
            </a:r>
          </a:p>
          <a:p>
            <a:r>
              <a:rPr lang="ru-RU" sz="4800" dirty="0"/>
              <a:t>В развитие сайта:</a:t>
            </a:r>
          </a:p>
          <a:p>
            <a:pPr lvl="0"/>
            <a:r>
              <a:rPr lang="ru-RU" sz="4800" dirty="0"/>
              <a:t>Публикация на сайте стенографических протоколов заседаний президиумов, советов ЦС.  </a:t>
            </a:r>
          </a:p>
          <a:p>
            <a:pPr lvl="0"/>
            <a:r>
              <a:rPr lang="ru-RU" sz="4800" dirty="0"/>
              <a:t>Создание раздела для официальных документов органов власти, касающихся науки, с комментариями специалистов профсоюза.  </a:t>
            </a:r>
          </a:p>
          <a:p>
            <a:pPr lvl="0"/>
            <a:r>
              <a:rPr lang="ru-RU" sz="4800" dirty="0"/>
              <a:t>Для облегчения доступа на сайты институтов первичных профсоюзных организаций просить ФАНО во исполнение пункта 9.2.7 МОС направить директорам подведомственных организаций рекомендацию размещать на сайтах институтов страницы профсоюзных организаций и обеспечивать профкомам возможность самостоятельного администрирования своих ресурсов.</a:t>
            </a:r>
          </a:p>
          <a:p>
            <a:pPr lvl="0"/>
            <a:r>
              <a:rPr lang="ru-RU" sz="4800" dirty="0"/>
              <a:t>Рекомендовать региональным организациям, как минимум, раз в две недели присылать новости с мест для выставления на сайт профсоюза.     </a:t>
            </a:r>
          </a:p>
          <a:p>
            <a:pPr lvl="0"/>
            <a:r>
              <a:rPr lang="ru-RU" sz="4800" dirty="0"/>
              <a:t>Организационная и информационная поддержка выступлений в СМИ профсоюзного актива. </a:t>
            </a:r>
          </a:p>
          <a:p>
            <a:pPr lvl="0"/>
            <a:r>
              <a:rPr lang="ru-RU" sz="4800" dirty="0"/>
              <a:t>Освещение деятельности профсоюза в газетах научного сообщества, интернет-изданиях, региональной прессе. </a:t>
            </a:r>
          </a:p>
          <a:p>
            <a:pPr lvl="0"/>
            <a:r>
              <a:rPr lang="ru-RU" sz="4800" dirty="0"/>
              <a:t>Информационное сопровождение массовых акций и других мероприятий профсоюза: пресс-релизы, листовки, плакаты, фото-, видеосъемка, аудиозапись, участие в организации пресс-конференций.   </a:t>
            </a:r>
          </a:p>
          <a:p>
            <a:pPr lvl="0"/>
            <a:r>
              <a:rPr lang="ru-RU" sz="4800" dirty="0"/>
              <a:t>Проведение круглых столов и семинаров по информационным вопросам в рамках мероприятий Профсоюза РАН.</a:t>
            </a:r>
          </a:p>
          <a:p>
            <a:pPr lvl="0"/>
            <a:r>
              <a:rPr lang="ru-RU" sz="4800" dirty="0"/>
              <a:t>Мониторинг прессы и взаимодействия с тематически близкими информационными ресурсами.</a:t>
            </a:r>
          </a:p>
          <a:p>
            <a:pPr lvl="0"/>
            <a:r>
              <a:rPr lang="ru-RU" sz="4800" dirty="0"/>
              <a:t>Подготовка и  публикация (с участием представителей  других комиссий) обзорных и аналитических материалов по темам, затрагивающим интересы работников науки, РАН и Профсоюза РАН с учетом  текущей ситуации. </a:t>
            </a:r>
          </a:p>
          <a:p>
            <a:pPr lvl="0"/>
            <a:r>
              <a:rPr lang="ru-RU" sz="4800" dirty="0"/>
              <a:t>Выпуск информационно-справочных материалов, включающих документы, необходимые для работы профактива.</a:t>
            </a:r>
          </a:p>
          <a:p>
            <a:pPr lvl="0"/>
            <a:r>
              <a:rPr lang="ru-RU" sz="4800" dirty="0"/>
              <a:t>Возобновление практики рассылки пресс-релизов (с краткими сообщениями о важных достижениях профсоюза и проблемах, решение которых требует  коллективных усилий) для вывешивания на досках объявлений и сайтах профкомов, институтов. </a:t>
            </a:r>
          </a:p>
          <a:p>
            <a:pPr lvl="0"/>
            <a:r>
              <a:rPr lang="ru-RU" sz="4800" dirty="0"/>
              <a:t>Развитие страниц Профсоюза РАН в социальных сетях.</a:t>
            </a:r>
          </a:p>
          <a:p>
            <a:pPr lvl="0"/>
            <a:r>
              <a:rPr lang="ru-RU" sz="4800" dirty="0"/>
              <a:t>Формирование списка прямой рассылки в первичные профсоюзные организации</a:t>
            </a:r>
            <a:r>
              <a:rPr lang="ru-RU" sz="4800" dirty="0" smtClean="0"/>
              <a:t>.</a:t>
            </a:r>
            <a:r>
              <a:rPr lang="ru-RU" sz="48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5511307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36937"/>
            <a:ext cx="9144000" cy="441234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0" y="0"/>
            <a:ext cx="9108504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актуальная информация</a:t>
            </a:r>
          </a:p>
          <a:p>
            <a:pPr algn="ctr"/>
            <a:r>
              <a:rPr lang="ru-RU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на странице профсоюза ран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819765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03" y="1412776"/>
            <a:ext cx="8942256" cy="503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9108504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Добро пожаловать </a:t>
            </a:r>
          </a:p>
          <a:p>
            <a:pPr algn="ctr"/>
            <a:r>
              <a:rPr lang="ru-RU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на </a:t>
            </a:r>
            <a:r>
              <a:rPr lang="en-US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YouTube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37292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Профсоюз ран</a:t>
            </a:r>
            <a:r>
              <a:rPr lang="ru-RU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/>
            </a:r>
            <a:br>
              <a:rPr lang="ru-RU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</a:br>
            <a:r>
              <a:rPr lang="ru-RU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вконтакте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+mn-lt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90156"/>
            <a:ext cx="9144000" cy="4359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73394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2498</TotalTime>
  <Words>277</Words>
  <Application>Microsoft Office PowerPoint</Application>
  <PresentationFormat>Экран (4:3)</PresentationFormat>
  <Paragraphs>60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Презентация PowerPoint</vt:lpstr>
      <vt:lpstr>Круглый стол  Информационное взаимодействие в МРО ПР РАН  </vt:lpstr>
      <vt:lpstr>Презентация PowerPoint</vt:lpstr>
      <vt:lpstr>Положение о конкурсе  на лучшую публикацию  в газете «Научное сообщество»  в 2017  году   в честь 25-летия МРО</vt:lpstr>
      <vt:lpstr> План работы Информационной комиссии ПР РАН на 2017 год Проект  </vt:lpstr>
      <vt:lpstr>Презентация PowerPoint</vt:lpstr>
      <vt:lpstr>Презентация PowerPoint</vt:lpstr>
      <vt:lpstr>Профсоюз ран вконтакте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Профсоюз РАН на</dc:title>
  <dc:creator>nadv</dc:creator>
  <cp:lastModifiedBy>nadv</cp:lastModifiedBy>
  <cp:revision>32</cp:revision>
  <dcterms:created xsi:type="dcterms:W3CDTF">2016-01-30T18:59:14Z</dcterms:created>
  <dcterms:modified xsi:type="dcterms:W3CDTF">2017-01-29T10:14:22Z</dcterms:modified>
</cp:coreProperties>
</file>