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theme/themeOverride1.xml" ContentType="application/vnd.openxmlformats-officedocument.themeOverride+xml"/>
  <Override PartName="/ppt/charts/chart3.xml" ContentType="application/vnd.openxmlformats-officedocument.drawingml.chart+xml"/>
  <Override PartName="/ppt/theme/themeOverride2.xml" ContentType="application/vnd.openxmlformats-officedocument.themeOverride+xml"/>
  <Override PartName="/ppt/charts/chart4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5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6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drawings/drawing1.xml" ContentType="application/vnd.openxmlformats-officedocument.drawingml.chartshape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aveSubsetFonts="1">
  <p:sldMasterIdLst>
    <p:sldMasterId id="2147483690" r:id="rId1"/>
    <p:sldMasterId id="2147483720" r:id="rId2"/>
  </p:sldMasterIdLst>
  <p:sldIdLst>
    <p:sldId id="274" r:id="rId3"/>
    <p:sldId id="260" r:id="rId4"/>
    <p:sldId id="261" r:id="rId5"/>
    <p:sldId id="262" r:id="rId6"/>
    <p:sldId id="263" r:id="rId7"/>
    <p:sldId id="264" r:id="rId8"/>
    <p:sldId id="265" r:id="rId9"/>
    <p:sldId id="275" r:id="rId10"/>
    <p:sldId id="277" r:id="rId11"/>
  </p:sldIdLst>
  <p:sldSz cx="12192000" cy="6858000"/>
  <p:notesSz cx="6797675" cy="992822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E67C8"/>
    <a:srgbClr val="FFCCA6"/>
    <a:srgbClr val="CAF297"/>
    <a:srgbClr val="E9EBF5"/>
    <a:srgbClr val="003217"/>
    <a:srgbClr val="C3BAB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06" d="100"/>
          <a:sy n="106" d="100"/>
        </p:scale>
        <p:origin x="78" y="17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C:\2021\isras\&#1043;&#1086;&#1088;&#1096;&#1082;&#1086;&#1074;\&#1050;%20&#1076;&#1086;&#1082;&#1083;&#1072;&#1076;&#1091;%20&#1074;%20&#1043;&#1077;&#1083;&#1077;&#1085;&#1076;&#1078;&#1080;&#1082;&#1077;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1.xml"/><Relationship Id="rId2" Type="http://schemas.microsoft.com/office/2011/relationships/chartColorStyle" Target="colors2.xml"/><Relationship Id="rId1" Type="http://schemas.microsoft.com/office/2011/relationships/chartStyle" Target="style2.xml"/><Relationship Id="rId4" Type="http://schemas.openxmlformats.org/officeDocument/2006/relationships/package" Target="../embeddings/_____Microsoft_Excel.xlsx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Excel1.xlsx"/><Relationship Id="rId1" Type="http://schemas.openxmlformats.org/officeDocument/2006/relationships/themeOverride" Target="../theme/themeOverride2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oleObject" Target="file:///C:\2021\isras\&#1043;&#1086;&#1088;&#1096;&#1082;&#1086;&#1074;\&#1050;%20&#1076;&#1086;&#1082;&#1083;&#1072;&#1076;&#1091;%20&#1074;%20&#1043;&#1077;&#1083;&#1077;&#1085;&#1076;&#1078;&#1080;&#1082;&#1077;.xlsx" TargetMode="External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oleObject" Target="file:///C:\2021\isras\&#1043;&#1086;&#1088;&#1096;&#1082;&#1086;&#1074;\&#1050;%20&#1076;&#1086;&#1082;&#1083;&#1072;&#1076;&#1091;%20&#1074;%20&#1043;&#1077;&#1083;&#1077;&#1085;&#1076;&#1078;&#1080;&#1082;&#1077;.xlsx" TargetMode="External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oleObject" Target="file:///C:\2021\isras\&#1043;&#1086;&#1088;&#1096;&#1082;&#1086;&#1074;\&#1043;&#1077;&#1083;&#1077;&#1085;&#1076;&#1078;&#1080;&#1082;\3_&#1051;&#1072;&#1090;&#1086;&#1074;&#1072;.xlsx" TargetMode="External"/><Relationship Id="rId2" Type="http://schemas.microsoft.com/office/2011/relationships/chartColorStyle" Target="colors5.xml"/><Relationship Id="rId1" Type="http://schemas.microsoft.com/office/2011/relationships/chartStyle" Target="style5.xml"/><Relationship Id="rId4" Type="http://schemas.openxmlformats.org/officeDocument/2006/relationships/chartUserShapes" Target="../drawings/drawing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1547907744750277"/>
          <c:y val="5.0925925925925923E-2"/>
          <c:w val="0.81634455715315113"/>
          <c:h val="0.59625848277130444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Лист2!$A$2</c:f>
              <c:strCache>
                <c:ptCount val="1"/>
                <c:pt idx="0">
                  <c:v>Катастрофический</c:v>
                </c:pt>
              </c:strCache>
            </c:strRef>
          </c:tx>
          <c:spPr>
            <a:solidFill>
              <a:srgbClr val="C00000">
                <a:alpha val="85000"/>
              </a:srgb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dLbl>
              <c:idx val="1"/>
              <c:layout>
                <c:manualLayout>
                  <c:x val="0"/>
                  <c:y val="7.8123312148790397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A1A0-4FC8-9DF9-936AAEB76DA7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200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Лист2!$B$1:$D$1</c:f>
              <c:strCache>
                <c:ptCount val="3"/>
                <c:pt idx="0">
                  <c:v>Лично Вам</c:v>
                </c:pt>
                <c:pt idx="1">
                  <c:v>Вашим близким</c:v>
                </c:pt>
                <c:pt idx="2">
                  <c:v>Стране в целом</c:v>
                </c:pt>
              </c:strCache>
            </c:strRef>
          </c:cat>
          <c:val>
            <c:numRef>
              <c:f>Лист2!$B$2:$D$2</c:f>
              <c:numCache>
                <c:formatCode>General</c:formatCode>
                <c:ptCount val="3"/>
                <c:pt idx="0">
                  <c:v>9</c:v>
                </c:pt>
                <c:pt idx="1">
                  <c:v>7</c:v>
                </c:pt>
                <c:pt idx="2">
                  <c:v>25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A1A0-4FC8-9DF9-936AAEB76DA7}"/>
            </c:ext>
          </c:extLst>
        </c:ser>
        <c:ser>
          <c:idx val="1"/>
          <c:order val="1"/>
          <c:tx>
            <c:strRef>
              <c:f>Лист2!$A$3</c:f>
              <c:strCache>
                <c:ptCount val="1"/>
                <c:pt idx="0">
                  <c:v>Существенный</c:v>
                </c:pt>
              </c:strCache>
            </c:strRef>
          </c:tx>
          <c:spPr>
            <a:solidFill>
              <a:srgbClr val="FF0000">
                <a:alpha val="85000"/>
              </a:srgb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200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Лист2!$B$1:$D$1</c:f>
              <c:strCache>
                <c:ptCount val="3"/>
                <c:pt idx="0">
                  <c:v>Лично Вам</c:v>
                </c:pt>
                <c:pt idx="1">
                  <c:v>Вашим близким</c:v>
                </c:pt>
                <c:pt idx="2">
                  <c:v>Стране в целом</c:v>
                </c:pt>
              </c:strCache>
            </c:strRef>
          </c:cat>
          <c:val>
            <c:numRef>
              <c:f>Лист2!$B$3:$D$3</c:f>
              <c:numCache>
                <c:formatCode>General</c:formatCode>
                <c:ptCount val="3"/>
                <c:pt idx="0">
                  <c:v>35</c:v>
                </c:pt>
                <c:pt idx="1">
                  <c:v>41</c:v>
                </c:pt>
                <c:pt idx="2">
                  <c:v>58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A1A0-4FC8-9DF9-936AAEB76DA7}"/>
            </c:ext>
          </c:extLst>
        </c:ser>
        <c:ser>
          <c:idx val="2"/>
          <c:order val="2"/>
          <c:tx>
            <c:strRef>
              <c:f>Лист2!$A$4</c:f>
              <c:strCache>
                <c:ptCount val="1"/>
                <c:pt idx="0">
                  <c:v>Не очень существенный</c:v>
                </c:pt>
              </c:strCache>
            </c:strRef>
          </c:tx>
          <c:spPr>
            <a:solidFill>
              <a:srgbClr val="00B050">
                <a:alpha val="85000"/>
              </a:srgb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200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Лист2!$B$1:$D$1</c:f>
              <c:strCache>
                <c:ptCount val="3"/>
                <c:pt idx="0">
                  <c:v>Лично Вам</c:v>
                </c:pt>
                <c:pt idx="1">
                  <c:v>Вашим близким</c:v>
                </c:pt>
                <c:pt idx="2">
                  <c:v>Стране в целом</c:v>
                </c:pt>
              </c:strCache>
            </c:strRef>
          </c:cat>
          <c:val>
            <c:numRef>
              <c:f>Лист2!$B$4:$D$4</c:f>
              <c:numCache>
                <c:formatCode>General</c:formatCode>
                <c:ptCount val="3"/>
                <c:pt idx="0">
                  <c:v>32</c:v>
                </c:pt>
                <c:pt idx="1">
                  <c:v>36</c:v>
                </c:pt>
                <c:pt idx="2">
                  <c:v>13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A1A0-4FC8-9DF9-936AAEB76DA7}"/>
            </c:ext>
          </c:extLst>
        </c:ser>
        <c:ser>
          <c:idx val="3"/>
          <c:order val="3"/>
          <c:tx>
            <c:strRef>
              <c:f>Лист2!$A$5</c:f>
              <c:strCache>
                <c:ptCount val="1"/>
                <c:pt idx="0">
                  <c:v>Особого ущерба нет</c:v>
                </c:pt>
              </c:strCache>
            </c:strRef>
          </c:tx>
          <c:spPr>
            <a:solidFill>
              <a:schemeClr val="bg1">
                <a:lumMod val="65000"/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20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Лист2!$B$1:$D$1</c:f>
              <c:strCache>
                <c:ptCount val="3"/>
                <c:pt idx="0">
                  <c:v>Лично Вам</c:v>
                </c:pt>
                <c:pt idx="1">
                  <c:v>Вашим близким</c:v>
                </c:pt>
                <c:pt idx="2">
                  <c:v>Стране в целом</c:v>
                </c:pt>
              </c:strCache>
            </c:strRef>
          </c:cat>
          <c:val>
            <c:numRef>
              <c:f>Лист2!$B$5:$D$5</c:f>
              <c:numCache>
                <c:formatCode>General</c:formatCode>
                <c:ptCount val="3"/>
                <c:pt idx="0">
                  <c:v>24</c:v>
                </c:pt>
                <c:pt idx="1">
                  <c:v>16</c:v>
                </c:pt>
                <c:pt idx="2">
                  <c:v>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A1A0-4FC8-9DF9-936AAEB76DA7}"/>
            </c:ext>
          </c:extLst>
        </c:ser>
        <c:dLbls>
          <c:dLblPos val="inEnd"/>
          <c:showLegendKey val="0"/>
          <c:showVal val="1"/>
          <c:showCatName val="0"/>
          <c:showSerName val="0"/>
          <c:showPercent val="0"/>
          <c:showBubbleSize val="0"/>
        </c:dLbls>
        <c:gapWidth val="65"/>
        <c:axId val="1924410368"/>
        <c:axId val="1924408704"/>
      </c:barChart>
      <c:catAx>
        <c:axId val="192441036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9050" cap="flat" cmpd="sng" algn="ctr">
            <a:solidFill>
              <a:schemeClr val="dk1">
                <a:lumMod val="75000"/>
                <a:lumOff val="2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000" b="0" i="0" u="none" strike="noStrike" kern="1200" cap="all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924408704"/>
        <c:crosses val="autoZero"/>
        <c:auto val="1"/>
        <c:lblAlgn val="ctr"/>
        <c:lblOffset val="100"/>
        <c:noMultiLvlLbl val="0"/>
      </c:catAx>
      <c:valAx>
        <c:axId val="1924408704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192441036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solidFill>
          <a:schemeClr val="lt1">
            <a:lumMod val="95000"/>
            <a:alpha val="39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000" b="0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gradFill flip="none" rotWithShape="1">
      <a:gsLst>
        <a:gs pos="0">
          <a:schemeClr val="lt1"/>
        </a:gs>
        <a:gs pos="39000">
          <a:schemeClr val="lt1"/>
        </a:gs>
        <a:gs pos="100000">
          <a:schemeClr val="lt1">
            <a:lumMod val="75000"/>
          </a:schemeClr>
        </a:gs>
      </a:gsLst>
      <a:path path="circle">
        <a:fillToRect l="50000" t="-80000" r="50000" b="180000"/>
      </a:path>
      <a:tileRect/>
    </a:gradFill>
    <a:ln w="9525" cap="flat" cmpd="sng" algn="ctr">
      <a:solidFill>
        <a:schemeClr val="dk1">
          <a:lumMod val="25000"/>
          <a:lumOff val="75000"/>
        </a:schemeClr>
      </a:solidFill>
      <a:round/>
    </a:ln>
    <a:effectLst/>
  </c:spPr>
  <c:txPr>
    <a:bodyPr/>
    <a:lstStyle/>
    <a:p>
      <a:pPr>
        <a:defRPr sz="2000"/>
      </a:pPr>
      <a:endParaRPr lang="ru-RU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0.47791971285531409"/>
          <c:y val="3.0808342996317555E-2"/>
          <c:w val="0.50829423172494048"/>
          <c:h val="0.94070573820274228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Лист3!$B$1</c:f>
              <c:strCache>
                <c:ptCount val="1"/>
                <c:pt idx="0">
                  <c:v>2021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20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Лист3!$A$2:$A$7</c:f>
              <c:strCache>
                <c:ptCount val="6"/>
                <c:pt idx="0">
                  <c:v>Возросли расходы на продукты питания и медикаменты</c:v>
                </c:pt>
                <c:pt idx="1">
                  <c:v>Переболели коронавирусом</c:v>
                </c:pt>
                <c:pt idx="2">
                  <c:v>Сократился доход (зарплата)</c:v>
                </c:pt>
                <c:pt idx="3">
                  <c:v>Не смогли получить мед. помощь по проблемам, не связанным с COVID-19</c:v>
                </c:pt>
                <c:pt idx="4">
                  <c:v>Отказались от планов на отпуск</c:v>
                </c:pt>
                <c:pt idx="5">
                  <c:v>Отказались от привычного досуга</c:v>
                </c:pt>
              </c:strCache>
            </c:strRef>
          </c:cat>
          <c:val>
            <c:numRef>
              <c:f>Лист3!$B$2:$B$7</c:f>
              <c:numCache>
                <c:formatCode>General</c:formatCode>
                <c:ptCount val="6"/>
                <c:pt idx="0">
                  <c:v>55</c:v>
                </c:pt>
                <c:pt idx="1">
                  <c:v>32</c:v>
                </c:pt>
                <c:pt idx="2">
                  <c:v>31</c:v>
                </c:pt>
                <c:pt idx="3">
                  <c:v>28</c:v>
                </c:pt>
                <c:pt idx="4">
                  <c:v>27</c:v>
                </c:pt>
                <c:pt idx="5">
                  <c:v>26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8C94-4915-9B72-FF888B889ACB}"/>
            </c:ext>
          </c:extLst>
        </c:ser>
        <c:ser>
          <c:idx val="1"/>
          <c:order val="1"/>
          <c:tx>
            <c:strRef>
              <c:f>Лист3!$C$1</c:f>
              <c:strCache>
                <c:ptCount val="1"/>
                <c:pt idx="0">
                  <c:v>2020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20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Лист3!$A$2:$A$7</c:f>
              <c:strCache>
                <c:ptCount val="6"/>
                <c:pt idx="0">
                  <c:v>Возросли расходы на продукты питания и медикаменты</c:v>
                </c:pt>
                <c:pt idx="1">
                  <c:v>Переболели коронавирусом</c:v>
                </c:pt>
                <c:pt idx="2">
                  <c:v>Сократился доход (зарплата)</c:v>
                </c:pt>
                <c:pt idx="3">
                  <c:v>Не смогли получить мед. помощь по проблемам, не связанным с COVID-19</c:v>
                </c:pt>
                <c:pt idx="4">
                  <c:v>Отказались от планов на отпуск</c:v>
                </c:pt>
                <c:pt idx="5">
                  <c:v>Отказались от привычного досуга</c:v>
                </c:pt>
              </c:strCache>
            </c:strRef>
          </c:cat>
          <c:val>
            <c:numRef>
              <c:f>Лист3!$C$2:$C$7</c:f>
              <c:numCache>
                <c:formatCode>General</c:formatCode>
                <c:ptCount val="6"/>
                <c:pt idx="0">
                  <c:v>38</c:v>
                </c:pt>
                <c:pt idx="1">
                  <c:v>9</c:v>
                </c:pt>
                <c:pt idx="2">
                  <c:v>35</c:v>
                </c:pt>
                <c:pt idx="3">
                  <c:v>23</c:v>
                </c:pt>
                <c:pt idx="4">
                  <c:v>29</c:v>
                </c:pt>
                <c:pt idx="5">
                  <c:v>27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8C94-4915-9B72-FF888B889AC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2"/>
        <c:axId val="1839331136"/>
        <c:axId val="1839328224"/>
      </c:barChart>
      <c:catAx>
        <c:axId val="1839331136"/>
        <c:scaling>
          <c:orientation val="maxMin"/>
        </c:scaling>
        <c:delete val="0"/>
        <c:axPos val="l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bg1">
                <a:lumMod val="50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0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839328224"/>
        <c:crosses val="autoZero"/>
        <c:auto val="1"/>
        <c:lblAlgn val="ctr"/>
        <c:lblOffset val="100"/>
        <c:noMultiLvlLbl val="0"/>
      </c:catAx>
      <c:valAx>
        <c:axId val="1839328224"/>
        <c:scaling>
          <c:orientation val="minMax"/>
        </c:scaling>
        <c:delete val="1"/>
        <c:axPos val="t"/>
        <c:numFmt formatCode="General" sourceLinked="1"/>
        <c:majorTickMark val="none"/>
        <c:minorTickMark val="none"/>
        <c:tickLblPos val="nextTo"/>
        <c:crossAx val="183933113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0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solidFill>
      <a:schemeClr val="bg1"/>
    </a:solidFill>
    <a:ln w="9525" cap="flat" cmpd="sng" algn="ctr">
      <a:noFill/>
      <a:round/>
    </a:ln>
    <a:effectLst/>
  </c:spPr>
  <c:txPr>
    <a:bodyPr/>
    <a:lstStyle/>
    <a:p>
      <a:pPr>
        <a:defRPr sz="2000"/>
      </a:pPr>
      <a:endParaRPr lang="ru-RU"/>
    </a:p>
  </c:txPr>
  <c:externalData r:id="rId4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0.54774030161138132"/>
          <c:y val="3.3286790600591872E-2"/>
          <c:w val="0.43566127473325367"/>
          <c:h val="0.93342641879881627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Лист3!$B$1</c:f>
              <c:strCache>
                <c:ptCount val="1"/>
                <c:pt idx="0">
                  <c:v>2021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vert="horz"/>
              <a:lstStyle/>
              <a:p>
                <a:pPr>
                  <a:defRPr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Лист3!$A$9:$A$15</c:f>
              <c:strCache>
                <c:ptCount val="7"/>
                <c:pt idx="0">
                  <c:v>Потратили большую часть сбережений</c:v>
                </c:pt>
                <c:pt idx="1">
                  <c:v>Стали внимательнее относится к здоровью</c:v>
                </c:pt>
                <c:pt idx="2">
                  <c:v>Повысились нагрузки</c:v>
                </c:pt>
                <c:pt idx="3">
                  <c:v>Сорвались многие планируемые мероприятия</c:v>
                </c:pt>
                <c:pt idx="4">
                  <c:v>Перешли на удаленный режим работы</c:v>
                </c:pt>
                <c:pt idx="5">
                  <c:v>Пришлось изменить другие жизненные планы</c:v>
                </c:pt>
                <c:pt idx="6">
                  <c:v>Почти ни с какими</c:v>
                </c:pt>
              </c:strCache>
            </c:strRef>
          </c:cat>
          <c:val>
            <c:numRef>
              <c:f>Лист3!$B$9:$B$15</c:f>
              <c:numCache>
                <c:formatCode>General</c:formatCode>
                <c:ptCount val="7"/>
                <c:pt idx="0">
                  <c:v>20</c:v>
                </c:pt>
                <c:pt idx="1">
                  <c:v>19</c:v>
                </c:pt>
                <c:pt idx="2">
                  <c:v>17</c:v>
                </c:pt>
                <c:pt idx="3">
                  <c:v>16</c:v>
                </c:pt>
                <c:pt idx="4">
                  <c:v>12</c:v>
                </c:pt>
                <c:pt idx="5">
                  <c:v>11</c:v>
                </c:pt>
                <c:pt idx="6">
                  <c:v>11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931A-4AFF-86CC-CD1FD6590F35}"/>
            </c:ext>
          </c:extLst>
        </c:ser>
        <c:ser>
          <c:idx val="1"/>
          <c:order val="1"/>
          <c:tx>
            <c:strRef>
              <c:f>Лист3!$C$1</c:f>
              <c:strCache>
                <c:ptCount val="1"/>
                <c:pt idx="0">
                  <c:v>2020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vert="horz"/>
              <a:lstStyle/>
              <a:p>
                <a:pPr>
                  <a:defRPr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Лист3!$A$9:$A$15</c:f>
              <c:strCache>
                <c:ptCount val="7"/>
                <c:pt idx="0">
                  <c:v>Потратили большую часть сбережений</c:v>
                </c:pt>
                <c:pt idx="1">
                  <c:v>Стали внимательнее относится к здоровью</c:v>
                </c:pt>
                <c:pt idx="2">
                  <c:v>Повысились нагрузки</c:v>
                </c:pt>
                <c:pt idx="3">
                  <c:v>Сорвались многие планируемые мероприятия</c:v>
                </c:pt>
                <c:pt idx="4">
                  <c:v>Перешли на удаленный режим работы</c:v>
                </c:pt>
                <c:pt idx="5">
                  <c:v>Пришлось изменить другие жизненные планы</c:v>
                </c:pt>
                <c:pt idx="6">
                  <c:v>Почти ни с какими</c:v>
                </c:pt>
              </c:strCache>
            </c:strRef>
          </c:cat>
          <c:val>
            <c:numRef>
              <c:f>Лист3!$C$9:$C$15</c:f>
              <c:numCache>
                <c:formatCode>General</c:formatCode>
                <c:ptCount val="7"/>
                <c:pt idx="0">
                  <c:v>15</c:v>
                </c:pt>
                <c:pt idx="1">
                  <c:v>16</c:v>
                </c:pt>
                <c:pt idx="2">
                  <c:v>13</c:v>
                </c:pt>
                <c:pt idx="3">
                  <c:v>18</c:v>
                </c:pt>
                <c:pt idx="4">
                  <c:v>11</c:v>
                </c:pt>
                <c:pt idx="5">
                  <c:v>10</c:v>
                </c:pt>
                <c:pt idx="6">
                  <c:v>15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931A-4AFF-86CC-CD1FD6590F3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40"/>
        <c:axId val="1839331136"/>
        <c:axId val="1839328224"/>
      </c:barChart>
      <c:catAx>
        <c:axId val="1839331136"/>
        <c:scaling>
          <c:orientation val="maxMin"/>
        </c:scaling>
        <c:delete val="0"/>
        <c:axPos val="l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bg1">
                <a:lumMod val="50000"/>
              </a:schemeClr>
            </a:solidFill>
            <a:round/>
          </a:ln>
          <a:effectLst/>
        </c:spPr>
        <c:txPr>
          <a:bodyPr rot="-60000000" vert="horz"/>
          <a:lstStyle/>
          <a:p>
            <a:pPr>
              <a:defRPr>
                <a:solidFill>
                  <a:schemeClr val="tx1"/>
                </a:solidFill>
              </a:defRPr>
            </a:pPr>
            <a:endParaRPr lang="ru-RU"/>
          </a:p>
        </c:txPr>
        <c:crossAx val="1839328224"/>
        <c:crosses val="autoZero"/>
        <c:auto val="1"/>
        <c:lblAlgn val="ctr"/>
        <c:lblOffset val="100"/>
        <c:noMultiLvlLbl val="0"/>
      </c:catAx>
      <c:valAx>
        <c:axId val="1839328224"/>
        <c:scaling>
          <c:orientation val="minMax"/>
        </c:scaling>
        <c:delete val="1"/>
        <c:axPos val="t"/>
        <c:numFmt formatCode="General" sourceLinked="1"/>
        <c:majorTickMark val="none"/>
        <c:minorTickMark val="none"/>
        <c:tickLblPos val="nextTo"/>
        <c:crossAx val="1839331136"/>
        <c:crosses val="autoZero"/>
        <c:crossBetween val="between"/>
      </c:valAx>
    </c:plotArea>
    <c:legend>
      <c:legendPos val="r"/>
      <c:overlay val="0"/>
      <c:spPr>
        <a:noFill/>
        <a:ln>
          <a:noFill/>
        </a:ln>
        <a:effectLst/>
      </c:spPr>
      <c:txPr>
        <a:bodyPr rot="0" vert="horz"/>
        <a:lstStyle/>
        <a:p>
          <a:pPr>
            <a:defRPr/>
          </a:pPr>
          <a:endParaRPr lang="ru-RU"/>
        </a:p>
      </c:txPr>
    </c:legend>
    <c:plotVisOnly val="1"/>
    <c:dispBlanksAs val="gap"/>
    <c:showDLblsOverMax val="0"/>
  </c:chart>
  <c:spPr>
    <a:solidFill>
      <a:schemeClr val="bg1"/>
    </a:solidFill>
    <a:ln w="9525" cap="flat" cmpd="sng" algn="ctr">
      <a:noFill/>
      <a:round/>
    </a:ln>
    <a:effectLst/>
  </c:spPr>
  <c:txPr>
    <a:bodyPr/>
    <a:lstStyle/>
    <a:p>
      <a:pPr>
        <a:defRPr sz="2000"/>
      </a:pPr>
      <a:endParaRPr lang="ru-RU"/>
    </a:p>
  </c:txPr>
  <c:externalData r:id="rId2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percentStacked"/>
        <c:varyColors val="0"/>
        <c:ser>
          <c:idx val="0"/>
          <c:order val="0"/>
          <c:tx>
            <c:strRef>
              <c:f>Лист4!$B$1</c:f>
              <c:strCache>
                <c:ptCount val="1"/>
                <c:pt idx="0">
                  <c:v>Положительно</c:v>
                </c:pt>
              </c:strCache>
            </c:strRef>
          </c:tx>
          <c:spPr>
            <a:solidFill>
              <a:srgbClr val="00B050"/>
            </a:solidFill>
            <a:ln>
              <a:solidFill>
                <a:schemeClr val="bg1"/>
              </a:solidFill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000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dk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Лист4!$A$2:$A$7</c:f>
              <c:strCache>
                <c:ptCount val="6"/>
                <c:pt idx="0">
                  <c:v>Повышенное внимание к здоровью</c:v>
                </c:pt>
                <c:pt idx="1">
                  <c:v>Соблюдение социальной дистанции</c:v>
                </c:pt>
                <c:pt idx="2">
                  <c:v>Обязательное ношение масок</c:v>
                </c:pt>
                <c:pt idx="3">
                  <c:v>Регулярные вакцинации от коронавируса</c:v>
                </c:pt>
                <c:pt idx="4">
                  <c:v>Ограничения зарубежных поездок</c:v>
                </c:pt>
                <c:pt idx="5">
                  <c:v>Самоизоляция</c:v>
                </c:pt>
              </c:strCache>
            </c:strRef>
          </c:cat>
          <c:val>
            <c:numRef>
              <c:f>Лист4!$B$2:$B$7</c:f>
              <c:numCache>
                <c:formatCode>General</c:formatCode>
                <c:ptCount val="6"/>
                <c:pt idx="0">
                  <c:v>63</c:v>
                </c:pt>
                <c:pt idx="1">
                  <c:v>40</c:v>
                </c:pt>
                <c:pt idx="2">
                  <c:v>36</c:v>
                </c:pt>
                <c:pt idx="3">
                  <c:v>33</c:v>
                </c:pt>
                <c:pt idx="4">
                  <c:v>28</c:v>
                </c:pt>
                <c:pt idx="5">
                  <c:v>27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E667-4A76-9571-6282D716E8B9}"/>
            </c:ext>
          </c:extLst>
        </c:ser>
        <c:ser>
          <c:idx val="1"/>
          <c:order val="1"/>
          <c:tx>
            <c:strRef>
              <c:f>Лист4!$C$1</c:f>
              <c:strCache>
                <c:ptCount val="1"/>
                <c:pt idx="0">
                  <c:v>Нейтрально</c:v>
                </c:pt>
              </c:strCache>
            </c:strRef>
          </c:tx>
          <c:spPr>
            <a:solidFill>
              <a:schemeClr val="bg1">
                <a:lumMod val="75000"/>
              </a:schemeClr>
            </a:solidFill>
            <a:ln>
              <a:solidFill>
                <a:schemeClr val="bg1"/>
              </a:solidFill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0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dk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Лист4!$A$2:$A$7</c:f>
              <c:strCache>
                <c:ptCount val="6"/>
                <c:pt idx="0">
                  <c:v>Повышенное внимание к здоровью</c:v>
                </c:pt>
                <c:pt idx="1">
                  <c:v>Соблюдение социальной дистанции</c:v>
                </c:pt>
                <c:pt idx="2">
                  <c:v>Обязательное ношение масок</c:v>
                </c:pt>
                <c:pt idx="3">
                  <c:v>Регулярные вакцинации от коронавируса</c:v>
                </c:pt>
                <c:pt idx="4">
                  <c:v>Ограничения зарубежных поездок</c:v>
                </c:pt>
                <c:pt idx="5">
                  <c:v>Самоизоляция</c:v>
                </c:pt>
              </c:strCache>
            </c:strRef>
          </c:cat>
          <c:val>
            <c:numRef>
              <c:f>Лист4!$C$2:$C$7</c:f>
              <c:numCache>
                <c:formatCode>General</c:formatCode>
                <c:ptCount val="6"/>
                <c:pt idx="0">
                  <c:v>33</c:v>
                </c:pt>
                <c:pt idx="1">
                  <c:v>41</c:v>
                </c:pt>
                <c:pt idx="2">
                  <c:v>36</c:v>
                </c:pt>
                <c:pt idx="3">
                  <c:v>38</c:v>
                </c:pt>
                <c:pt idx="4">
                  <c:v>43</c:v>
                </c:pt>
                <c:pt idx="5">
                  <c:v>32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E667-4A76-9571-6282D716E8B9}"/>
            </c:ext>
          </c:extLst>
        </c:ser>
        <c:ser>
          <c:idx val="2"/>
          <c:order val="2"/>
          <c:tx>
            <c:strRef>
              <c:f>Лист4!$D$1</c:f>
              <c:strCache>
                <c:ptCount val="1"/>
                <c:pt idx="0">
                  <c:v>Отрицательно</c:v>
                </c:pt>
              </c:strCache>
            </c:strRef>
          </c:tx>
          <c:spPr>
            <a:solidFill>
              <a:srgbClr val="FF0000"/>
            </a:solidFill>
            <a:ln>
              <a:solidFill>
                <a:schemeClr val="bg1"/>
              </a:solidFill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000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dk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Лист4!$A$2:$A$7</c:f>
              <c:strCache>
                <c:ptCount val="6"/>
                <c:pt idx="0">
                  <c:v>Повышенное внимание к здоровью</c:v>
                </c:pt>
                <c:pt idx="1">
                  <c:v>Соблюдение социальной дистанции</c:v>
                </c:pt>
                <c:pt idx="2">
                  <c:v>Обязательное ношение масок</c:v>
                </c:pt>
                <c:pt idx="3">
                  <c:v>Регулярные вакцинации от коронавируса</c:v>
                </c:pt>
                <c:pt idx="4">
                  <c:v>Ограничения зарубежных поездок</c:v>
                </c:pt>
                <c:pt idx="5">
                  <c:v>Самоизоляция</c:v>
                </c:pt>
              </c:strCache>
            </c:strRef>
          </c:cat>
          <c:val>
            <c:numRef>
              <c:f>Лист4!$D$2:$D$7</c:f>
              <c:numCache>
                <c:formatCode>General</c:formatCode>
                <c:ptCount val="6"/>
                <c:pt idx="0">
                  <c:v>5</c:v>
                </c:pt>
                <c:pt idx="1">
                  <c:v>19</c:v>
                </c:pt>
                <c:pt idx="2">
                  <c:v>28</c:v>
                </c:pt>
                <c:pt idx="3">
                  <c:v>29</c:v>
                </c:pt>
                <c:pt idx="4">
                  <c:v>29</c:v>
                </c:pt>
                <c:pt idx="5">
                  <c:v>41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E667-4A76-9571-6282D716E8B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86"/>
        <c:overlap val="100"/>
        <c:axId val="2042263056"/>
        <c:axId val="2042258480"/>
      </c:barChart>
      <c:catAx>
        <c:axId val="2042263056"/>
        <c:scaling>
          <c:orientation val="maxMin"/>
        </c:scaling>
        <c:delete val="0"/>
        <c:axPos val="l"/>
        <c:majorGridlines>
          <c:spPr>
            <a:ln w="9525" cap="flat" cmpd="sng" algn="ctr">
              <a:solidFill>
                <a:schemeClr val="dk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dk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000" b="0" i="0" u="none" strike="noStrike" kern="1200" cap="none" spc="0" normalizeH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042258480"/>
        <c:crosses val="autoZero"/>
        <c:auto val="1"/>
        <c:lblAlgn val="ctr"/>
        <c:lblOffset val="100"/>
        <c:noMultiLvlLbl val="0"/>
      </c:catAx>
      <c:valAx>
        <c:axId val="2042258480"/>
        <c:scaling>
          <c:orientation val="minMax"/>
        </c:scaling>
        <c:delete val="1"/>
        <c:axPos val="t"/>
        <c:majorGridlines>
          <c:spPr>
            <a:ln w="9525" cap="flat" cmpd="sng" algn="ctr">
              <a:solidFill>
                <a:schemeClr val="dk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1"/>
        <c:majorTickMark val="none"/>
        <c:minorTickMark val="none"/>
        <c:tickLblPos val="nextTo"/>
        <c:crossAx val="2042263056"/>
        <c:crosses val="autoZero"/>
        <c:crossBetween val="between"/>
      </c:valAx>
      <c:spPr>
        <a:pattFill prst="ltDnDiag">
          <a:fgClr>
            <a:schemeClr val="dk1">
              <a:lumMod val="15000"/>
              <a:lumOff val="85000"/>
            </a:schemeClr>
          </a:fgClr>
          <a:bgClr>
            <a:schemeClr val="lt1"/>
          </a:bgClr>
        </a:pattFill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38454202533755921"/>
          <c:y val="0.88875420469551103"/>
          <c:w val="0.61341403391981741"/>
          <c:h val="9.5430710752314851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0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solidFill>
      <a:schemeClr val="lt1"/>
    </a:solidFill>
    <a:ln w="9525" cap="flat" cmpd="sng" algn="ctr">
      <a:noFill/>
      <a:round/>
    </a:ln>
    <a:effectLst/>
  </c:spPr>
  <c:txPr>
    <a:bodyPr/>
    <a:lstStyle/>
    <a:p>
      <a:pPr>
        <a:defRPr sz="2000">
          <a:solidFill>
            <a:schemeClr val="tx1"/>
          </a:solidFill>
        </a:defRPr>
      </a:pPr>
      <a:endParaRPr lang="ru-RU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percentStacked"/>
        <c:varyColors val="0"/>
        <c:ser>
          <c:idx val="0"/>
          <c:order val="0"/>
          <c:tx>
            <c:strRef>
              <c:f>Лист4!$B$1</c:f>
              <c:strCache>
                <c:ptCount val="1"/>
                <c:pt idx="0">
                  <c:v>Положительно</c:v>
                </c:pt>
              </c:strCache>
            </c:strRef>
          </c:tx>
          <c:spPr>
            <a:solidFill>
              <a:srgbClr val="00B050"/>
            </a:solidFill>
            <a:ln>
              <a:solidFill>
                <a:schemeClr val="bg1"/>
              </a:solidFill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000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dk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Лист4!$A$8:$A$12</c:f>
              <c:strCache>
                <c:ptCount val="5"/>
                <c:pt idx="0">
                  <c:v>Удаленный режим работы</c:v>
                </c:pt>
                <c:pt idx="1">
                  <c:v>Введение сертификатов о вакцинации</c:v>
                </c:pt>
                <c:pt idx="2">
                  <c:v>Дистанционное образование</c:v>
                </c:pt>
                <c:pt idx="3">
                  <c:v>Социальный мониторинг</c:v>
                </c:pt>
                <c:pt idx="4">
                  <c:v>Ковид-диссидентство</c:v>
                </c:pt>
              </c:strCache>
            </c:strRef>
          </c:cat>
          <c:val>
            <c:numRef>
              <c:f>Лист4!$B$8:$B$12</c:f>
              <c:numCache>
                <c:formatCode>General</c:formatCode>
                <c:ptCount val="5"/>
                <c:pt idx="0">
                  <c:v>20</c:v>
                </c:pt>
                <c:pt idx="1">
                  <c:v>16</c:v>
                </c:pt>
                <c:pt idx="2">
                  <c:v>14</c:v>
                </c:pt>
                <c:pt idx="3">
                  <c:v>11</c:v>
                </c:pt>
                <c:pt idx="4">
                  <c:v>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7ABD-481E-8209-E671F8F490A7}"/>
            </c:ext>
          </c:extLst>
        </c:ser>
        <c:ser>
          <c:idx val="1"/>
          <c:order val="1"/>
          <c:tx>
            <c:strRef>
              <c:f>Лист4!$C$1</c:f>
              <c:strCache>
                <c:ptCount val="1"/>
                <c:pt idx="0">
                  <c:v>Нейтрально</c:v>
                </c:pt>
              </c:strCache>
            </c:strRef>
          </c:tx>
          <c:spPr>
            <a:solidFill>
              <a:schemeClr val="bg1">
                <a:lumMod val="75000"/>
              </a:schemeClr>
            </a:solidFill>
            <a:ln>
              <a:solidFill>
                <a:schemeClr val="bg1"/>
              </a:solidFill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000" b="0" i="0" u="none" strike="noStrike" kern="1200" baseline="0">
                    <a:solidFill>
                      <a:schemeClr val="dk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dk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Лист4!$A$8:$A$12</c:f>
              <c:strCache>
                <c:ptCount val="5"/>
                <c:pt idx="0">
                  <c:v>Удаленный режим работы</c:v>
                </c:pt>
                <c:pt idx="1">
                  <c:v>Введение сертификатов о вакцинации</c:v>
                </c:pt>
                <c:pt idx="2">
                  <c:v>Дистанционное образование</c:v>
                </c:pt>
                <c:pt idx="3">
                  <c:v>Социальный мониторинг</c:v>
                </c:pt>
                <c:pt idx="4">
                  <c:v>Ковид-диссидентство</c:v>
                </c:pt>
              </c:strCache>
            </c:strRef>
          </c:cat>
          <c:val>
            <c:numRef>
              <c:f>Лист4!$C$8:$C$12</c:f>
              <c:numCache>
                <c:formatCode>General</c:formatCode>
                <c:ptCount val="5"/>
                <c:pt idx="0">
                  <c:v>46</c:v>
                </c:pt>
                <c:pt idx="1">
                  <c:v>43</c:v>
                </c:pt>
                <c:pt idx="2">
                  <c:v>29</c:v>
                </c:pt>
                <c:pt idx="3">
                  <c:v>36</c:v>
                </c:pt>
                <c:pt idx="4">
                  <c:v>44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7ABD-481E-8209-E671F8F490A7}"/>
            </c:ext>
          </c:extLst>
        </c:ser>
        <c:ser>
          <c:idx val="2"/>
          <c:order val="2"/>
          <c:tx>
            <c:strRef>
              <c:f>Лист4!$D$1</c:f>
              <c:strCache>
                <c:ptCount val="1"/>
                <c:pt idx="0">
                  <c:v>Отрицательно</c:v>
                </c:pt>
              </c:strCache>
            </c:strRef>
          </c:tx>
          <c:spPr>
            <a:solidFill>
              <a:srgbClr val="FF0000"/>
            </a:solidFill>
            <a:ln>
              <a:solidFill>
                <a:schemeClr val="bg1"/>
              </a:solidFill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000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dk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Лист4!$A$8:$A$12</c:f>
              <c:strCache>
                <c:ptCount val="5"/>
                <c:pt idx="0">
                  <c:v>Удаленный режим работы</c:v>
                </c:pt>
                <c:pt idx="1">
                  <c:v>Введение сертификатов о вакцинации</c:v>
                </c:pt>
                <c:pt idx="2">
                  <c:v>Дистанционное образование</c:v>
                </c:pt>
                <c:pt idx="3">
                  <c:v>Социальный мониторинг</c:v>
                </c:pt>
                <c:pt idx="4">
                  <c:v>Ковид-диссидентство</c:v>
                </c:pt>
              </c:strCache>
            </c:strRef>
          </c:cat>
          <c:val>
            <c:numRef>
              <c:f>Лист4!$D$8:$D$12</c:f>
              <c:numCache>
                <c:formatCode>General</c:formatCode>
                <c:ptCount val="5"/>
                <c:pt idx="0">
                  <c:v>35</c:v>
                </c:pt>
                <c:pt idx="1">
                  <c:v>42</c:v>
                </c:pt>
                <c:pt idx="2">
                  <c:v>57</c:v>
                </c:pt>
                <c:pt idx="3">
                  <c:v>54</c:v>
                </c:pt>
                <c:pt idx="4">
                  <c:v>47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7ABD-481E-8209-E671F8F490A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2042260144"/>
        <c:axId val="2042257232"/>
      </c:barChart>
      <c:catAx>
        <c:axId val="2042260144"/>
        <c:scaling>
          <c:orientation val="maxMin"/>
        </c:scaling>
        <c:delete val="0"/>
        <c:axPos val="l"/>
        <c:majorGridlines>
          <c:spPr>
            <a:ln w="9525" cap="flat" cmpd="sng" algn="ctr">
              <a:solidFill>
                <a:schemeClr val="dk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dk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000" b="0" i="0" u="none" strike="noStrike" kern="1200" cap="none" spc="0" normalizeH="0" baseline="0">
                <a:solidFill>
                  <a:schemeClr val="dk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042257232"/>
        <c:crosses val="autoZero"/>
        <c:auto val="1"/>
        <c:lblAlgn val="ctr"/>
        <c:lblOffset val="100"/>
        <c:noMultiLvlLbl val="0"/>
      </c:catAx>
      <c:valAx>
        <c:axId val="2042257232"/>
        <c:scaling>
          <c:orientation val="minMax"/>
        </c:scaling>
        <c:delete val="1"/>
        <c:axPos val="t"/>
        <c:majorGridlines>
          <c:spPr>
            <a:ln w="9525" cap="flat" cmpd="sng" algn="ctr">
              <a:solidFill>
                <a:schemeClr val="dk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1"/>
        <c:majorTickMark val="none"/>
        <c:minorTickMark val="none"/>
        <c:tickLblPos val="nextTo"/>
        <c:crossAx val="2042260144"/>
        <c:crosses val="autoZero"/>
        <c:crossBetween val="between"/>
      </c:valAx>
      <c:spPr>
        <a:pattFill prst="ltDnDiag">
          <a:fgClr>
            <a:schemeClr val="dk1">
              <a:lumMod val="15000"/>
              <a:lumOff val="85000"/>
            </a:schemeClr>
          </a:fgClr>
          <a:bgClr>
            <a:schemeClr val="lt1"/>
          </a:bgClr>
        </a:pattFill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37952524868075183"/>
          <c:y val="0.88423924629976536"/>
          <c:w val="0.60760104452411556"/>
          <c:h val="9.6558392565813445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000" b="0" i="0" u="none" strike="noStrike" kern="1200" baseline="0">
              <a:solidFill>
                <a:schemeClr val="dk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solidFill>
      <a:schemeClr val="lt1"/>
    </a:solidFill>
    <a:ln w="9525" cap="flat" cmpd="sng" algn="ctr">
      <a:noFill/>
      <a:round/>
    </a:ln>
    <a:effectLst/>
  </c:spPr>
  <c:txPr>
    <a:bodyPr/>
    <a:lstStyle/>
    <a:p>
      <a:pPr>
        <a:defRPr sz="2000"/>
      </a:pPr>
      <a:endParaRPr lang="ru-RU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1.3104839056410312E-2"/>
          <c:y val="8.8273099294104596E-2"/>
          <c:w val="0.91111556920232117"/>
          <c:h val="0.69144823205007389"/>
        </c:manualLayout>
      </c:layout>
      <c:barChart>
        <c:barDir val="bar"/>
        <c:grouping val="percentStacked"/>
        <c:varyColors val="0"/>
        <c:ser>
          <c:idx val="2"/>
          <c:order val="0"/>
          <c:tx>
            <c:strRef>
              <c:f>'3.1'!$W$12</c:f>
              <c:strCache>
                <c:ptCount val="1"/>
                <c:pt idx="0">
                  <c:v>Безразличие, апатия, подавленность</c:v>
                </c:pt>
              </c:strCache>
            </c:strRef>
          </c:tx>
          <c:spPr>
            <a:solidFill>
              <a:schemeClr val="bg1">
                <a:lumMod val="75000"/>
              </a:schemeClr>
            </a:solidFill>
            <a:ln>
              <a:solidFill>
                <a:schemeClr val="bg1"/>
              </a:solidFill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20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'3.1'!$T$13:$T$16</c:f>
              <c:strCache>
                <c:ptCount val="4"/>
                <c:pt idx="0">
                  <c:v>2018
окт</c:v>
                </c:pt>
                <c:pt idx="1">
                  <c:v>2019
июнь</c:v>
                </c:pt>
                <c:pt idx="2">
                  <c:v>2020
сент</c:v>
                </c:pt>
                <c:pt idx="3">
                  <c:v>2021
март</c:v>
                </c:pt>
              </c:strCache>
            </c:strRef>
          </c:cat>
          <c:val>
            <c:numRef>
              <c:f>'3.1'!$W$13:$W$16</c:f>
              <c:numCache>
                <c:formatCode>#;#;0</c:formatCode>
                <c:ptCount val="4"/>
                <c:pt idx="0">
                  <c:v>-11</c:v>
                </c:pt>
                <c:pt idx="1">
                  <c:v>-12</c:v>
                </c:pt>
                <c:pt idx="2">
                  <c:v>-13</c:v>
                </c:pt>
                <c:pt idx="3">
                  <c:v>-12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429E-401C-BE5A-2E1961B6B7D6}"/>
            </c:ext>
          </c:extLst>
        </c:ser>
        <c:ser>
          <c:idx val="1"/>
          <c:order val="1"/>
          <c:tx>
            <c:strRef>
              <c:f>'3.1'!$V$12</c:f>
              <c:strCache>
                <c:ptCount val="1"/>
                <c:pt idx="0">
                  <c:v>Спокойствие, уравновешенность</c:v>
                </c:pt>
              </c:strCache>
            </c:strRef>
          </c:tx>
          <c:spPr>
            <a:solidFill>
              <a:schemeClr val="accent2"/>
            </a:solidFill>
            <a:ln>
              <a:solidFill>
                <a:schemeClr val="bg1"/>
              </a:solidFill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20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'3.1'!$T$13:$T$16</c:f>
              <c:strCache>
                <c:ptCount val="4"/>
                <c:pt idx="0">
                  <c:v>2018
окт</c:v>
                </c:pt>
                <c:pt idx="1">
                  <c:v>2019
июнь</c:v>
                </c:pt>
                <c:pt idx="2">
                  <c:v>2020
сент</c:v>
                </c:pt>
                <c:pt idx="3">
                  <c:v>2021
март</c:v>
                </c:pt>
              </c:strCache>
            </c:strRef>
          </c:cat>
          <c:val>
            <c:numRef>
              <c:f>'3.1'!$V$13:$V$16</c:f>
              <c:numCache>
                <c:formatCode>General</c:formatCode>
                <c:ptCount val="4"/>
                <c:pt idx="0">
                  <c:v>45</c:v>
                </c:pt>
                <c:pt idx="1">
                  <c:v>45</c:v>
                </c:pt>
                <c:pt idx="2">
                  <c:v>43</c:v>
                </c:pt>
                <c:pt idx="3">
                  <c:v>43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429E-401C-BE5A-2E1961B6B7D6}"/>
            </c:ext>
          </c:extLst>
        </c:ser>
        <c:ser>
          <c:idx val="4"/>
          <c:order val="2"/>
          <c:tx>
            <c:strRef>
              <c:f>'3.1'!$Y$12</c:f>
              <c:strCache>
                <c:ptCount val="1"/>
                <c:pt idx="0">
                  <c:v>Раздраженность, озлобленность, агрессия</c:v>
                </c:pt>
              </c:strCache>
            </c:strRef>
          </c:tx>
          <c:spPr>
            <a:solidFill>
              <a:schemeClr val="accent5"/>
            </a:solidFill>
            <a:ln>
              <a:solidFill>
                <a:schemeClr val="bg1"/>
              </a:solidFill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20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'3.1'!$T$13:$T$16</c:f>
              <c:strCache>
                <c:ptCount val="4"/>
                <c:pt idx="0">
                  <c:v>2018
окт</c:v>
                </c:pt>
                <c:pt idx="1">
                  <c:v>2019
июнь</c:v>
                </c:pt>
                <c:pt idx="2">
                  <c:v>2020
сент</c:v>
                </c:pt>
                <c:pt idx="3">
                  <c:v>2021
март</c:v>
                </c:pt>
              </c:strCache>
            </c:strRef>
          </c:cat>
          <c:val>
            <c:numRef>
              <c:f>'3.1'!$Y$13:$Y$16</c:f>
              <c:numCache>
                <c:formatCode>#;#;0</c:formatCode>
                <c:ptCount val="4"/>
                <c:pt idx="0">
                  <c:v>-9</c:v>
                </c:pt>
                <c:pt idx="1">
                  <c:v>-10</c:v>
                </c:pt>
                <c:pt idx="2">
                  <c:v>-10</c:v>
                </c:pt>
                <c:pt idx="3">
                  <c:v>-10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429E-401C-BE5A-2E1961B6B7D6}"/>
            </c:ext>
          </c:extLst>
        </c:ser>
        <c:ser>
          <c:idx val="0"/>
          <c:order val="3"/>
          <c:tx>
            <c:strRef>
              <c:f>'3.1'!$U$12</c:f>
              <c:strCache>
                <c:ptCount val="1"/>
                <c:pt idx="0">
                  <c:v>Эмоциональный подъем</c:v>
                </c:pt>
              </c:strCache>
            </c:strRef>
          </c:tx>
          <c:spPr>
            <a:solidFill>
              <a:srgbClr val="00B050"/>
            </a:solidFill>
            <a:ln>
              <a:solidFill>
                <a:schemeClr val="bg1"/>
              </a:solidFill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2000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'3.1'!$T$13:$T$16</c:f>
              <c:strCache>
                <c:ptCount val="4"/>
                <c:pt idx="0">
                  <c:v>2018
окт</c:v>
                </c:pt>
                <c:pt idx="1">
                  <c:v>2019
июнь</c:v>
                </c:pt>
                <c:pt idx="2">
                  <c:v>2020
сент</c:v>
                </c:pt>
                <c:pt idx="3">
                  <c:v>2021
март</c:v>
                </c:pt>
              </c:strCache>
            </c:strRef>
          </c:cat>
          <c:val>
            <c:numRef>
              <c:f>'3.1'!$U$13:$U$16</c:f>
              <c:numCache>
                <c:formatCode>General</c:formatCode>
                <c:ptCount val="4"/>
                <c:pt idx="0">
                  <c:v>8</c:v>
                </c:pt>
                <c:pt idx="1">
                  <c:v>8</c:v>
                </c:pt>
                <c:pt idx="2">
                  <c:v>5</c:v>
                </c:pt>
                <c:pt idx="3">
                  <c:v>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429E-401C-BE5A-2E1961B6B7D6}"/>
            </c:ext>
          </c:extLst>
        </c:ser>
        <c:ser>
          <c:idx val="3"/>
          <c:order val="4"/>
          <c:tx>
            <c:strRef>
              <c:f>'3.1'!$X$12</c:f>
              <c:strCache>
                <c:ptCount val="1"/>
                <c:pt idx="0">
                  <c:v>Тревога</c:v>
                </c:pt>
              </c:strCache>
            </c:strRef>
          </c:tx>
          <c:spPr>
            <a:solidFill>
              <a:srgbClr val="FF0000"/>
            </a:solidFill>
            <a:ln>
              <a:solidFill>
                <a:schemeClr val="bg1"/>
              </a:solidFill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2000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'3.1'!$T$13:$T$16</c:f>
              <c:strCache>
                <c:ptCount val="4"/>
                <c:pt idx="0">
                  <c:v>2018
окт</c:v>
                </c:pt>
                <c:pt idx="1">
                  <c:v>2019
июнь</c:v>
                </c:pt>
                <c:pt idx="2">
                  <c:v>2020
сент</c:v>
                </c:pt>
                <c:pt idx="3">
                  <c:v>2021
март</c:v>
                </c:pt>
              </c:strCache>
            </c:strRef>
          </c:cat>
          <c:val>
            <c:numRef>
              <c:f>'3.1'!$X$13:$X$16</c:f>
              <c:numCache>
                <c:formatCode>#;#;0</c:formatCode>
                <c:ptCount val="4"/>
                <c:pt idx="0">
                  <c:v>-27</c:v>
                </c:pt>
                <c:pt idx="1">
                  <c:v>-25</c:v>
                </c:pt>
                <c:pt idx="2">
                  <c:v>-29</c:v>
                </c:pt>
                <c:pt idx="3">
                  <c:v>-28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429E-401C-BE5A-2E1961B6B7D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82"/>
        <c:overlap val="100"/>
        <c:axId val="1913050528"/>
        <c:axId val="1913051360"/>
      </c:barChart>
      <c:catAx>
        <c:axId val="1913050528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high"/>
        <c:spPr>
          <a:noFill/>
          <a:ln w="9525" cap="flat" cmpd="sng" algn="ctr">
            <a:solidFill>
              <a:schemeClr val="bg1">
                <a:lumMod val="50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0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913051360"/>
        <c:crosses val="autoZero"/>
        <c:auto val="1"/>
        <c:lblAlgn val="ctr"/>
        <c:lblOffset val="0"/>
        <c:noMultiLvlLbl val="0"/>
      </c:catAx>
      <c:valAx>
        <c:axId val="1913051360"/>
        <c:scaling>
          <c:orientation val="minMax"/>
        </c:scaling>
        <c:delete val="1"/>
        <c:axPos val="b"/>
        <c:numFmt formatCode="0%" sourceLinked="1"/>
        <c:majorTickMark val="none"/>
        <c:minorTickMark val="none"/>
        <c:tickLblPos val="nextTo"/>
        <c:crossAx val="191305052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5.2635642098944092E-3"/>
          <c:y val="0.77652864507896457"/>
          <c:w val="0.99473643579010562"/>
          <c:h val="0.2007442697008254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0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2000">
          <a:solidFill>
            <a:schemeClr val="tx1"/>
          </a:solidFill>
        </a:defRPr>
      </a:pPr>
      <a:endParaRPr lang="ru-RU"/>
    </a:p>
  </c:txPr>
  <c:externalData r:id="rId3">
    <c:autoUpdate val="0"/>
  </c:externalData>
  <c:userShapes r:id="rId4"/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5">
  <cs:axisTitle>
    <cs:lnRef idx="0"/>
    <cs:fillRef idx="0"/>
    <cs:effectRef idx="0"/>
    <cs:fontRef idx="minor">
      <a:schemeClr val="dk1">
        <a:lumMod val="75000"/>
        <a:lumOff val="25000"/>
      </a:schemeClr>
    </cs:fontRef>
    <cs:defRPr sz="900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900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lt1"/>
    </cs:fontRef>
    <cs:defRPr sz="900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solidFill>
        <a:schemeClr val="dk1">
          <a:lumMod val="65000"/>
          <a:lumOff val="35000"/>
          <a:alpha val="75000"/>
        </a:schemeClr>
      </a:solidFill>
    </cs:spPr>
    <cs:defRPr sz="90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900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18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303">
  <cs:axisTitle>
    <cs:lnRef idx="0"/>
    <cs:fillRef idx="0"/>
    <cs:effectRef idx="0"/>
    <cs:fontRef idx="minor">
      <a:schemeClr val="dk1">
        <a:lumMod val="65000"/>
        <a:lumOff val="3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197" kern="1200" cap="none" spc="0" normalizeH="0" baseline="0"/>
  </cs:categoryAxis>
  <cs:chartArea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22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lt1"/>
      </a:solidFill>
      <a:ln w="1587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064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dk1">
            <a:lumMod val="50000"/>
            <a:lumOff val="50000"/>
          </a:schemeClr>
        </a:solidFill>
        <a:round/>
      </a:ln>
    </cs:spPr>
  </cs:downBar>
  <cs:drop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50000"/>
            <a:lumOff val="50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  <cs:spPr>
      <a:pattFill prst="ltDnDiag">
        <a:fgClr>
          <a:schemeClr val="dk1">
            <a:lumMod val="15000"/>
            <a:lumOff val="85000"/>
          </a:schemeClr>
        </a:fgClr>
        <a:bgClr>
          <a:schemeClr val="lt1"/>
        </a:bgClr>
      </a:pattFill>
    </cs:spPr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hiLoLine>
  <cs:leader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dk1"/>
    </cs:fontRef>
    <cs:spPr>
      <a:pattFill prst="ltDnDiag">
        <a:fgClr>
          <a:schemeClr val="dk1">
            <a:lumMod val="15000"/>
            <a:lumOff val="85000"/>
          </a:schemeClr>
        </a:fgClr>
        <a:bgClr>
          <a:schemeClr val="lt1"/>
        </a:bgClr>
      </a:pattFill>
    </cs:spPr>
  </cs:plotArea>
  <cs:plotArea3D>
    <cs:lnRef idx="0"/>
    <cs:fillRef idx="0"/>
    <cs:effectRef idx="0"/>
    <cs:fontRef idx="minor">
      <a:schemeClr val="dk1"/>
    </cs:fontRef>
    <cs:spPr>
      <a:solidFill>
        <a:schemeClr val="lt1"/>
      </a:solidFill>
    </cs:spPr>
  </cs:plotArea3D>
  <cs:seriesAxis>
    <cs:lnRef idx="0"/>
    <cs:fillRef idx="0"/>
    <cs:effectRef idx="0"/>
    <cs:fontRef idx="minor">
      <a:schemeClr val="dk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ajor">
      <a:schemeClr val="dk1">
        <a:lumMod val="50000"/>
        <a:lumOff val="50000"/>
      </a:schemeClr>
    </cs:fontRef>
    <cs:defRPr sz="2128" b="1" kern="1200" cap="none" spc="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dk1">
            <a:lumMod val="50000"/>
            <a:lumOff val="50000"/>
          </a:schemeClr>
        </a:solidFill>
        <a:round/>
      </a:ln>
    </cs:spPr>
  </cs:upBar>
  <cs:valueAxis>
    <cs:lnRef idx="0"/>
    <cs:fillRef idx="0"/>
    <cs:effectRef idx="0"/>
    <cs:fontRef idx="minor">
      <a:schemeClr val="dk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197" kern="1200"/>
  </cs:valueAxis>
  <cs:wall>
    <cs:lnRef idx="0"/>
    <cs:fillRef idx="0"/>
    <cs:effectRef idx="0"/>
    <cs:fontRef idx="minor">
      <a:schemeClr val="dk1"/>
    </cs:fontRef>
    <cs:spPr>
      <a:pattFill prst="ltDnDiag">
        <a:fgClr>
          <a:schemeClr val="dk1">
            <a:lumMod val="15000"/>
            <a:lumOff val="85000"/>
          </a:schemeClr>
        </a:fgClr>
        <a:bgClr>
          <a:schemeClr val="lt1"/>
        </a:bgClr>
      </a:pattFill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303">
  <cs:axisTitle>
    <cs:lnRef idx="0"/>
    <cs:fillRef idx="0"/>
    <cs:effectRef idx="0"/>
    <cs:fontRef idx="minor">
      <a:schemeClr val="dk1">
        <a:lumMod val="65000"/>
        <a:lumOff val="3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197" kern="1200" cap="none" spc="0" normalizeH="0" baseline="0"/>
  </cs:categoryAxis>
  <cs:chartArea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22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lt1"/>
      </a:solidFill>
      <a:ln w="1587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064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dk1">
            <a:lumMod val="50000"/>
            <a:lumOff val="50000"/>
          </a:schemeClr>
        </a:solidFill>
        <a:round/>
      </a:ln>
    </cs:spPr>
  </cs:downBar>
  <cs:drop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50000"/>
            <a:lumOff val="50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  <cs:spPr>
      <a:pattFill prst="ltDnDiag">
        <a:fgClr>
          <a:schemeClr val="dk1">
            <a:lumMod val="15000"/>
            <a:lumOff val="85000"/>
          </a:schemeClr>
        </a:fgClr>
        <a:bgClr>
          <a:schemeClr val="lt1"/>
        </a:bgClr>
      </a:pattFill>
    </cs:spPr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hiLoLine>
  <cs:leader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dk1"/>
    </cs:fontRef>
    <cs:spPr>
      <a:pattFill prst="ltDnDiag">
        <a:fgClr>
          <a:schemeClr val="dk1">
            <a:lumMod val="15000"/>
            <a:lumOff val="85000"/>
          </a:schemeClr>
        </a:fgClr>
        <a:bgClr>
          <a:schemeClr val="lt1"/>
        </a:bgClr>
      </a:pattFill>
    </cs:spPr>
  </cs:plotArea>
  <cs:plotArea3D>
    <cs:lnRef idx="0"/>
    <cs:fillRef idx="0"/>
    <cs:effectRef idx="0"/>
    <cs:fontRef idx="minor">
      <a:schemeClr val="dk1"/>
    </cs:fontRef>
    <cs:spPr>
      <a:solidFill>
        <a:schemeClr val="lt1"/>
      </a:solidFill>
    </cs:spPr>
  </cs:plotArea3D>
  <cs:seriesAxis>
    <cs:lnRef idx="0"/>
    <cs:fillRef idx="0"/>
    <cs:effectRef idx="0"/>
    <cs:fontRef idx="minor">
      <a:schemeClr val="dk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ajor">
      <a:schemeClr val="dk1">
        <a:lumMod val="50000"/>
        <a:lumOff val="50000"/>
      </a:schemeClr>
    </cs:fontRef>
    <cs:defRPr sz="2128" b="1" kern="1200" cap="none" spc="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dk1">
            <a:lumMod val="50000"/>
            <a:lumOff val="50000"/>
          </a:schemeClr>
        </a:solidFill>
        <a:round/>
      </a:ln>
    </cs:spPr>
  </cs:upBar>
  <cs:valueAxis>
    <cs:lnRef idx="0"/>
    <cs:fillRef idx="0"/>
    <cs:effectRef idx="0"/>
    <cs:fontRef idx="minor">
      <a:schemeClr val="dk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197" kern="1200"/>
  </cs:valueAxis>
  <cs:wall>
    <cs:lnRef idx="0"/>
    <cs:fillRef idx="0"/>
    <cs:effectRef idx="0"/>
    <cs:fontRef idx="minor">
      <a:schemeClr val="dk1"/>
    </cs:fontRef>
    <cs:spPr>
      <a:pattFill prst="ltDnDiag">
        <a:fgClr>
          <a:schemeClr val="dk1">
            <a:lumMod val="15000"/>
            <a:lumOff val="85000"/>
          </a:schemeClr>
        </a:fgClr>
        <a:bgClr>
          <a:schemeClr val="lt1"/>
        </a:bgClr>
      </a:pattFill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0.47872</cdr:x>
      <cdr:y>0.046</cdr:y>
    </cdr:from>
    <cdr:to>
      <cdr:x>0.72154</cdr:x>
      <cdr:y>0.15353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5567225" y="200712"/>
          <a:ext cx="2823827" cy="46921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defPPr>
            <a:defRPr lang="ru-RU"/>
          </a:defPPr>
          <a:lvl1pPr marL="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ru-RU" sz="2000" cap="all" baseline="0" dirty="0" smtClean="0"/>
            <a:t>Позитивные состояния</a:t>
          </a:r>
          <a:endParaRPr lang="ru-RU" sz="2000" cap="all" baseline="0" dirty="0"/>
        </a:p>
      </cdr:txBody>
    </cdr:sp>
  </cdr:relSizeAnchor>
  <cdr:relSizeAnchor xmlns:cdr="http://schemas.openxmlformats.org/drawingml/2006/chartDrawing">
    <cdr:from>
      <cdr:x>0.0756</cdr:x>
      <cdr:y>0.26105</cdr:y>
    </cdr:from>
    <cdr:to>
      <cdr:x>0.99194</cdr:x>
      <cdr:y>0.26105</cdr:y>
    </cdr:to>
    <cdr:cxnSp macro="">
      <cdr:nvCxnSpPr>
        <cdr:cNvPr id="4" name="Прямая соединительная линия 3"/>
        <cdr:cNvCxnSpPr/>
      </cdr:nvCxnSpPr>
      <cdr:spPr>
        <a:xfrm xmlns:a="http://schemas.openxmlformats.org/drawingml/2006/main">
          <a:off x="879229" y="1205132"/>
          <a:ext cx="10656277" cy="0"/>
        </a:xfrm>
        <a:prstGeom xmlns:a="http://schemas.openxmlformats.org/drawingml/2006/main" prst="line">
          <a:avLst/>
        </a:prstGeom>
        <a:ln xmlns:a="http://schemas.openxmlformats.org/drawingml/2006/main">
          <a:solidFill>
            <a:schemeClr val="bg1">
              <a:lumMod val="75000"/>
            </a:schemeClr>
          </a:solidFill>
          <a:prstDash val="dash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0.07554</cdr:x>
      <cdr:y>0.43965</cdr:y>
    </cdr:from>
    <cdr:to>
      <cdr:x>0.99187</cdr:x>
      <cdr:y>0.43965</cdr:y>
    </cdr:to>
    <cdr:cxnSp macro="">
      <cdr:nvCxnSpPr>
        <cdr:cNvPr id="5" name="Прямая соединительная линия 4"/>
        <cdr:cNvCxnSpPr/>
      </cdr:nvCxnSpPr>
      <cdr:spPr>
        <a:xfrm xmlns:a="http://schemas.openxmlformats.org/drawingml/2006/main">
          <a:off x="878447" y="2029655"/>
          <a:ext cx="10656277" cy="0"/>
        </a:xfrm>
        <a:prstGeom xmlns:a="http://schemas.openxmlformats.org/drawingml/2006/main" prst="line">
          <a:avLst/>
        </a:prstGeom>
        <a:ln xmlns:a="http://schemas.openxmlformats.org/drawingml/2006/main">
          <a:solidFill>
            <a:schemeClr val="bg1">
              <a:lumMod val="75000"/>
            </a:schemeClr>
          </a:solidFill>
          <a:prstDash val="dash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0.07292</cdr:x>
      <cdr:y>0.61486</cdr:y>
    </cdr:from>
    <cdr:to>
      <cdr:x>0.98925</cdr:x>
      <cdr:y>0.61486</cdr:y>
    </cdr:to>
    <cdr:cxnSp macro="">
      <cdr:nvCxnSpPr>
        <cdr:cNvPr id="6" name="Прямая соединительная линия 5"/>
        <cdr:cNvCxnSpPr/>
      </cdr:nvCxnSpPr>
      <cdr:spPr>
        <a:xfrm xmlns:a="http://schemas.openxmlformats.org/drawingml/2006/main">
          <a:off x="847967" y="2838547"/>
          <a:ext cx="10656277" cy="0"/>
        </a:xfrm>
        <a:prstGeom xmlns:a="http://schemas.openxmlformats.org/drawingml/2006/main" prst="line">
          <a:avLst/>
        </a:prstGeom>
        <a:ln xmlns:a="http://schemas.openxmlformats.org/drawingml/2006/main">
          <a:solidFill>
            <a:schemeClr val="bg1">
              <a:lumMod val="75000"/>
            </a:schemeClr>
          </a:solidFill>
          <a:prstDash val="dash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</c:userShap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0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288C156-8CE9-4885-BAF0-6AC421633DAB}" type="datetimeFigureOut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srgbClr val="AD2E03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4572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5/26/2021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AD2E03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AD2E03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9B3CD72F-3546-4F4B-A20A-303FE982338D}" type="slidenum">
              <a:rPr kumimoji="0" lang="en-US" sz="3200" b="0" i="0" u="none" strike="noStrike" kern="1200" cap="none" spc="0" normalizeH="0" baseline="0" noProof="0" smtClean="0">
                <a:ln>
                  <a:noFill/>
                </a:ln>
                <a:solidFill>
                  <a:srgbClr val="AD2E03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4572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3200" b="0" i="0" u="none" strike="noStrike" kern="1200" cap="none" spc="0" normalizeH="0" baseline="0" noProof="0">
              <a:ln>
                <a:noFill/>
              </a:ln>
              <a:solidFill>
                <a:srgbClr val="AD2E03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108264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marL="0">
              <a:defRPr sz="3600" b="1">
                <a:solidFill>
                  <a:srgbClr val="0070C0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72FA2AA-4AA8-4AFD-B0DF-040C5AB38CE5}" type="datetimeFigureOut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srgbClr val="AD2E03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4572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5/26/2021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AD2E03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AD2E03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defTabSz="4572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fld id="{247DD9F1-E085-4083-A6EF-E3074AF76DB5}" type="slidenum">
              <a:rPr lang="en-US" sz="3200" smtClean="0">
                <a:latin typeface="Century Gothic" panose="020B0502020202020204"/>
              </a:rPr>
              <a:pPr defTabSz="457200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sz="3200">
              <a:latin typeface="Century Gothic" panose="020B0502020202020204"/>
            </a:endParaRPr>
          </a:p>
        </p:txBody>
      </p:sp>
      <p:sp>
        <p:nvSpPr>
          <p:cNvPr id="7" name="Slide Number Placeholder 5"/>
          <p:cNvSpPr txBox="1">
            <a:spLocks/>
          </p:cNvSpPr>
          <p:nvPr userDrawn="1"/>
        </p:nvSpPr>
        <p:spPr>
          <a:xfrm>
            <a:off x="9900458" y="6459784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r" defTabSz="914400" rtl="0" eaLnBrk="1" latinLnBrk="0" hangingPunct="1">
              <a:defRPr sz="1050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4572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fld id="{247DD9F1-E085-4083-A6EF-E3074AF76DB5}" type="slidenum">
              <a:rPr lang="en-US" sz="2400" smtClean="0">
                <a:solidFill>
                  <a:schemeClr val="bg1"/>
                </a:solidFill>
                <a:latin typeface="Century Gothic" panose="020B0502020202020204"/>
              </a:rPr>
              <a:pPr defTabSz="457200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sz="3200" dirty="0">
              <a:solidFill>
                <a:schemeClr val="bg1"/>
              </a:solidFill>
              <a:latin typeface="Century Gothic" panose="020B0502020202020204"/>
            </a:endParaRPr>
          </a:p>
        </p:txBody>
      </p:sp>
    </p:spTree>
    <p:extLst>
      <p:ext uri="{BB962C8B-B14F-4D97-AF65-F5344CB8AC3E}">
        <p14:creationId xmlns:p14="http://schemas.microsoft.com/office/powerpoint/2010/main" val="40855900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CB59A6FA-2F85-4752-AE04-CD0BCF1FD206}" type="datetimeFigureOut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srgbClr val="AD2E03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4572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5/26/2021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AD2E03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AD2E03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61D573A-E65C-446D-A262-8E0C41B8F232}" type="slidenum">
              <a:rPr kumimoji="0" lang="en-US" sz="3200" b="0" i="0" u="none" strike="noStrike" kern="1200" cap="none" spc="0" normalizeH="0" baseline="0" noProof="0" smtClean="0">
                <a:ln>
                  <a:noFill/>
                </a:ln>
                <a:solidFill>
                  <a:srgbClr val="AD2E03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4572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3200" b="0" i="0" u="none" strike="noStrike" kern="1200" cap="none" spc="0" normalizeH="0" baseline="0" noProof="0">
              <a:ln>
                <a:noFill/>
              </a:ln>
              <a:solidFill>
                <a:srgbClr val="AD2E03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220177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9" y="1845734"/>
            <a:ext cx="4937760" cy="40233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C1CD25D-8D4C-46E9-ABEC-AC0B2C1753CF}" type="datetimeFigureOut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srgbClr val="AD2E03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4572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5/26/2021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AD2E03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AD2E03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CAB11B4-BA2B-4C44-A5E3-6B27F3FD7222}" type="slidenum">
              <a:rPr kumimoji="0" lang="en-US" sz="3200" b="0" i="0" u="none" strike="noStrike" kern="1200" cap="none" spc="0" normalizeH="0" baseline="0" noProof="0" smtClean="0">
                <a:ln>
                  <a:noFill/>
                </a:ln>
                <a:solidFill>
                  <a:srgbClr val="AD2E03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4572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3200" b="0" i="0" u="none" strike="noStrike" kern="1200" cap="none" spc="0" normalizeH="0" baseline="0" noProof="0">
              <a:ln>
                <a:noFill/>
              </a:ln>
              <a:solidFill>
                <a:srgbClr val="AD2E03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018394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92A2804-C727-4F17-991F-D0B704F32CEB}" type="datetimeFigureOut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srgbClr val="AD2E03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4572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5/26/2021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AD2E03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AD2E03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4DB7F64-586B-4421-9604-0F80F36A2179}" type="slidenum">
              <a:rPr kumimoji="0" lang="en-US" sz="3200" b="0" i="0" u="none" strike="noStrike" kern="1200" cap="none" spc="0" normalizeH="0" baseline="0" noProof="0" smtClean="0">
                <a:ln>
                  <a:noFill/>
                </a:ln>
                <a:solidFill>
                  <a:srgbClr val="AD2E03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4572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3200" b="0" i="0" u="none" strike="noStrike" kern="1200" cap="none" spc="0" normalizeH="0" baseline="0" noProof="0">
              <a:ln>
                <a:noFill/>
              </a:ln>
              <a:solidFill>
                <a:srgbClr val="AD2E03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983099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9751CDF-1223-471A-8F1E-DA6887A5BB82}" type="datetimeFigureOut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srgbClr val="AD2E03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4572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5/26/2021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AD2E03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AD2E03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F0195568-07D0-473E-B7D7-4C795F7C1F98}" type="slidenum">
              <a:rPr kumimoji="0" lang="en-US" sz="3200" b="0" i="0" u="none" strike="noStrike" kern="1200" cap="none" spc="0" normalizeH="0" baseline="0" noProof="0" smtClean="0">
                <a:ln>
                  <a:noFill/>
                </a:ln>
                <a:solidFill>
                  <a:srgbClr val="AD2E03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4572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3200" b="0" i="0" u="none" strike="noStrike" kern="1200" cap="none" spc="0" normalizeH="0" baseline="0" noProof="0">
              <a:ln>
                <a:noFill/>
              </a:ln>
              <a:solidFill>
                <a:srgbClr val="AD2E03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603337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F0E707D-137A-4079-B32E-66C619A706B1}" type="datetimeFigureOut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srgbClr val="AD2E03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4572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5/26/2021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AD2E03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 marL="0" marR="0" lvl="0" indent="0" algn="l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AD2E03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5CB1029B-30F5-4F7B-96A0-4F2D85F5B3EF}" type="slidenum">
              <a:rPr kumimoji="0" lang="en-US" sz="3200" b="0" i="0" u="none" strike="noStrike" kern="1200" cap="none" spc="0" normalizeH="0" baseline="0" noProof="0" smtClean="0">
                <a:ln>
                  <a:noFill/>
                </a:ln>
                <a:solidFill>
                  <a:srgbClr val="AD2E03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4572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3200" b="0" i="0" u="none" strike="noStrike" kern="1200" cap="none" spc="0" normalizeH="0" baseline="0" noProof="0">
              <a:ln>
                <a:noFill/>
              </a:ln>
              <a:solidFill>
                <a:srgbClr val="AD2E03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235820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pPr marL="0" marR="0" lvl="0" indent="0" algn="r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37C9D12-26CB-42B1-82AB-C422F42FA0DD}" type="datetimeFigureOut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srgbClr val="AD2E03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4572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5/26/2021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AD2E03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pPr marL="0" marR="0" lvl="0" indent="0" algn="l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AD2E03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marL="0" marR="0" lvl="0" indent="0" algn="r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E408A05-5EC0-4D33-A801-9FFD6AB885E3}" type="slidenum">
              <a:rPr kumimoji="0" lang="en-US" sz="3200" b="0" i="0" u="none" strike="noStrike" kern="1200" cap="none" spc="0" normalizeH="0" baseline="0" noProof="0" smtClean="0">
                <a:ln>
                  <a:noFill/>
                </a:ln>
                <a:solidFill>
                  <a:srgbClr val="AD2E03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4572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3200" b="0" i="0" u="none" strike="noStrike" kern="1200" cap="none" spc="0" normalizeH="0" baseline="0" noProof="0">
              <a:ln>
                <a:noFill/>
              </a:ln>
              <a:solidFill>
                <a:srgbClr val="AD2E03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615334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264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3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F61CE4B4-8C75-4D2A-9382-0FB6885F7B09}" type="datetimeFigureOut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srgbClr val="AD2E03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4572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5/26/2021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AD2E03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AD2E03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F49772EB-A1EE-476E-936D-6E7948126311}" type="slidenum">
              <a:rPr kumimoji="0" lang="en-US" sz="3200" b="0" i="0" u="none" strike="noStrike" kern="1200" cap="none" spc="0" normalizeH="0" baseline="0" noProof="0" smtClean="0">
                <a:ln>
                  <a:noFill/>
                </a:ln>
                <a:solidFill>
                  <a:srgbClr val="AD2E03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4572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3200" b="0" i="0" u="none" strike="noStrike" kern="1200" cap="none" spc="0" normalizeH="0" baseline="0" noProof="0">
              <a:ln>
                <a:noFill/>
              </a:ln>
              <a:solidFill>
                <a:srgbClr val="AD2E03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49570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DA6F5053-2CE4-449F-88A6-15292E20BF19}" type="datetimeFigureOut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srgbClr val="AD2E03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4572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5/26/2021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AD2E03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AD2E03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3E28375-5C69-434E-9702-4F24CD7C1B09}" type="slidenum">
              <a:rPr kumimoji="0" lang="en-US" sz="3200" b="0" i="0" u="none" strike="noStrike" kern="1200" cap="none" spc="0" normalizeH="0" baseline="0" noProof="0" smtClean="0">
                <a:ln>
                  <a:noFill/>
                </a:ln>
                <a:solidFill>
                  <a:srgbClr val="AD2E03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4572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3200" b="0" i="0" u="none" strike="noStrike" kern="1200" cap="none" spc="0" normalizeH="0" baseline="0" noProof="0">
              <a:ln>
                <a:noFill/>
              </a:ln>
              <a:solidFill>
                <a:srgbClr val="AD2E03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460532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4778"/>
            <a:ext cx="2628900" cy="5757421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4778"/>
            <a:ext cx="7734300" cy="5757422"/>
          </a:xfrm>
        </p:spPr>
        <p:txBody>
          <a:bodyPr vert="eaVert" lIns="45720" tIns="0" rIns="45720" bIns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DFF7FEF2-AF0F-42BB-88ED-D9F751639A69}" type="datetimeFigureOut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srgbClr val="AD2E03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4572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5/26/2021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AD2E03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AD2E03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05564EF-8D2F-4363-AA96-077C9DE3F686}" type="slidenum">
              <a:rPr kumimoji="0" lang="en-US" sz="3200" b="0" i="0" u="none" strike="noStrike" kern="1200" cap="none" spc="0" normalizeH="0" baseline="0" noProof="0" smtClean="0">
                <a:ln>
                  <a:noFill/>
                </a:ln>
                <a:solidFill>
                  <a:srgbClr val="AD2E03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4572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3200" b="0" i="0" u="none" strike="noStrike" kern="1200" cap="none" spc="0" normalizeH="0" baseline="0" noProof="0">
              <a:ln>
                <a:noFill/>
              </a:ln>
              <a:solidFill>
                <a:srgbClr val="AD2E03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195141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288C156-8CE9-4885-BAF0-6AC421633DAB}" type="datetimeFigureOut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srgbClr val="AD2E03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4572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5/26/2021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AD2E03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AD2E03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9B3CD72F-3546-4F4B-A20A-303FE982338D}" type="slidenum">
              <a:rPr kumimoji="0" lang="en-US" sz="3200" b="0" i="0" u="none" strike="noStrike" kern="1200" cap="none" spc="0" normalizeH="0" baseline="0" noProof="0" smtClean="0">
                <a:ln>
                  <a:noFill/>
                </a:ln>
                <a:solidFill>
                  <a:srgbClr val="AD2E03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4572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3200" b="0" i="0" u="none" strike="noStrike" kern="1200" cap="none" spc="0" normalizeH="0" baseline="0" noProof="0">
              <a:ln>
                <a:noFill/>
              </a:ln>
              <a:solidFill>
                <a:srgbClr val="AD2E03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9715498" y="6942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7595656" y="7773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8723311" y="9144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8823323" y="7180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9332912" y="12954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5399860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72FA2AA-4AA8-4AFD-B0DF-040C5AB38CE5}" type="datetimeFigureOut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srgbClr val="AD2E03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4572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5/26/2021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AD2E03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AD2E03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47DD9F1-E085-4083-A6EF-E3074AF76DB5}" type="slidenum">
              <a:rPr kumimoji="0" lang="en-US" sz="3200" b="0" i="0" u="none" strike="noStrike" kern="1200" cap="none" spc="0" normalizeH="0" baseline="0" noProof="0" smtClean="0">
                <a:ln>
                  <a:noFill/>
                </a:ln>
                <a:solidFill>
                  <a:srgbClr val="AD2E03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4572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3200" b="0" i="0" u="none" strike="noStrike" kern="1200" cap="none" spc="0" normalizeH="0" baseline="0" noProof="0">
              <a:ln>
                <a:noFill/>
              </a:ln>
              <a:solidFill>
                <a:srgbClr val="AD2E03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8457489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CB59A6FA-2F85-4752-AE04-CD0BCF1FD206}" type="datetimeFigureOut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srgbClr val="AD2E03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4572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5/26/2021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AD2E03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AD2E03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61D573A-E65C-446D-A262-8E0C41B8F232}" type="slidenum">
              <a:rPr kumimoji="0" lang="en-US" sz="3200" b="0" i="0" u="none" strike="noStrike" kern="1200" cap="none" spc="0" normalizeH="0" baseline="0" noProof="0" smtClean="0">
                <a:ln>
                  <a:noFill/>
                </a:ln>
                <a:solidFill>
                  <a:srgbClr val="AD2E03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4572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3200" b="0" i="0" u="none" strike="noStrike" kern="1200" cap="none" spc="0" normalizeH="0" baseline="0" noProof="0">
              <a:ln>
                <a:noFill/>
              </a:ln>
              <a:solidFill>
                <a:srgbClr val="AD2E03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7717105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C1CD25D-8D4C-46E9-ABEC-AC0B2C1753CF}" type="datetimeFigureOut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srgbClr val="AD2E03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4572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5/26/2021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AD2E03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AD2E03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CAB11B4-BA2B-4C44-A5E3-6B27F3FD7222}" type="slidenum">
              <a:rPr kumimoji="0" lang="en-US" sz="3200" b="0" i="0" u="none" strike="noStrike" kern="1200" cap="none" spc="0" normalizeH="0" baseline="0" noProof="0" smtClean="0">
                <a:ln>
                  <a:noFill/>
                </a:ln>
                <a:solidFill>
                  <a:srgbClr val="AD2E03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4572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3200" b="0" i="0" u="none" strike="noStrike" kern="1200" cap="none" spc="0" normalizeH="0" baseline="0" noProof="0">
              <a:ln>
                <a:noFill/>
              </a:ln>
              <a:solidFill>
                <a:srgbClr val="AD2E03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5625758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92A2804-C727-4F17-991F-D0B704F32CEB}" type="datetimeFigureOut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srgbClr val="AD2E03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4572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5/26/2021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AD2E03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AD2E03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4DB7F64-586B-4421-9604-0F80F36A2179}" type="slidenum">
              <a:rPr kumimoji="0" lang="en-US" sz="3200" b="0" i="0" u="none" strike="noStrike" kern="1200" cap="none" spc="0" normalizeH="0" baseline="0" noProof="0" smtClean="0">
                <a:ln>
                  <a:noFill/>
                </a:ln>
                <a:solidFill>
                  <a:srgbClr val="AD2E03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4572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3200" b="0" i="0" u="none" strike="noStrike" kern="1200" cap="none" spc="0" normalizeH="0" baseline="0" noProof="0">
              <a:ln>
                <a:noFill/>
              </a:ln>
              <a:solidFill>
                <a:srgbClr val="AD2E03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3827499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9751CDF-1223-471A-8F1E-DA6887A5BB82}" type="datetimeFigureOut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srgbClr val="AD2E03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4572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5/26/2021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AD2E03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AD2E03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F0195568-07D0-473E-B7D7-4C795F7C1F98}" type="slidenum">
              <a:rPr kumimoji="0" lang="en-US" sz="3200" b="0" i="0" u="none" strike="noStrike" kern="1200" cap="none" spc="0" normalizeH="0" baseline="0" noProof="0" smtClean="0">
                <a:ln>
                  <a:noFill/>
                </a:ln>
                <a:solidFill>
                  <a:srgbClr val="AD2E03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4572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3200" b="0" i="0" u="none" strike="noStrike" kern="1200" cap="none" spc="0" normalizeH="0" baseline="0" noProof="0">
              <a:ln>
                <a:noFill/>
              </a:ln>
              <a:solidFill>
                <a:srgbClr val="AD2E03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9403667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F0E707D-137A-4079-B32E-66C619A706B1}" type="datetimeFigureOut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srgbClr val="AD2E03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4572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5/26/2021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AD2E03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AD2E03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5CB1029B-30F5-4F7B-96A0-4F2D85F5B3EF}" type="slidenum">
              <a:rPr kumimoji="0" lang="en-US" sz="3200" b="0" i="0" u="none" strike="noStrike" kern="1200" cap="none" spc="0" normalizeH="0" baseline="0" noProof="0" smtClean="0">
                <a:ln>
                  <a:noFill/>
                </a:ln>
                <a:solidFill>
                  <a:srgbClr val="AD2E03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4572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3200" b="0" i="0" u="none" strike="noStrike" kern="1200" cap="none" spc="0" normalizeH="0" baseline="0" noProof="0">
              <a:ln>
                <a:noFill/>
              </a:ln>
              <a:solidFill>
                <a:srgbClr val="AD2E03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5606694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37C9D12-26CB-42B1-82AB-C422F42FA0DD}" type="datetimeFigureOut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srgbClr val="AD2E03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4572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5/26/2021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AD2E03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AD2E03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E408A05-5EC0-4D33-A801-9FFD6AB885E3}" type="slidenum">
              <a:rPr kumimoji="0" lang="en-US" sz="3200" b="0" i="0" u="none" strike="noStrike" kern="1200" cap="none" spc="0" normalizeH="0" baseline="0" noProof="0" smtClean="0">
                <a:ln>
                  <a:noFill/>
                </a:ln>
                <a:solidFill>
                  <a:srgbClr val="AD2E03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4572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3200" b="0" i="0" u="none" strike="noStrike" kern="1200" cap="none" spc="0" normalizeH="0" baseline="0" noProof="0">
              <a:ln>
                <a:noFill/>
              </a:ln>
              <a:solidFill>
                <a:srgbClr val="AD2E03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324173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F61CE4B4-8C75-4D2A-9382-0FB6885F7B09}" type="datetimeFigureOut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srgbClr val="AD2E03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4572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5/26/2021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AD2E03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AD2E03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F49772EB-A1EE-476E-936D-6E7948126311}" type="slidenum">
              <a:rPr kumimoji="0" lang="en-US" sz="3200" b="0" i="0" u="none" strike="noStrike" kern="1200" cap="none" spc="0" normalizeH="0" baseline="0" noProof="0" smtClean="0">
                <a:ln>
                  <a:noFill/>
                </a:ln>
                <a:solidFill>
                  <a:srgbClr val="AD2E03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4572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3200" b="0" i="0" u="none" strike="noStrike" kern="1200" cap="none" spc="0" normalizeH="0" baseline="0" noProof="0">
              <a:ln>
                <a:noFill/>
              </a:ln>
              <a:solidFill>
                <a:srgbClr val="AD2E03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0105071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F2AF6C51-ABB3-4524-A834-E7616BA13FCC}" type="datetimeFigureOut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srgbClr val="AD2E03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4572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5/26/2021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AD2E03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AD2E03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7E400FBB-A92B-4400-ADAE-DE0C10794E1A}" type="slidenum">
              <a:rPr kumimoji="0" lang="en-US" sz="3200" b="0" i="0" u="none" strike="noStrike" kern="1200" cap="none" spc="0" normalizeH="0" baseline="0" noProof="0" smtClean="0">
                <a:ln>
                  <a:noFill/>
                </a:ln>
                <a:solidFill>
                  <a:srgbClr val="AD2E03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4572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3200" b="0" i="0" u="none" strike="noStrike" kern="1200" cap="none" spc="0" normalizeH="0" baseline="0" noProof="0">
              <a:ln>
                <a:noFill/>
              </a:ln>
              <a:solidFill>
                <a:srgbClr val="AD2E03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0748406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46731AD-5802-45D9-9934-29E847E9B43E}" type="datetimeFigureOut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srgbClr val="AD2E03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4572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5/26/2021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AD2E03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AD2E03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C0F7692F-7239-40B9-BACF-FDF9FBBD0A43}" type="slidenum">
              <a:rPr kumimoji="0" lang="en-US" sz="3200" b="0" i="0" u="none" strike="noStrike" kern="1200" cap="none" spc="0" normalizeH="0" baseline="0" noProof="0" smtClean="0">
                <a:ln>
                  <a:noFill/>
                </a:ln>
                <a:solidFill>
                  <a:srgbClr val="AD2E03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4572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3200" b="0" i="0" u="none" strike="noStrike" kern="1200" cap="none" spc="0" normalizeH="0" baseline="0" noProof="0">
              <a:ln>
                <a:noFill/>
              </a:ln>
              <a:solidFill>
                <a:srgbClr val="AD2E03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5348408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518E3E64-58F0-46E1-B2A4-FC9EC4E50BEB}" type="datetimeFigureOut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srgbClr val="AD2E03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4572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5/26/2021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AD2E03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AD2E03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35DF3A2-83D3-4879-B93F-3812B27F2B7E}" type="slidenum">
              <a:rPr kumimoji="0" lang="en-US" sz="3200" b="0" i="0" u="none" strike="noStrike" kern="1200" cap="none" spc="0" normalizeH="0" baseline="0" noProof="0" smtClean="0">
                <a:ln>
                  <a:noFill/>
                </a:ln>
                <a:solidFill>
                  <a:srgbClr val="AD2E03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4572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3200" b="0" i="0" u="none" strike="noStrike" kern="1200" cap="none" spc="0" normalizeH="0" baseline="0" noProof="0">
              <a:ln>
                <a:noFill/>
              </a:ln>
              <a:solidFill>
                <a:srgbClr val="AD2E03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96093054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9C906534-3246-4D6C-8980-238C68C7784B}" type="datetimeFigureOut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srgbClr val="AD2E03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4572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5/26/2021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AD2E03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AD2E03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F828127D-27EC-4162-932A-74E57750B022}" type="slidenum">
              <a:rPr kumimoji="0" lang="en-US" sz="3200" b="0" i="0" u="none" strike="noStrike" kern="1200" cap="none" spc="0" normalizeH="0" baseline="0" noProof="0" smtClean="0">
                <a:ln>
                  <a:noFill/>
                </a:ln>
                <a:solidFill>
                  <a:srgbClr val="AD2E03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4572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3200" b="0" i="0" u="none" strike="noStrike" kern="1200" cap="none" spc="0" normalizeH="0" baseline="0" noProof="0">
              <a:ln>
                <a:noFill/>
              </a:ln>
              <a:solidFill>
                <a:srgbClr val="AD2E03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7005841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474ECC4-3457-46F8-BECA-B371604C99A8}" type="datetimeFigureOut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srgbClr val="AD2E03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4572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5/26/2021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AD2E03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AD2E03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93E672FC-F1B7-4CB8-BADE-707A71974B20}" type="slidenum">
              <a:rPr kumimoji="0" lang="en-US" sz="3200" b="0" i="0" u="none" strike="noStrike" kern="1200" cap="none" spc="0" normalizeH="0" baseline="0" noProof="0" smtClean="0">
                <a:ln>
                  <a:noFill/>
                </a:ln>
                <a:solidFill>
                  <a:srgbClr val="AD2E03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4572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3200" b="0" i="0" u="none" strike="noStrike" kern="1200" cap="none" spc="0" normalizeH="0" baseline="0" noProof="0">
              <a:ln>
                <a:noFill/>
              </a:ln>
              <a:solidFill>
                <a:srgbClr val="AD2E03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59978393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7A17087A-9AB7-45E3-9525-0A504B56876D}" type="datetimeFigureOut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srgbClr val="AD2E03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4572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5/26/2021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AD2E03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AD2E03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9D11B41B-02BE-403D-9E1D-9F83F2BC1C79}" type="slidenum">
              <a:rPr kumimoji="0" lang="en-US" sz="3200" b="0" i="0" u="none" strike="noStrike" kern="1200" cap="none" spc="0" normalizeH="0" baseline="0" noProof="0" smtClean="0">
                <a:ln>
                  <a:noFill/>
                </a:ln>
                <a:solidFill>
                  <a:srgbClr val="AD2E03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4572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3200" b="0" i="0" u="none" strike="noStrike" kern="1200" cap="none" spc="0" normalizeH="0" baseline="0" noProof="0">
              <a:ln>
                <a:noFill/>
              </a:ln>
              <a:solidFill>
                <a:srgbClr val="AD2E03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68562482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DA6F5053-2CE4-449F-88A6-15292E20BF19}" type="datetimeFigureOut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srgbClr val="AD2E03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4572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5/26/2021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AD2E03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AD2E03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3E28375-5C69-434E-9702-4F24CD7C1B09}" type="slidenum">
              <a:rPr kumimoji="0" lang="en-US" sz="3200" b="0" i="0" u="none" strike="noStrike" kern="1200" cap="none" spc="0" normalizeH="0" baseline="0" noProof="0" smtClean="0">
                <a:ln>
                  <a:noFill/>
                </a:ln>
                <a:solidFill>
                  <a:srgbClr val="AD2E03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4572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3200" b="0" i="0" u="none" strike="noStrike" kern="1200" cap="none" spc="0" normalizeH="0" baseline="0" noProof="0">
              <a:ln>
                <a:noFill/>
              </a:ln>
              <a:solidFill>
                <a:srgbClr val="AD2E03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17411631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DFF7FEF2-AF0F-42BB-88ED-D9F751639A69}" type="datetimeFigureOut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srgbClr val="AD2E03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4572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5/26/2021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AD2E03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AD2E03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05564EF-8D2F-4363-AA96-077C9DE3F686}" type="slidenum">
              <a:rPr kumimoji="0" lang="en-US" sz="3200" b="0" i="0" u="none" strike="noStrike" kern="1200" cap="none" spc="0" normalizeH="0" baseline="0" noProof="0" smtClean="0">
                <a:ln>
                  <a:noFill/>
                </a:ln>
                <a:solidFill>
                  <a:srgbClr val="AD2E03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4572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3200" b="0" i="0" u="none" strike="noStrike" kern="1200" cap="none" spc="0" normalizeH="0" baseline="0" noProof="0">
              <a:ln>
                <a:noFill/>
              </a:ln>
              <a:solidFill>
                <a:srgbClr val="AD2E03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303992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18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slideLayout" Target="../slideLayouts/slideLayout28.xml"/><Relationship Id="rId2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27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6"/>
            <a:ext cx="12192001" cy="659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B6C2A2-E534-466E-8921-B152A34FC286}" type="datetimeFigureOut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5/26/2021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B193FE-001E-4535-9A98-B210DFC85068}" type="slidenum">
              <a:rPr kumimoji="0" lang="en-US" sz="3200" b="0" i="0" u="none" strike="noStrike" kern="1200" cap="none" spc="0" normalizeH="0" baseline="0" noProof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3200" b="0" i="0" u="none" strike="noStrike" kern="1200" cap="none" spc="0" normalizeH="0" baseline="0" noProof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8520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  <p:sldLayoutId id="2147483692" r:id="rId2"/>
    <p:sldLayoutId id="2147483693" r:id="rId3"/>
    <p:sldLayoutId id="2147483694" r:id="rId4"/>
    <p:sldLayoutId id="2147483695" r:id="rId5"/>
    <p:sldLayoutId id="2147483696" r:id="rId6"/>
    <p:sldLayoutId id="2147483697" r:id="rId7"/>
    <p:sldLayoutId id="2147483698" r:id="rId8"/>
    <p:sldLayoutId id="2147483699" r:id="rId9"/>
    <p:sldLayoutId id="2147483700" r:id="rId10"/>
    <p:sldLayoutId id="2147483701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B6C2A2-E534-466E-8921-B152A34FC286}" type="datetimeFigureOut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5/26/2021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B193FE-001E-4535-9A98-B210DFC85068}" type="slidenum">
              <a:rPr kumimoji="0" lang="en-US" sz="3200" b="0" i="0" u="none" strike="noStrike" kern="1200" cap="none" spc="0" normalizeH="0" baseline="0" noProof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3200" b="0" i="0" u="none" strike="noStrike" kern="1200" cap="none" spc="0" normalizeH="0" baseline="0" noProof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8983654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  <p:sldLayoutId id="2147483732" r:id="rId12"/>
    <p:sldLayoutId id="2147483733" r:id="rId13"/>
    <p:sldLayoutId id="2147483734" r:id="rId14"/>
    <p:sldLayoutId id="2147483735" r:id="rId15"/>
    <p:sldLayoutId id="2147483736" r:id="rId16"/>
    <p:sldLayoutId id="214748373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663857" y="402104"/>
            <a:ext cx="78009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cap="small" dirty="0"/>
              <a:t>Федеральный научно-исследовательский социологический центр</a:t>
            </a:r>
            <a:endParaRPr lang="ru-RU" dirty="0"/>
          </a:p>
          <a:p>
            <a:pPr>
              <a:defRPr/>
            </a:pPr>
            <a:r>
              <a:rPr lang="ru-RU" b="1" cap="small" dirty="0"/>
              <a:t>Российской академии </a:t>
            </a:r>
            <a:r>
              <a:rPr lang="ru-RU" b="1" cap="small" dirty="0" smtClean="0"/>
              <a:t>наук	</a:t>
            </a: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72994" y="2910695"/>
            <a:ext cx="11006198" cy="1981453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Autofit/>
          </a:bodyPr>
          <a:lstStyle/>
          <a:p>
            <a:r>
              <a:rPr lang="ru-RU" sz="4400" b="1" cap="small" dirty="0"/>
              <a:t>О социальных последствиях пандемии </a:t>
            </a:r>
            <a:r>
              <a:rPr lang="ru-RU" sz="4400" b="1" cap="small" dirty="0" err="1"/>
              <a:t>коронавируса</a:t>
            </a:r>
            <a:r>
              <a:rPr lang="ru-RU" sz="4400" b="1" cap="small" dirty="0"/>
              <a:t>: </a:t>
            </a:r>
            <a:r>
              <a:rPr lang="en-US" sz="4400" b="1" cap="small" dirty="0"/>
              <a:t>COVID</a:t>
            </a:r>
            <a:r>
              <a:rPr lang="ru-RU" sz="4400" b="1" cap="small" dirty="0"/>
              <a:t>-19</a:t>
            </a:r>
            <a:r>
              <a:rPr lang="ru-RU" sz="4400" dirty="0"/>
              <a:t/>
            </a:r>
            <a:br>
              <a:rPr lang="ru-RU" sz="4400" dirty="0"/>
            </a:br>
            <a:r>
              <a:rPr lang="ru-RU" sz="3600" b="1" cap="small" dirty="0"/>
              <a:t>(опыт социологической диагностики)</a:t>
            </a:r>
            <a:endParaRPr lang="ru-RU" sz="36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841171" y="1264056"/>
            <a:ext cx="6174366" cy="1431018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rtlCol="0">
            <a:noAutofit/>
          </a:bodyPr>
          <a:lstStyle/>
          <a:p>
            <a:pPr fontAlgn="auto">
              <a:defRPr/>
            </a:pPr>
            <a:r>
              <a:rPr lang="ru-RU" sz="2400" b="1" dirty="0" smtClean="0">
                <a:solidFill>
                  <a:schemeClr val="tx1"/>
                </a:solidFill>
              </a:rPr>
              <a:t>Михаил Константинович Горшков</a:t>
            </a:r>
          </a:p>
          <a:p>
            <a:pPr>
              <a:defRPr/>
            </a:pPr>
            <a:r>
              <a:rPr lang="ru-RU" sz="1800" dirty="0" smtClean="0">
                <a:solidFill>
                  <a:schemeClr val="tx1"/>
                </a:solidFill>
              </a:rPr>
              <a:t>Научный руководитель </a:t>
            </a:r>
            <a:br>
              <a:rPr lang="ru-RU" sz="1800" dirty="0" smtClean="0">
                <a:solidFill>
                  <a:schemeClr val="tx1"/>
                </a:solidFill>
              </a:rPr>
            </a:br>
            <a:r>
              <a:rPr lang="ru-RU" sz="1800" dirty="0" smtClean="0">
                <a:solidFill>
                  <a:schemeClr val="tx1"/>
                </a:solidFill>
              </a:rPr>
              <a:t>Академик РАН</a:t>
            </a:r>
            <a:endParaRPr lang="en-US" sz="1800" dirty="0">
              <a:solidFill>
                <a:schemeClr val="tx1"/>
              </a:solidFill>
            </a:endParaRPr>
          </a:p>
          <a:p>
            <a:pPr fontAlgn="auto">
              <a:defRPr/>
            </a:pPr>
            <a:endParaRPr lang="en-US" sz="1600" b="1" dirty="0">
              <a:solidFill>
                <a:schemeClr val="tx1"/>
              </a:solidFill>
            </a:endParaRPr>
          </a:p>
        </p:txBody>
      </p:sp>
      <p:pic>
        <p:nvPicPr>
          <p:cNvPr id="16" name="Рисунок 15"/>
          <p:cNvPicPr>
            <a:picLocks noChangeAspect="1"/>
          </p:cNvPicPr>
          <p:nvPr/>
        </p:nvPicPr>
        <p:blipFill>
          <a:blip r:embed="rId2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994" y="368786"/>
            <a:ext cx="847242" cy="70603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72994" y="5582652"/>
            <a:ext cx="512545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Доклад на заседании Президиума РАН</a:t>
            </a:r>
          </a:p>
          <a:p>
            <a:r>
              <a:rPr lang="ru-RU" dirty="0"/>
              <a:t>25 мая 2021 г.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498907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33632" y="248895"/>
            <a:ext cx="11758368" cy="1450757"/>
          </a:xfrm>
        </p:spPr>
        <p:txBody>
          <a:bodyPr>
            <a:normAutofit/>
          </a:bodyPr>
          <a:lstStyle/>
          <a:p>
            <a:r>
              <a:rPr lang="ru-RU" sz="3200" dirty="0"/>
              <a:t>Как Вы оцениваете ущерб, нанесенный </a:t>
            </a:r>
            <a:r>
              <a:rPr lang="ru-RU" sz="3200" dirty="0" err="1" smtClean="0"/>
              <a:t>короновирусом</a:t>
            </a:r>
            <a:r>
              <a:rPr lang="ru-RU" sz="3200" dirty="0" smtClean="0"/>
              <a:t> лично Вам, Вашим близким, стране в целом</a:t>
            </a:r>
            <a:r>
              <a:rPr lang="en-US" sz="3200" dirty="0" smtClean="0"/>
              <a:t>?</a:t>
            </a:r>
            <a:r>
              <a:rPr lang="ru-RU" sz="3200" dirty="0" smtClean="0"/>
              <a:t> Март 2021 </a:t>
            </a:r>
            <a:r>
              <a:rPr lang="ru-RU" sz="3200" dirty="0"/>
              <a:t>г., </a:t>
            </a:r>
            <a:r>
              <a:rPr lang="ru-RU" sz="3200" dirty="0" smtClean="0"/>
              <a:t>%</a:t>
            </a:r>
            <a:endParaRPr lang="ru-RU" sz="3200" dirty="0"/>
          </a:p>
        </p:txBody>
      </p:sp>
      <p:graphicFrame>
        <p:nvGraphicFramePr>
          <p:cNvPr id="4" name="Диаграмма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748849696"/>
              </p:ext>
            </p:extLst>
          </p:nvPr>
        </p:nvGraphicFramePr>
        <p:xfrm>
          <a:off x="801279" y="1989056"/>
          <a:ext cx="10972800" cy="411951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58423337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12269" y="286603"/>
            <a:ext cx="11022531" cy="1450757"/>
          </a:xfrm>
        </p:spPr>
        <p:txBody>
          <a:bodyPr>
            <a:normAutofit fontScale="90000"/>
          </a:bodyPr>
          <a:lstStyle/>
          <a:p>
            <a:r>
              <a:rPr lang="ru-RU" dirty="0"/>
              <a:t>C </a:t>
            </a:r>
            <a:r>
              <a:rPr lang="ru-RU" dirty="0" smtClean="0"/>
              <a:t>какими последствиями столкнулись Вы и </a:t>
            </a:r>
            <a:r>
              <a:rPr lang="ru-RU" dirty="0"/>
              <a:t>Ваши близкие 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за год </a:t>
            </a:r>
            <a:r>
              <a:rPr lang="ru-RU" dirty="0"/>
              <a:t>жизни в условиях </a:t>
            </a:r>
            <a:r>
              <a:rPr lang="ru-RU" dirty="0" smtClean="0"/>
              <a:t>пандемии </a:t>
            </a:r>
            <a:r>
              <a:rPr lang="ru-RU" dirty="0" err="1" smtClean="0"/>
              <a:t>коронавируса</a:t>
            </a:r>
            <a:r>
              <a:rPr lang="ru-RU" dirty="0" smtClean="0"/>
              <a:t>? </a:t>
            </a:r>
            <a:r>
              <a:rPr lang="ru-RU" dirty="0"/>
              <a:t>2020-2021 гг., %</a:t>
            </a:r>
          </a:p>
        </p:txBody>
      </p:sp>
      <p:graphicFrame>
        <p:nvGraphicFramePr>
          <p:cNvPr id="5" name="Диаграмма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639499066"/>
              </p:ext>
            </p:extLst>
          </p:nvPr>
        </p:nvGraphicFramePr>
        <p:xfrm>
          <a:off x="1097280" y="1863970"/>
          <a:ext cx="10637520" cy="444304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402351637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Диаграмма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282663252"/>
              </p:ext>
            </p:extLst>
          </p:nvPr>
        </p:nvGraphicFramePr>
        <p:xfrm>
          <a:off x="644769" y="1840523"/>
          <a:ext cx="10808677" cy="444304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9740861" y="183440"/>
            <a:ext cx="171258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 smtClean="0"/>
              <a:t>Продолжение</a:t>
            </a:r>
            <a:endParaRPr lang="ru-RU" sz="2000" dirty="0"/>
          </a:p>
        </p:txBody>
      </p:sp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712269" y="286603"/>
            <a:ext cx="11022531" cy="1450757"/>
          </a:xfrm>
        </p:spPr>
        <p:txBody>
          <a:bodyPr>
            <a:normAutofit fontScale="90000"/>
          </a:bodyPr>
          <a:lstStyle/>
          <a:p>
            <a:r>
              <a:rPr lang="ru-RU" dirty="0"/>
              <a:t>C </a:t>
            </a:r>
            <a:r>
              <a:rPr lang="ru-RU" dirty="0" smtClean="0"/>
              <a:t>какими последствиями столкнулись Вы и </a:t>
            </a:r>
            <a:r>
              <a:rPr lang="ru-RU" dirty="0"/>
              <a:t>Ваши близкие 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за год </a:t>
            </a:r>
            <a:r>
              <a:rPr lang="ru-RU" dirty="0"/>
              <a:t>жизни в условиях </a:t>
            </a:r>
            <a:r>
              <a:rPr lang="ru-RU" dirty="0" smtClean="0"/>
              <a:t>пандемии </a:t>
            </a:r>
            <a:r>
              <a:rPr lang="ru-RU" dirty="0" err="1" smtClean="0"/>
              <a:t>коронавируса</a:t>
            </a:r>
            <a:r>
              <a:rPr lang="ru-RU" dirty="0" smtClean="0"/>
              <a:t>? </a:t>
            </a:r>
            <a:r>
              <a:rPr lang="ru-RU" dirty="0"/>
              <a:t>2020-2021 гг., %</a:t>
            </a:r>
          </a:p>
        </p:txBody>
      </p:sp>
    </p:spTree>
    <p:extLst>
      <p:ext uri="{BB962C8B-B14F-4D97-AF65-F5344CB8AC3E}">
        <p14:creationId xmlns:p14="http://schemas.microsoft.com/office/powerpoint/2010/main" val="361344839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8246" y="286603"/>
            <a:ext cx="11476892" cy="1450757"/>
          </a:xfrm>
        </p:spPr>
        <p:txBody>
          <a:bodyPr>
            <a:normAutofit/>
          </a:bodyPr>
          <a:lstStyle/>
          <a:p>
            <a:r>
              <a:rPr lang="ru-RU" dirty="0" smtClean="0"/>
              <a:t>Особенности проявления последствий </a:t>
            </a:r>
            <a:r>
              <a:rPr lang="ru-RU" dirty="0"/>
              <a:t>п</a:t>
            </a:r>
            <a:r>
              <a:rPr lang="ru-RU" dirty="0" smtClean="0"/>
              <a:t>андемии </a:t>
            </a:r>
            <a:br>
              <a:rPr lang="ru-RU" dirty="0" smtClean="0"/>
            </a:br>
            <a:r>
              <a:rPr lang="ru-RU" dirty="0" smtClean="0"/>
              <a:t>в разных группах россиян, март 2021 </a:t>
            </a:r>
            <a:r>
              <a:rPr lang="ru-RU" dirty="0"/>
              <a:t>г., %</a:t>
            </a: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40075073"/>
              </p:ext>
            </p:extLst>
          </p:nvPr>
        </p:nvGraphicFramePr>
        <p:xfrm>
          <a:off x="328246" y="1737360"/>
          <a:ext cx="11476892" cy="4312283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4849575">
                  <a:extLst>
                    <a:ext uri="{9D8B030D-6E8A-4147-A177-3AD203B41FA5}">
                      <a16:colId xmlns:a16="http://schemas.microsoft.com/office/drawing/2014/main" val="1365350960"/>
                    </a:ext>
                  </a:extLst>
                </a:gridCol>
                <a:gridCol w="1947672">
                  <a:extLst>
                    <a:ext uri="{9D8B030D-6E8A-4147-A177-3AD203B41FA5}">
                      <a16:colId xmlns:a16="http://schemas.microsoft.com/office/drawing/2014/main" val="2728383713"/>
                    </a:ext>
                  </a:extLst>
                </a:gridCol>
                <a:gridCol w="1568597">
                  <a:extLst>
                    <a:ext uri="{9D8B030D-6E8A-4147-A177-3AD203B41FA5}">
                      <a16:colId xmlns:a16="http://schemas.microsoft.com/office/drawing/2014/main" val="1877531165"/>
                    </a:ext>
                  </a:extLst>
                </a:gridCol>
                <a:gridCol w="1633953">
                  <a:extLst>
                    <a:ext uri="{9D8B030D-6E8A-4147-A177-3AD203B41FA5}">
                      <a16:colId xmlns:a16="http://schemas.microsoft.com/office/drawing/2014/main" val="2993437936"/>
                    </a:ext>
                  </a:extLst>
                </a:gridCol>
                <a:gridCol w="1477095">
                  <a:extLst>
                    <a:ext uri="{9D8B030D-6E8A-4147-A177-3AD203B41FA5}">
                      <a16:colId xmlns:a16="http://schemas.microsoft.com/office/drawing/2014/main" val="1495296217"/>
                    </a:ext>
                  </a:extLst>
                </a:gridCol>
              </a:tblGrid>
              <a:tr h="113546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 </a:t>
                      </a:r>
                      <a:r>
                        <a:rPr lang="ru-RU" sz="2000" dirty="0" smtClean="0">
                          <a:effectLst/>
                        </a:rPr>
                        <a:t>Последствия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Сохранившие </a:t>
                      </a:r>
                      <a:r>
                        <a:rPr lang="ru-RU" sz="1800" dirty="0" smtClean="0">
                          <a:effectLst/>
                        </a:rPr>
                        <a:t>стабильное </a:t>
                      </a:r>
                      <a:r>
                        <a:rPr lang="ru-RU" sz="1800" dirty="0">
                          <a:effectLst/>
                        </a:rPr>
                        <a:t>положение (</a:t>
                      </a:r>
                      <a:r>
                        <a:rPr lang="ru-RU" sz="1800" dirty="0" smtClean="0">
                          <a:effectLst/>
                        </a:rPr>
                        <a:t>43%)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effectLst/>
                        </a:rPr>
                        <a:t>Эконом. </a:t>
                      </a:r>
                      <a:r>
                        <a:rPr lang="ru-RU" sz="1800" dirty="0">
                          <a:effectLst/>
                        </a:rPr>
                        <a:t>адаптировавшиеся (19%)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err="1" smtClean="0">
                          <a:effectLst/>
                        </a:rPr>
                        <a:t>Дистанцион-щики</a:t>
                      </a:r>
                      <a:r>
                        <a:rPr lang="ru-RU" sz="1800" dirty="0" smtClean="0">
                          <a:effectLst/>
                        </a:rPr>
                        <a:t> </a:t>
                      </a:r>
                      <a:br>
                        <a:rPr lang="ru-RU" sz="1800" dirty="0" smtClean="0">
                          <a:effectLst/>
                        </a:rPr>
                      </a:br>
                      <a:r>
                        <a:rPr lang="ru-RU" sz="1800" dirty="0" smtClean="0">
                          <a:effectLst/>
                        </a:rPr>
                        <a:t>(</a:t>
                      </a:r>
                      <a:r>
                        <a:rPr lang="ru-RU" sz="1800" dirty="0">
                          <a:effectLst/>
                        </a:rPr>
                        <a:t>11%)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effectLst/>
                        </a:rPr>
                        <a:t>Пострадав-</a:t>
                      </a:r>
                      <a:r>
                        <a:rPr lang="ru-RU" sz="1800" dirty="0" err="1" smtClean="0">
                          <a:effectLst/>
                        </a:rPr>
                        <a:t>шие</a:t>
                      </a:r>
                      <a:r>
                        <a:rPr lang="ru-RU" sz="1800" dirty="0" smtClean="0">
                          <a:effectLst/>
                        </a:rPr>
                        <a:t> </a:t>
                      </a:r>
                      <a:br>
                        <a:rPr lang="ru-RU" sz="1800" dirty="0" smtClean="0">
                          <a:effectLst/>
                        </a:rPr>
                      </a:br>
                      <a:r>
                        <a:rPr lang="ru-RU" sz="1800" dirty="0" smtClean="0">
                          <a:effectLst/>
                        </a:rPr>
                        <a:t>(</a:t>
                      </a:r>
                      <a:r>
                        <a:rPr lang="ru-RU" sz="1800" dirty="0">
                          <a:effectLst/>
                        </a:rPr>
                        <a:t>27%)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520315673"/>
                  </a:ext>
                </a:extLst>
              </a:tr>
              <a:tr h="56773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Возросли расходы на продукты питания и медикаменты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 smtClean="0">
                          <a:effectLst/>
                        </a:rPr>
                        <a:t>38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48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69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83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83201255"/>
                  </a:ext>
                </a:extLst>
              </a:tr>
              <a:tr h="28386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Переболели </a:t>
                      </a:r>
                      <a:r>
                        <a:rPr lang="ru-RU" sz="2000" dirty="0" err="1">
                          <a:effectLst/>
                        </a:rPr>
                        <a:t>коронавирусом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16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43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50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42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14541450"/>
                  </a:ext>
                </a:extLst>
              </a:tr>
              <a:tr h="28386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Сократился доход (зарплата)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6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37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27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70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04564506"/>
                  </a:ext>
                </a:extLst>
              </a:tr>
              <a:tr h="56773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Не </a:t>
                      </a:r>
                      <a:r>
                        <a:rPr lang="ru-RU" sz="2000" dirty="0" smtClean="0">
                          <a:effectLst/>
                        </a:rPr>
                        <a:t>получили </a:t>
                      </a:r>
                      <a:r>
                        <a:rPr lang="ru-RU" sz="2000" dirty="0">
                          <a:effectLst/>
                        </a:rPr>
                        <a:t>необходимую медпомощь </a:t>
                      </a:r>
                      <a:r>
                        <a:rPr lang="en-US" sz="2000" dirty="0" smtClean="0">
                          <a:effectLst/>
                        </a:rPr>
                        <a:t/>
                      </a:r>
                      <a:br>
                        <a:rPr lang="en-US" sz="2000" dirty="0" smtClean="0">
                          <a:effectLst/>
                        </a:rPr>
                      </a:br>
                      <a:r>
                        <a:rPr lang="ru-RU" sz="2000" dirty="0" smtClean="0">
                          <a:effectLst/>
                        </a:rPr>
                        <a:t>(</a:t>
                      </a:r>
                      <a:r>
                        <a:rPr lang="ru-RU" sz="2000" dirty="0">
                          <a:effectLst/>
                        </a:rPr>
                        <a:t>не </a:t>
                      </a:r>
                      <a:r>
                        <a:rPr lang="ru-RU" sz="2000" dirty="0" err="1">
                          <a:effectLst/>
                        </a:rPr>
                        <a:t>ковид</a:t>
                      </a:r>
                      <a:r>
                        <a:rPr lang="ru-RU" sz="2000" dirty="0">
                          <a:effectLst/>
                        </a:rPr>
                        <a:t>)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12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18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24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62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61951395"/>
                  </a:ext>
                </a:extLst>
              </a:tr>
              <a:tr h="28386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Отказались от планов на отпуск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4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82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42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20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775343349"/>
                  </a:ext>
                </a:extLst>
              </a:tr>
              <a:tr h="28386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Отказались от привычного досуга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7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67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52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20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2915046689"/>
                  </a:ext>
                </a:extLst>
              </a:tr>
              <a:tr h="56773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 smtClean="0">
                          <a:effectLst/>
                        </a:rPr>
                        <a:t>Потратили </a:t>
                      </a:r>
                      <a:r>
                        <a:rPr lang="ru-RU" sz="2000" dirty="0">
                          <a:effectLst/>
                        </a:rPr>
                        <a:t>большую часть сбережений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11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26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24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30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3564838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89300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1020926" cy="1450757"/>
          </a:xfrm>
        </p:spPr>
        <p:txBody>
          <a:bodyPr>
            <a:normAutofit fontScale="90000"/>
          </a:bodyPr>
          <a:lstStyle/>
          <a:p>
            <a:r>
              <a:rPr lang="ru-RU" dirty="0"/>
              <a:t>Как Вы относитесь к </a:t>
            </a:r>
            <a:r>
              <a:rPr lang="ru-RU" dirty="0" smtClean="0"/>
              <a:t>новому</a:t>
            </a:r>
            <a:r>
              <a:rPr lang="ru-RU" dirty="0"/>
              <a:t>, </a:t>
            </a:r>
            <a:r>
              <a:rPr lang="ru-RU" dirty="0" smtClean="0"/>
              <a:t>появившемуся </a:t>
            </a:r>
            <a:r>
              <a:rPr lang="ru-RU" dirty="0"/>
              <a:t>в условиях </a:t>
            </a:r>
            <a:r>
              <a:rPr lang="ru-RU" dirty="0" smtClean="0"/>
              <a:t>пандемии,  что, возможно</a:t>
            </a:r>
            <a:r>
              <a:rPr lang="ru-RU" dirty="0"/>
              <a:t>, </a:t>
            </a:r>
            <a:r>
              <a:rPr lang="ru-RU" dirty="0" smtClean="0"/>
              <a:t>сохранится </a:t>
            </a:r>
            <a:r>
              <a:rPr lang="ru-RU" dirty="0"/>
              <a:t>в будущем? </a:t>
            </a:r>
            <a:r>
              <a:rPr lang="ru-RU" dirty="0" smtClean="0"/>
              <a:t>Март 2021 </a:t>
            </a:r>
            <a:r>
              <a:rPr lang="ru-RU" dirty="0"/>
              <a:t>г., %</a:t>
            </a:r>
          </a:p>
        </p:txBody>
      </p:sp>
      <p:graphicFrame>
        <p:nvGraphicFramePr>
          <p:cNvPr id="4" name="Диаграмма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737295268"/>
              </p:ext>
            </p:extLst>
          </p:nvPr>
        </p:nvGraphicFramePr>
        <p:xfrm>
          <a:off x="914400" y="2057400"/>
          <a:ext cx="10292862" cy="401515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94782067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Диаграмма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075479556"/>
              </p:ext>
            </p:extLst>
          </p:nvPr>
        </p:nvGraphicFramePr>
        <p:xfrm>
          <a:off x="1097279" y="2057400"/>
          <a:ext cx="10391335" cy="396826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7" name="Заголовок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992051" cy="1450757"/>
          </a:xfrm>
        </p:spPr>
        <p:txBody>
          <a:bodyPr>
            <a:normAutofit fontScale="90000"/>
          </a:bodyPr>
          <a:lstStyle/>
          <a:p>
            <a:r>
              <a:rPr lang="ru-RU" dirty="0"/>
              <a:t>Как Вы относитесь к </a:t>
            </a:r>
            <a:r>
              <a:rPr lang="ru-RU" dirty="0" smtClean="0"/>
              <a:t>новому</a:t>
            </a:r>
            <a:r>
              <a:rPr lang="ru-RU" dirty="0"/>
              <a:t>, </a:t>
            </a:r>
            <a:r>
              <a:rPr lang="ru-RU" dirty="0" smtClean="0"/>
              <a:t>появившемуся </a:t>
            </a:r>
            <a:r>
              <a:rPr lang="ru-RU" dirty="0"/>
              <a:t>в условиях </a:t>
            </a:r>
            <a:r>
              <a:rPr lang="ru-RU" dirty="0" smtClean="0"/>
              <a:t>пандемии,  что</a:t>
            </a:r>
            <a:r>
              <a:rPr lang="en-US" dirty="0"/>
              <a:t>,</a:t>
            </a:r>
            <a:r>
              <a:rPr lang="ru-RU" dirty="0" smtClean="0"/>
              <a:t> возможно</a:t>
            </a:r>
            <a:r>
              <a:rPr lang="en-US" dirty="0"/>
              <a:t>,</a:t>
            </a:r>
            <a:r>
              <a:rPr lang="ru-RU" dirty="0" smtClean="0"/>
              <a:t> сохранится </a:t>
            </a:r>
            <a:r>
              <a:rPr lang="ru-RU" dirty="0"/>
              <a:t>в будущем? </a:t>
            </a:r>
            <a:r>
              <a:rPr lang="ru-RU" dirty="0" smtClean="0"/>
              <a:t>Март 2021 </a:t>
            </a:r>
            <a:r>
              <a:rPr lang="ru-RU" dirty="0"/>
              <a:t>г., %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9740861" y="183440"/>
            <a:ext cx="171258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 smtClean="0"/>
              <a:t>Продолжение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229806905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Динамика оценок россиянами личного социально-психологического состояния, </a:t>
            </a:r>
            <a:r>
              <a:rPr lang="ru-RU" dirty="0" smtClean="0"/>
              <a:t>2018–2021</a:t>
            </a:r>
            <a:r>
              <a:rPr lang="ru-RU" dirty="0"/>
              <a:t> гг., </a:t>
            </a:r>
            <a:r>
              <a:rPr lang="ru-RU" dirty="0" smtClean="0"/>
              <a:t>%</a:t>
            </a:r>
            <a:endParaRPr lang="ru-RU" dirty="0"/>
          </a:p>
        </p:txBody>
      </p:sp>
      <p:graphicFrame>
        <p:nvGraphicFramePr>
          <p:cNvPr id="5" name="Диаграмма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724623858"/>
              </p:ext>
            </p:extLst>
          </p:nvPr>
        </p:nvGraphicFramePr>
        <p:xfrm>
          <a:off x="410309" y="1737360"/>
          <a:ext cx="11629292" cy="461654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8" name="TextBox 1"/>
          <p:cNvSpPr txBox="1"/>
          <p:nvPr/>
        </p:nvSpPr>
        <p:spPr>
          <a:xfrm>
            <a:off x="2749778" y="1904857"/>
            <a:ext cx="2823827" cy="469210"/>
          </a:xfrm>
          <a:prstGeom prst="rect">
            <a:avLst/>
          </a:prstGeom>
        </p:spPr>
        <p:txBody>
          <a:bodyPr wrap="none" rtlCol="0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ru-RU" sz="2000" cap="all" baseline="0" dirty="0" smtClean="0"/>
              <a:t>Негативные состояния</a:t>
            </a:r>
            <a:endParaRPr lang="ru-RU" sz="2000" cap="all" baseline="0" dirty="0"/>
          </a:p>
        </p:txBody>
      </p:sp>
    </p:spTree>
    <p:extLst>
      <p:ext uri="{BB962C8B-B14F-4D97-AF65-F5344CB8AC3E}">
        <p14:creationId xmlns:p14="http://schemas.microsoft.com/office/powerpoint/2010/main" val="187285786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77668" y="381263"/>
            <a:ext cx="11012111" cy="746048"/>
          </a:xfrm>
        </p:spPr>
        <p:txBody>
          <a:bodyPr>
            <a:normAutofit/>
          </a:bodyPr>
          <a:lstStyle/>
          <a:p>
            <a:r>
              <a:rPr lang="ru-RU" sz="3200" b="1" dirty="0"/>
              <a:t>Какой россияне хотят видеть Россию будущего, март 2021 г., %</a:t>
            </a:r>
            <a:endParaRPr lang="ru-RU" sz="3200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43608304"/>
              </p:ext>
            </p:extLst>
          </p:nvPr>
        </p:nvGraphicFramePr>
        <p:xfrm>
          <a:off x="777668" y="1207521"/>
          <a:ext cx="11092442" cy="4663891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9700333">
                  <a:extLst>
                    <a:ext uri="{9D8B030D-6E8A-4147-A177-3AD203B41FA5}">
                      <a16:colId xmlns:a16="http://schemas.microsoft.com/office/drawing/2014/main" val="920591039"/>
                    </a:ext>
                  </a:extLst>
                </a:gridCol>
                <a:gridCol w="1392109">
                  <a:extLst>
                    <a:ext uri="{9D8B030D-6E8A-4147-A177-3AD203B41FA5}">
                      <a16:colId xmlns:a16="http://schemas.microsoft.com/office/drawing/2014/main" val="1360138790"/>
                    </a:ext>
                  </a:extLst>
                </a:gridCol>
              </a:tblGrid>
              <a:tr h="78597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aseline="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Страной, в которой: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effectLst/>
                        </a:rPr>
                        <a:t>%</a:t>
                      </a:r>
                      <a:r>
                        <a:rPr lang="ru-RU" sz="1800" dirty="0">
                          <a:effectLst/>
                        </a:rPr>
                        <a:t> 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897116009"/>
                  </a:ext>
                </a:extLst>
              </a:tr>
              <a:tr h="433386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2000" dirty="0" smtClean="0">
                          <a:effectLst/>
                        </a:rPr>
                        <a:t>Обеспечивается </a:t>
                      </a:r>
                      <a:r>
                        <a:rPr lang="ru-RU" sz="2000" dirty="0">
                          <a:effectLst/>
                        </a:rPr>
                        <a:t>социальная справедливость</a:t>
                      </a:r>
                      <a:endParaRPr lang="ru-RU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51</a:t>
                      </a:r>
                      <a:endParaRPr lang="ru-RU" sz="2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457347640"/>
                  </a:ext>
                </a:extLst>
              </a:tr>
              <a:tr h="580001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2000" dirty="0" smtClean="0">
                          <a:effectLst/>
                        </a:rPr>
                        <a:t>Обеспечиваются </a:t>
                      </a:r>
                      <a:r>
                        <a:rPr lang="ru-RU" sz="2000" dirty="0">
                          <a:effectLst/>
                        </a:rPr>
                        <a:t>права человека, демократия, свобода самовыражения личности</a:t>
                      </a:r>
                      <a:endParaRPr lang="ru-RU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41</a:t>
                      </a:r>
                      <a:endParaRPr lang="ru-RU" sz="2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713832408"/>
                  </a:ext>
                </a:extLst>
              </a:tr>
              <a:tr h="576381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2000" dirty="0" smtClean="0">
                          <a:effectLst/>
                        </a:rPr>
                        <a:t>Сохраняются </a:t>
                      </a:r>
                      <a:r>
                        <a:rPr lang="ru-RU" sz="2000" dirty="0">
                          <a:effectLst/>
                        </a:rPr>
                        <a:t>национальные традиции, моральные и религиозные </a:t>
                      </a:r>
                      <a:r>
                        <a:rPr lang="ru-RU" sz="2000" dirty="0" smtClean="0">
                          <a:effectLst/>
                        </a:rPr>
                        <a:t>ценности</a:t>
                      </a:r>
                      <a:endParaRPr lang="ru-RU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33</a:t>
                      </a:r>
                      <a:endParaRPr lang="ru-RU" sz="2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64554994"/>
                  </a:ext>
                </a:extLst>
              </a:tr>
              <a:tr h="544944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2000" dirty="0" smtClean="0">
                          <a:effectLst/>
                        </a:rPr>
                        <a:t>Существует </a:t>
                      </a:r>
                      <a:r>
                        <a:rPr lang="ru-RU" sz="2000" dirty="0">
                          <a:effectLst/>
                        </a:rPr>
                        <a:t>сильная власть, обеспечивающая </a:t>
                      </a:r>
                      <a:r>
                        <a:rPr lang="ru-RU" sz="2000" dirty="0" smtClean="0">
                          <a:effectLst/>
                        </a:rPr>
                        <a:t>порядок </a:t>
                      </a:r>
                      <a:r>
                        <a:rPr lang="ru-RU" sz="2000" dirty="0">
                          <a:effectLst/>
                        </a:rPr>
                        <a:t>и </a:t>
                      </a:r>
                      <a:r>
                        <a:rPr lang="ru-RU" sz="2000" dirty="0" smtClean="0">
                          <a:effectLst/>
                        </a:rPr>
                        <a:t>развитие</a:t>
                      </a:r>
                      <a:endParaRPr lang="ru-RU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31</a:t>
                      </a:r>
                      <a:endParaRPr lang="ru-RU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591273425"/>
                  </a:ext>
                </a:extLst>
              </a:tr>
              <a:tr h="433386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2000" dirty="0" smtClean="0">
                          <a:effectLst/>
                        </a:rPr>
                        <a:t>Великой </a:t>
                      </a:r>
                      <a:r>
                        <a:rPr lang="ru-RU" sz="2000" dirty="0">
                          <a:effectLst/>
                        </a:rPr>
                        <a:t>державой мира, объединяющей разные народы</a:t>
                      </a:r>
                      <a:endParaRPr lang="ru-RU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27</a:t>
                      </a:r>
                      <a:endParaRPr lang="ru-RU" sz="2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917199076"/>
                  </a:ext>
                </a:extLst>
              </a:tr>
              <a:tr h="59362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2000" dirty="0" smtClean="0">
                          <a:effectLst/>
                        </a:rPr>
                        <a:t>Ограничиваются </a:t>
                      </a:r>
                      <a:r>
                        <a:rPr lang="ru-RU" sz="2000" dirty="0">
                          <a:effectLst/>
                        </a:rPr>
                        <a:t>социальные неравенства и социальное расслоение</a:t>
                      </a:r>
                      <a:endParaRPr lang="ru-RU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20</a:t>
                      </a:r>
                      <a:endParaRPr lang="ru-RU" sz="2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860515850"/>
                  </a:ext>
                </a:extLst>
              </a:tr>
              <a:tr h="716201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2000" dirty="0" smtClean="0">
                          <a:effectLst/>
                        </a:rPr>
                        <a:t>Обеспечивается </a:t>
                      </a:r>
                      <a:r>
                        <a:rPr lang="ru-RU" sz="2000" dirty="0">
                          <a:effectLst/>
                        </a:rPr>
                        <a:t>свободный рынок, </a:t>
                      </a:r>
                      <a:r>
                        <a:rPr lang="ru-RU" sz="2000" dirty="0" smtClean="0">
                          <a:effectLst/>
                        </a:rPr>
                        <a:t>а государство минимально вмешивается </a:t>
                      </a:r>
                      <a:br>
                        <a:rPr lang="ru-RU" sz="2000" dirty="0" smtClean="0">
                          <a:effectLst/>
                        </a:rPr>
                      </a:br>
                      <a:r>
                        <a:rPr lang="ru-RU" sz="2000" dirty="0" smtClean="0">
                          <a:effectLst/>
                        </a:rPr>
                        <a:t>в </a:t>
                      </a:r>
                      <a:r>
                        <a:rPr lang="ru-RU" sz="2000" dirty="0">
                          <a:effectLst/>
                        </a:rPr>
                        <a:t>экономику</a:t>
                      </a:r>
                      <a:endParaRPr lang="ru-RU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16</a:t>
                      </a:r>
                      <a:endParaRPr lang="ru-RU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99729585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52401790"/>
      </p:ext>
    </p:extLst>
  </p:cSld>
  <p:clrMapOvr>
    <a:masterClrMapping/>
  </p:clrMapOvr>
</p:sld>
</file>

<file path=ppt/theme/theme1.xml><?xml version="1.0" encoding="utf-8"?>
<a:theme xmlns:a="http://schemas.openxmlformats.org/drawingml/2006/main" name="Ретро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Ретро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Ретро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ppt/theme/theme2.xml><?xml version="1.0" encoding="utf-8"?>
<a:theme xmlns:a="http://schemas.openxmlformats.org/drawingml/2006/main" name="2_Сектор">
  <a:themeElements>
    <a:clrScheme name="Теплый синий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4A66AC"/>
      </a:accent1>
      <a:accent2>
        <a:srgbClr val="629DD1"/>
      </a:accent2>
      <a:accent3>
        <a:srgbClr val="297FD5"/>
      </a:accent3>
      <a:accent4>
        <a:srgbClr val="7F8FA9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Сектор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Сектор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ppt/theme/themeOverride1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Стандартная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2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Стандартная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9889</TotalTime>
  <Words>281</Words>
  <Application>Microsoft Office PowerPoint</Application>
  <PresentationFormat>Широкоэкранный</PresentationFormat>
  <Paragraphs>75</Paragraphs>
  <Slides>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9</vt:i4>
      </vt:variant>
    </vt:vector>
  </HeadingPairs>
  <TitlesOfParts>
    <vt:vector size="16" baseType="lpstr">
      <vt:lpstr>Calibri</vt:lpstr>
      <vt:lpstr>Calibri Light</vt:lpstr>
      <vt:lpstr>Century Gothic</vt:lpstr>
      <vt:lpstr>Times New Roman</vt:lpstr>
      <vt:lpstr>Wingdings 3</vt:lpstr>
      <vt:lpstr>Ретро</vt:lpstr>
      <vt:lpstr>2_Сектор</vt:lpstr>
      <vt:lpstr>О социальных последствиях пандемии коронавируса: COVID-19 (опыт социологической диагностики)</vt:lpstr>
      <vt:lpstr>Как Вы оцениваете ущерб, нанесенный короновирусом лично Вам, Вашим близким, стране в целом? Март 2021 г., %</vt:lpstr>
      <vt:lpstr>C какими последствиями столкнулись Вы и Ваши близкие  за год жизни в условиях пандемии коронавируса? 2020-2021 гг., %</vt:lpstr>
      <vt:lpstr>C какими последствиями столкнулись Вы и Ваши близкие  за год жизни в условиях пандемии коронавируса? 2020-2021 гг., %</vt:lpstr>
      <vt:lpstr>Особенности проявления последствий пандемии  в разных группах россиян, март 2021 г., %</vt:lpstr>
      <vt:lpstr>Как Вы относитесь к новому, появившемуся в условиях пандемии,  что, возможно, сохранится в будущем? Март 2021 г., %</vt:lpstr>
      <vt:lpstr>Как Вы относитесь к новому, появившемуся в условиях пандемии,  что, возможно, сохранится в будущем? Март 2021 г., %</vt:lpstr>
      <vt:lpstr>Динамика оценок россиянами личного социально-психологического состояния, 2018–2021 гг., %</vt:lpstr>
      <vt:lpstr>Какой россияне хотят видеть Россию будущего, март 2021 г., %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Григорьева Елена Ивановна</dc:creator>
  <cp:lastModifiedBy>Пользователь Windows</cp:lastModifiedBy>
  <cp:revision>86</cp:revision>
  <cp:lastPrinted>2021-05-11T11:54:49Z</cp:lastPrinted>
  <dcterms:created xsi:type="dcterms:W3CDTF">2021-04-16T06:50:34Z</dcterms:created>
  <dcterms:modified xsi:type="dcterms:W3CDTF">2021-05-26T08:52:13Z</dcterms:modified>
</cp:coreProperties>
</file>