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161" d="100"/>
          <a:sy n="161" d="100"/>
        </p:scale>
        <p:origin x="-75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8BAF888-B2CB-4CCE-90DF-0B7832D26747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2A12FB-F829-4272-89CD-423720AF10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47FA16F-FB50-4774-9B79-231CC7A2B8B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>
          <a:xfrm>
            <a:off x="990600" y="1017588"/>
            <a:ext cx="7178675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1"/>
          <p:cNvSpPr/>
          <p:nvPr/>
        </p:nvSpPr>
        <p:spPr>
          <a:xfrm>
            <a:off x="990600" y="1009650"/>
            <a:ext cx="7180263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769938" y="701675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7854950" y="74930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88" y="5357813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EA28C6-ED11-4FA2-AAD4-970EF6B71EA5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750" y="5357813"/>
            <a:ext cx="50339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475" y="5357813"/>
            <a:ext cx="554038" cy="3651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9FB80795-CCAA-4575-A0DA-BA21CCF636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A908A-D7E9-43AB-BCBD-5627A022843E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BC46C-8C78-420D-91EB-06B803EC81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52FA0-5621-4249-A7C8-A0FF29516D86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13BA5-9EE6-4912-B446-CF0AE83397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79D8B-1F62-452E-9DE4-A6A639B46413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EDDDC-EF8E-4C48-BA57-47CAB75754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348AB-7598-423C-95D7-B4AB38FEAF9A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3F08A-D9C5-4C05-BC09-123421E67A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68044-F126-4707-8C45-9DFD3C978B89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BC2F5-254A-49D4-B6F1-EF3C916855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9C3E8-A97F-405A-8CC6-AA710AE1ECAA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F6083-D896-4192-91C8-11FFE206AC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5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6"/>
          <p:cNvSpPr/>
          <p:nvPr/>
        </p:nvSpPr>
        <p:spPr>
          <a:xfrm rot="60000">
            <a:off x="4471988" y="603250"/>
            <a:ext cx="3787775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2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3"/>
          <p:cNvSpPr/>
          <p:nvPr/>
        </p:nvSpPr>
        <p:spPr>
          <a:xfrm rot="21540000">
            <a:off x="749300" y="576263"/>
            <a:ext cx="378936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2063" y="5886450"/>
            <a:ext cx="1212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446BF-F19D-435F-965B-333E0933612A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29300"/>
            <a:ext cx="35226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8088" y="5897563"/>
            <a:ext cx="5540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D7AAA-75A1-4B1F-990A-55329612A0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1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2"/>
          <p:cNvSpPr/>
          <p:nvPr/>
        </p:nvSpPr>
        <p:spPr>
          <a:xfrm rot="21540000">
            <a:off x="744538" y="576263"/>
            <a:ext cx="3789362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28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29"/>
          <p:cNvSpPr/>
          <p:nvPr/>
        </p:nvSpPr>
        <p:spPr>
          <a:xfrm rot="60000">
            <a:off x="4464050" y="603250"/>
            <a:ext cx="3789363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238" y="5888038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1730F-4E94-41D0-9C46-A026708F4887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30888"/>
            <a:ext cx="33194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850" y="5900738"/>
            <a:ext cx="5540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6E685D-6A70-43AC-87DA-C715473FF4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09A78-37E4-4B87-845B-565D0DB36F19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2071B-EBAF-4CCF-A0AD-487CB6BF41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9E0B7-F4C6-45EB-AA8C-77A829E157F8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A2A72-74A3-4713-9CD6-45CCEFAA8A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838" y="574675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838" y="576263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rot="1435684">
            <a:off x="544513" y="273050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rot="4096196">
            <a:off x="8115300" y="29845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095375" y="817563"/>
            <a:ext cx="6964363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463675" y="2119313"/>
            <a:ext cx="6196013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775" y="5808663"/>
            <a:ext cx="1212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F41A94CE-829D-408C-8946-5AAF590FF777}" type="datetimeFigureOut">
              <a:rPr lang="ru-RU"/>
              <a:pPr>
                <a:defRPr/>
              </a:pPr>
              <a:t>07.02.2014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08663"/>
            <a:ext cx="5540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800" y="5808663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mtClean="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5A2A4B6D-FB52-4B1C-A686-72B78FD917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5" r:id="rId2"/>
    <p:sldLayoutId id="2147483814" r:id="rId3"/>
    <p:sldLayoutId id="2147483813" r:id="rId4"/>
    <p:sldLayoutId id="2147483812" r:id="rId5"/>
    <p:sldLayoutId id="2147483811" r:id="rId6"/>
    <p:sldLayoutId id="2147483810" r:id="rId7"/>
    <p:sldLayoutId id="2147483817" r:id="rId8"/>
    <p:sldLayoutId id="2147483818" r:id="rId9"/>
    <p:sldLayoutId id="2147483809" r:id="rId10"/>
    <p:sldLayoutId id="214748380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2357430"/>
            <a:ext cx="5723468" cy="857256"/>
          </a:xfrm>
        </p:spPr>
        <p:txBody>
          <a:bodyPr rtlCol="0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i="1" dirty="0" smtClean="0">
                <a:cs typeface="Arial" panose="020B0604020202020204" pitchFamily="34" charset="0"/>
              </a:rPr>
              <a:t>Круглый стол</a:t>
            </a:r>
            <a:endParaRPr lang="ru-RU" sz="3600" i="1" dirty="0"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27200" y="3356992"/>
            <a:ext cx="5712179" cy="1903630"/>
          </a:xfrm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ru-RU" sz="4000" b="1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Информационная политика Профсоюза РАН</a:t>
            </a:r>
            <a:endParaRPr lang="ru-RU" sz="4000" b="1" dirty="0">
              <a:ln w="1143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19250" y="1450975"/>
            <a:ext cx="60483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err="1">
                <a:ln w="11430"/>
                <a:solidFill>
                  <a:schemeClr val="bg2">
                    <a:lumMod val="25000"/>
                  </a:schemeClr>
                </a:solidFill>
                <a:latin typeface="+mn-lt"/>
              </a:rPr>
              <a:t>Волчкова</a:t>
            </a:r>
            <a:r>
              <a:rPr lang="ru-RU" sz="2000" b="1" dirty="0">
                <a:ln w="11430"/>
                <a:solidFill>
                  <a:schemeClr val="bg2">
                    <a:lumMod val="25000"/>
                  </a:schemeClr>
                </a:solidFill>
                <a:latin typeface="+mn-lt"/>
              </a:rPr>
              <a:t> Надежда Владимировна,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n w="11430"/>
                <a:solidFill>
                  <a:schemeClr val="bg2">
                    <a:lumMod val="25000"/>
                  </a:schemeClr>
                </a:solidFill>
                <a:latin typeface="+mn-lt"/>
              </a:rPr>
              <a:t> председатель Комиссии по информационной работе Профсоюза </a:t>
            </a:r>
            <a:r>
              <a:rPr lang="ru-RU" sz="2000" b="1" dirty="0">
                <a:ln w="11430"/>
                <a:solidFill>
                  <a:schemeClr val="bg2">
                    <a:lumMod val="25000"/>
                  </a:schemeClr>
                </a:solidFill>
                <a:latin typeface="+mn-lt"/>
              </a:rPr>
              <a:t>РАН</a:t>
            </a:r>
          </a:p>
        </p:txBody>
      </p:sp>
    </p:spTree>
  </p:cSld>
  <p:clrMapOvr>
    <a:masterClrMapping/>
  </p:clrMapOvr>
  <p:transition advTm="16937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628438"/>
          </a:xfrm>
          <a:ln/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chemeClr val="dk1">
                <a:shade val="30000"/>
                <a:satMod val="150000"/>
                <a:alpha val="38000"/>
              </a:scheme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Поздравляем с успешным выступлением </a:t>
            </a:r>
            <a:br>
              <a:rPr lang="ru-RU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конкурсе на лучший профсоюзный сайт</a:t>
            </a:r>
            <a:endParaRPr lang="ru-RU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1560" y="2691780"/>
            <a:ext cx="7269480" cy="3086157"/>
          </a:xfrm>
          <a:ln>
            <a:solidFill>
              <a:srgbClr val="FF0000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chemeClr val="accent1">
                <a:shade val="30000"/>
                <a:satMod val="150000"/>
                <a:alpha val="38000"/>
              </a:schemeClr>
            </a:outerShdw>
          </a:effectLst>
          <a:scene3d>
            <a:camera prst="isometricOffAxis1Righ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lnSpcReduction="10000"/>
          </a:bodyPr>
          <a:lstStyle/>
          <a:p>
            <a:pPr marL="1051560" lvl="3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ru-RU" sz="3200" b="1" dirty="0" smtClean="0"/>
              <a:t>первичные организации</a:t>
            </a:r>
          </a:p>
          <a:p>
            <a:pPr marL="1051560" lvl="3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ru-RU" sz="3200" dirty="0" smtClean="0"/>
              <a:t>Главного ботанического сада РАН </a:t>
            </a:r>
          </a:p>
          <a:p>
            <a:pPr marL="1051560" lvl="3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ru-RU" sz="3200" dirty="0" smtClean="0"/>
              <a:t>Института радиотехники и электроники РАН</a:t>
            </a:r>
          </a:p>
          <a:p>
            <a:pPr marL="1051560" lvl="3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ru-RU" sz="3200" dirty="0" smtClean="0"/>
              <a:t>Института проблем химической физики РАН</a:t>
            </a:r>
            <a:endParaRPr lang="ru-RU" sz="3200" dirty="0"/>
          </a:p>
        </p:txBody>
      </p:sp>
      <p:sp>
        <p:nvSpPr>
          <p:cNvPr id="7" name="4-конечная звезда 6"/>
          <p:cNvSpPr/>
          <p:nvPr/>
        </p:nvSpPr>
        <p:spPr>
          <a:xfrm>
            <a:off x="1054100" y="4297363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advTm="16359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6"/>
                </a:solidFill>
              </a:rPr>
              <a:t>Визитная карточка</a:t>
            </a:r>
            <a:endParaRPr lang="ru-RU" dirty="0">
              <a:solidFill>
                <a:schemeClr val="accent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dirty="0"/>
              <a:t>Согласно постановлению Совета профсоюза  от 6-8 </a:t>
            </a:r>
            <a:r>
              <a:rPr lang="ru-RU" dirty="0" smtClean="0"/>
              <a:t>ноября 2013 года </a:t>
            </a:r>
            <a:r>
              <a:rPr lang="ru-RU" b="1" dirty="0" smtClean="0"/>
              <a:t>всем </a:t>
            </a:r>
            <a:r>
              <a:rPr lang="ru-RU" b="1" dirty="0"/>
              <a:t>региональным, территориальным и первичным профорганизация </a:t>
            </a:r>
            <a:r>
              <a:rPr lang="ru-RU" b="1" dirty="0" smtClean="0"/>
              <a:t>необходимо </a:t>
            </a:r>
            <a:r>
              <a:rPr lang="ru-RU" b="1" dirty="0"/>
              <a:t>создать на официальных </a:t>
            </a:r>
            <a:r>
              <a:rPr lang="ru-RU" b="1" dirty="0" err="1"/>
              <a:t>интернет-ресурсах</a:t>
            </a:r>
            <a:r>
              <a:rPr lang="ru-RU" b="1" dirty="0"/>
              <a:t> своих организаций РАН информационные страницы с контактными данными. 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dirty="0"/>
              <a:t>Региональные организации ответственны за то, чтобы такие страницы появились у входящих в их состав </a:t>
            </a:r>
            <a:r>
              <a:rPr lang="ru-RU" dirty="0" err="1"/>
              <a:t>первичек</a:t>
            </a:r>
            <a:r>
              <a:rPr lang="ru-RU" dirty="0"/>
              <a:t> и научных центров.   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</p:txBody>
      </p:sp>
    </p:spTree>
  </p:cSld>
  <p:clrMapOvr>
    <a:masterClrMapping/>
  </p:clrMapOvr>
  <p:transition advTm="17062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6"/>
                </a:solidFill>
              </a:rPr>
              <a:t>Обязательная программа</a:t>
            </a:r>
            <a:endParaRPr lang="ru-RU" dirty="0">
              <a:solidFill>
                <a:schemeClr val="accent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ru-RU" b="1" dirty="0"/>
              <a:t>Необходимая информация, которая должна присутствовать на этих страницах: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dirty="0"/>
              <a:t>1.     Название, место нахождения, электронный адрес, телефон организации.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dirty="0"/>
              <a:t>2.     ФИО председателя, заместителей и всего состава  профкома, их телефоны и электронные адреса.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dirty="0"/>
              <a:t>3.     Названия комиссий (если есть), ФИО и электронные адреса председателей. 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dirty="0"/>
              <a:t>4.     Нормативные документы организации (положение о работе организации и  </a:t>
            </a:r>
            <a:r>
              <a:rPr lang="ru-RU" dirty="0" err="1"/>
              <a:t>колдоговор</a:t>
            </a:r>
            <a:r>
              <a:rPr lang="ru-RU" dirty="0"/>
              <a:t> - обязательно, решения профкома, положения по разным сферам деятельности и др. - желательно)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dirty="0"/>
              <a:t>5.     Ссылка на сайт Профсоюза РАН (</a:t>
            </a:r>
            <a:r>
              <a:rPr lang="ru-RU" dirty="0" err="1"/>
              <a:t>банер</a:t>
            </a:r>
            <a:r>
              <a:rPr lang="ru-RU" dirty="0"/>
              <a:t> для ссылки можно взять внизу главной страницы сайта профсоюза) 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 advTm="16453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6"/>
                </a:solidFill>
              </a:rPr>
              <a:t>Произвольная программа</a:t>
            </a:r>
            <a:endParaRPr lang="ru-RU" dirty="0">
              <a:solidFill>
                <a:schemeClr val="accent6"/>
              </a:solidFill>
            </a:endParaRPr>
          </a:p>
        </p:txBody>
      </p:sp>
      <p:sp>
        <p:nvSpPr>
          <p:cNvPr id="1945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Новости своей профорганизации</a:t>
            </a:r>
          </a:p>
          <a:p>
            <a:r>
              <a:rPr lang="ru-RU" smtClean="0"/>
              <a:t>Поздравления с юбилеями и другими памятными датами</a:t>
            </a:r>
          </a:p>
          <a:p>
            <a:r>
              <a:rPr lang="ru-RU" smtClean="0"/>
              <a:t>Культурно-массовые мероприятия (анонсы, отчеты)</a:t>
            </a:r>
          </a:p>
          <a:p>
            <a:r>
              <a:rPr lang="ru-RU" smtClean="0"/>
              <a:t>Информация по жилью, медицине, д/с</a:t>
            </a:r>
          </a:p>
          <a:p>
            <a:endParaRPr lang="ru-RU" smtClean="0"/>
          </a:p>
          <a:p>
            <a:r>
              <a:rPr lang="ru-RU" smtClean="0"/>
              <a:t>Новости Профсоюза РАН (с сайта) </a:t>
            </a:r>
          </a:p>
        </p:txBody>
      </p:sp>
    </p:spTree>
  </p:cSld>
  <p:clrMapOvr>
    <a:masterClrMapping/>
  </p:clrMapOvr>
  <p:transition advTm="1642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113" y="981075"/>
            <a:ext cx="6964362" cy="120173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6"/>
                </a:solidFill>
              </a:rPr>
              <a:t>Газета на связи</a:t>
            </a:r>
            <a:endParaRPr lang="ru-RU" dirty="0">
              <a:solidFill>
                <a:schemeClr val="accent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2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sz="11200" dirty="0" smtClean="0"/>
              <a:t>Освещение институтских мероприятий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sz="11200" dirty="0" smtClean="0"/>
              <a:t>Материалы о сотрудниках (</a:t>
            </a:r>
            <a:r>
              <a:rPr lang="ru-RU" sz="11200" dirty="0"/>
              <a:t>достижения, </a:t>
            </a:r>
            <a:r>
              <a:rPr lang="ru-RU" sz="11200" dirty="0" smtClean="0"/>
              <a:t>хобби, к юбилеям, праздникам – День науки, 9 мая, 8 марта)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sz="11200" dirty="0" smtClean="0"/>
              <a:t>Проблемные статьи актива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sz="11200" dirty="0" smtClean="0"/>
              <a:t>Литературное творчество членов профсоюза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sz="11200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sz="11200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dirty="0" smtClean="0"/>
              <a:t>\ </a:t>
            </a:r>
          </a:p>
          <a:p>
            <a:pPr marL="274320" indent="-274320" fontAlgn="auto">
              <a:spcAft>
                <a:spcPts val="0"/>
              </a:spcAft>
              <a:buFont typeface="Brush Script MT" pitchFamily="66" charset="0"/>
              <a:buChar char="O"/>
              <a:defRPr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 advTm="1686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Будьте в курсе</a:t>
            </a:r>
            <a:endParaRPr lang="ru-RU" dirty="0"/>
          </a:p>
        </p:txBody>
      </p:sp>
      <p:sp>
        <p:nvSpPr>
          <p:cNvPr id="21506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По средам  с 10.00 руководство Профсоюза РАН проводит оперативные совещания, во время которых обсуждаются события в профсоюзе, РАН, ФАНО за неделю.</a:t>
            </a:r>
          </a:p>
          <a:p>
            <a:r>
              <a:rPr lang="ru-RU" smtClean="0"/>
              <a:t>Продолжительность – 1-1,5 часа</a:t>
            </a:r>
          </a:p>
          <a:p>
            <a:r>
              <a:rPr lang="ru-RU" smtClean="0"/>
              <a:t>Желающие могут подключиться!</a:t>
            </a:r>
          </a:p>
          <a:p>
            <a:r>
              <a:rPr lang="ru-RU" smtClean="0"/>
              <a:t>Порядок действий: зарегистрироваться в скайпе, прислать свой контакт в МРО.  </a:t>
            </a:r>
          </a:p>
        </p:txBody>
      </p:sp>
    </p:spTree>
  </p:cSld>
  <p:clrMapOvr>
    <a:masterClrMapping/>
  </p:clrMapOvr>
  <p:transition advTm="17797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530</TotalTime>
  <Words>240</Words>
  <Application>Microsoft Office PowerPoint</Application>
  <PresentationFormat>On-screen Show (4:3)</PresentationFormat>
  <Paragraphs>187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7</vt:i4>
      </vt:variant>
    </vt:vector>
  </HeadingPairs>
  <TitlesOfParts>
    <vt:vector size="16" baseType="lpstr">
      <vt:lpstr>Times New Roman</vt:lpstr>
      <vt:lpstr>Arial</vt:lpstr>
      <vt:lpstr>Brush Script MT</vt:lpstr>
      <vt:lpstr>Calibri</vt:lpstr>
      <vt:lpstr>Rage Italic</vt:lpstr>
      <vt:lpstr>Кнопка</vt:lpstr>
      <vt:lpstr>Кнопка</vt:lpstr>
      <vt:lpstr>Кнопка</vt:lpstr>
      <vt:lpstr>Кнопка</vt:lpstr>
      <vt:lpstr>Слайд 1</vt:lpstr>
      <vt:lpstr>Слайд 2</vt:lpstr>
      <vt:lpstr>Визитная карточка</vt:lpstr>
      <vt:lpstr>Обязательная программа</vt:lpstr>
      <vt:lpstr>Произвольная программа</vt:lpstr>
      <vt:lpstr>Газета на связи</vt:lpstr>
      <vt:lpstr>Будьте в курсе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Круглый стол</dc:title>
  <dc:creator>nadv</dc:creator>
  <cp:lastModifiedBy>NVA</cp:lastModifiedBy>
  <cp:revision>17</cp:revision>
  <dcterms:created xsi:type="dcterms:W3CDTF">2014-02-04T19:28:44Z</dcterms:created>
  <dcterms:modified xsi:type="dcterms:W3CDTF">2014-02-07T01:25:15Z</dcterms:modified>
</cp:coreProperties>
</file>