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  <p:sldMasterId id="2147483713" r:id="rId6"/>
  </p:sldMasterIdLst>
  <p:notesMasterIdLst>
    <p:notesMasterId r:id="rId27"/>
  </p:notesMasterIdLst>
  <p:sldIdLst>
    <p:sldId id="256" r:id="rId7"/>
    <p:sldId id="261" r:id="rId8"/>
    <p:sldId id="257" r:id="rId9"/>
    <p:sldId id="260" r:id="rId10"/>
    <p:sldId id="262" r:id="rId11"/>
    <p:sldId id="263" r:id="rId12"/>
    <p:sldId id="264" r:id="rId13"/>
    <p:sldId id="266" r:id="rId14"/>
    <p:sldId id="273" r:id="rId15"/>
    <p:sldId id="280" r:id="rId16"/>
    <p:sldId id="270" r:id="rId17"/>
    <p:sldId id="282" r:id="rId18"/>
    <p:sldId id="272" r:id="rId19"/>
    <p:sldId id="274" r:id="rId20"/>
    <p:sldId id="281" r:id="rId21"/>
    <p:sldId id="283" r:id="rId22"/>
    <p:sldId id="277" r:id="rId23"/>
    <p:sldId id="275" r:id="rId24"/>
    <p:sldId id="276" r:id="rId25"/>
    <p:sldId id="271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7" autoAdjust="0"/>
    <p:restoredTop sz="94660"/>
  </p:normalViewPr>
  <p:slideViewPr>
    <p:cSldViewPr>
      <p:cViewPr varScale="1">
        <p:scale>
          <a:sx n="80" d="100"/>
          <a:sy n="80" d="100"/>
        </p:scale>
        <p:origin x="-90" y="-52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Click to move the slide</a:t>
            </a:r>
          </a:p>
        </p:txBody>
      </p:sp>
      <p:sp>
        <p:nvSpPr>
          <p:cNvPr id="241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000" b="0" strike="noStrike" spc="-1">
                <a:latin typeface="Arial"/>
              </a:rPr>
              <a:t>Click to edit the notes format</a:t>
            </a:r>
          </a:p>
        </p:txBody>
      </p:sp>
      <p:sp>
        <p:nvSpPr>
          <p:cNvPr id="242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&lt;header&gt;</a:t>
            </a:r>
          </a:p>
        </p:txBody>
      </p:sp>
      <p:sp>
        <p:nvSpPr>
          <p:cNvPr id="243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&lt;date/time&gt;</a:t>
            </a:r>
          </a:p>
        </p:txBody>
      </p:sp>
      <p:sp>
        <p:nvSpPr>
          <p:cNvPr id="244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&lt;footer&gt;</a:t>
            </a:r>
          </a:p>
        </p:txBody>
      </p:sp>
      <p:sp>
        <p:nvSpPr>
          <p:cNvPr id="245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100E99DB-F6E2-4DCF-AA72-0C9CBD9BC6ED}" type="slidenum">
              <a:rPr lang="ru-RU" sz="1400" b="0" strike="noStrike" spc="-1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5160" cy="3428280"/>
          </a:xfrm>
          <a:prstGeom prst="rect">
            <a:avLst/>
          </a:prstGeom>
        </p:spPr>
      </p:sp>
      <p:sp>
        <p:nvSpPr>
          <p:cNvPr id="32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latin typeface="Arial"/>
            </a:endParaRPr>
          </a:p>
        </p:txBody>
      </p:sp>
      <p:sp>
        <p:nvSpPr>
          <p:cNvPr id="323" name="CustomShape 3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r">
              <a:lnSpc>
                <a:spcPct val="100000"/>
              </a:lnSpc>
            </a:pPr>
            <a:fld id="{89A85168-7EA8-4117-8786-0B20658B6DAF}" type="slidenum">
              <a:rPr lang="ru-RU" sz="1200" b="0" strike="noStrike" spc="-1">
                <a:latin typeface="Arial"/>
              </a:rPr>
              <a:pPr algn="r">
                <a:lnSpc>
                  <a:spcPct val="100000"/>
                </a:lnSpc>
              </a:pPr>
              <a:t>6</a:t>
            </a:fld>
            <a:endParaRPr lang="ru-RU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4413" cy="3429000"/>
          </a:xfrm>
          <a:prstGeom prst="rect">
            <a:avLst/>
          </a:prstGeom>
        </p:spPr>
      </p:sp>
      <p:sp>
        <p:nvSpPr>
          <p:cNvPr id="325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latin typeface="Arial"/>
            </a:endParaRPr>
          </a:p>
        </p:txBody>
      </p:sp>
      <p:sp>
        <p:nvSpPr>
          <p:cNvPr id="326" name="CustomShape 3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r">
              <a:lnSpc>
                <a:spcPct val="100000"/>
              </a:lnSpc>
            </a:pPr>
            <a:fld id="{C4A9ACF8-6881-4FCC-8A47-E3D10C50E127}" type="slidenum">
              <a:rPr lang="ru-RU" sz="1200" b="0" strike="noStrike" spc="-1">
                <a:latin typeface="Arial"/>
              </a:rPr>
              <a:pPr algn="r">
                <a:lnSpc>
                  <a:spcPct val="100000"/>
                </a:lnSpc>
              </a:pPr>
              <a:t>8</a:t>
            </a:fld>
            <a:endParaRPr lang="ru-RU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5160" cy="3428280"/>
          </a:xfrm>
          <a:prstGeom prst="rect">
            <a:avLst/>
          </a:prstGeom>
        </p:spPr>
      </p:sp>
      <p:sp>
        <p:nvSpPr>
          <p:cNvPr id="331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latin typeface="Arial"/>
            </a:endParaRPr>
          </a:p>
        </p:txBody>
      </p:sp>
      <p:sp>
        <p:nvSpPr>
          <p:cNvPr id="332" name="CustomShape 3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r">
              <a:lnSpc>
                <a:spcPct val="100000"/>
              </a:lnSpc>
            </a:pPr>
            <a:fld id="{A7E0E3FB-685B-4559-954C-2D864BDEC1E2}" type="slidenum">
              <a:rPr lang="ru-RU" sz="1200" b="0" strike="noStrike" spc="-1">
                <a:latin typeface="Arial"/>
              </a:rPr>
              <a:pPr algn="r">
                <a:lnSpc>
                  <a:spcPct val="100000"/>
                </a:lnSpc>
              </a:pPr>
              <a:t>20</a:t>
            </a:fld>
            <a:endParaRPr lang="ru-RU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8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9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8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19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8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59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9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5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0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0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2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6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7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8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9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6"/>
          <p:cNvPicPr/>
          <p:nvPr/>
        </p:nvPicPr>
        <p:blipFill>
          <a:blip r:embed="rId14" cstate="print"/>
          <a:stretch/>
        </p:blipFill>
        <p:spPr>
          <a:xfrm>
            <a:off x="-1194120" y="367560"/>
            <a:ext cx="757080" cy="757080"/>
          </a:xfrm>
          <a:prstGeom prst="rect">
            <a:avLst/>
          </a:prstGeom>
          <a:ln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6"/>
          <p:cNvPicPr/>
          <p:nvPr/>
        </p:nvPicPr>
        <p:blipFill>
          <a:blip r:embed="rId14" cstate="print"/>
          <a:stretch/>
        </p:blipFill>
        <p:spPr>
          <a:xfrm>
            <a:off x="-1194120" y="367560"/>
            <a:ext cx="757080" cy="757080"/>
          </a:xfrm>
          <a:prstGeom prst="rect">
            <a:avLst/>
          </a:prstGeom>
          <a:ln>
            <a:noFill/>
          </a:ln>
        </p:spPr>
      </p:pic>
      <p:sp>
        <p:nvSpPr>
          <p:cNvPr id="40" name="CustomShape 1"/>
          <p:cNvSpPr/>
          <p:nvPr/>
        </p:nvSpPr>
        <p:spPr>
          <a:xfrm>
            <a:off x="0" y="0"/>
            <a:ext cx="12191400" cy="1824840"/>
          </a:xfrm>
          <a:prstGeom prst="rect">
            <a:avLst/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" name="CustomShape 2"/>
          <p:cNvSpPr/>
          <p:nvPr/>
        </p:nvSpPr>
        <p:spPr>
          <a:xfrm>
            <a:off x="0" y="6399000"/>
            <a:ext cx="12191400" cy="458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2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Рисунок 6"/>
          <p:cNvPicPr/>
          <p:nvPr/>
        </p:nvPicPr>
        <p:blipFill>
          <a:blip r:embed="rId14" cstate="print"/>
          <a:stretch/>
        </p:blipFill>
        <p:spPr>
          <a:xfrm>
            <a:off x="-1194120" y="367560"/>
            <a:ext cx="757080" cy="757080"/>
          </a:xfrm>
          <a:prstGeom prst="rect">
            <a:avLst/>
          </a:prstGeom>
          <a:ln>
            <a:noFill/>
          </a:ln>
        </p:spPr>
      </p:pic>
      <p:sp>
        <p:nvSpPr>
          <p:cNvPr id="81" name="CustomShape 1"/>
          <p:cNvSpPr/>
          <p:nvPr/>
        </p:nvSpPr>
        <p:spPr>
          <a:xfrm>
            <a:off x="6110280" y="0"/>
            <a:ext cx="6081120" cy="6857280"/>
          </a:xfrm>
          <a:prstGeom prst="rect">
            <a:avLst/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2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Рисунок 6"/>
          <p:cNvPicPr/>
          <p:nvPr/>
        </p:nvPicPr>
        <p:blipFill>
          <a:blip r:embed="rId14" cstate="print"/>
          <a:stretch/>
        </p:blipFill>
        <p:spPr>
          <a:xfrm>
            <a:off x="-1194120" y="367560"/>
            <a:ext cx="757080" cy="757080"/>
          </a:xfrm>
          <a:prstGeom prst="rect">
            <a:avLst/>
          </a:prstGeom>
          <a:ln>
            <a:noFill/>
          </a:ln>
        </p:spPr>
      </p:pic>
      <p:sp>
        <p:nvSpPr>
          <p:cNvPr id="121" name="CustomShape 1"/>
          <p:cNvSpPr/>
          <p:nvPr/>
        </p:nvSpPr>
        <p:spPr>
          <a:xfrm>
            <a:off x="0" y="6399000"/>
            <a:ext cx="12191400" cy="458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2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123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Рисунок 6"/>
          <p:cNvPicPr/>
          <p:nvPr/>
        </p:nvPicPr>
        <p:blipFill>
          <a:blip r:embed="rId14" cstate="print"/>
          <a:stretch/>
        </p:blipFill>
        <p:spPr>
          <a:xfrm>
            <a:off x="-1194120" y="367560"/>
            <a:ext cx="757080" cy="757080"/>
          </a:xfrm>
          <a:prstGeom prst="rect">
            <a:avLst/>
          </a:prstGeom>
          <a:ln>
            <a:noFill/>
          </a:ln>
        </p:spPr>
      </p:pic>
      <p:sp>
        <p:nvSpPr>
          <p:cNvPr id="161" name="CustomShape 1"/>
          <p:cNvSpPr/>
          <p:nvPr/>
        </p:nvSpPr>
        <p:spPr>
          <a:xfrm>
            <a:off x="0" y="0"/>
            <a:ext cx="12191400" cy="1824840"/>
          </a:xfrm>
          <a:prstGeom prst="rect">
            <a:avLst/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2" name="CustomShape 2"/>
          <p:cNvSpPr/>
          <p:nvPr/>
        </p:nvSpPr>
        <p:spPr>
          <a:xfrm>
            <a:off x="0" y="6492960"/>
            <a:ext cx="12191400" cy="3643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3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164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Рисунок 6"/>
          <p:cNvPicPr/>
          <p:nvPr/>
        </p:nvPicPr>
        <p:blipFill>
          <a:blip r:embed="rId14" cstate="print"/>
          <a:stretch/>
        </p:blipFill>
        <p:spPr>
          <a:xfrm>
            <a:off x="-1194120" y="367560"/>
            <a:ext cx="757080" cy="757080"/>
          </a:xfrm>
          <a:prstGeom prst="rect">
            <a:avLst/>
          </a:prstGeom>
          <a:ln>
            <a:noFill/>
          </a:ln>
        </p:spPr>
      </p:pic>
      <p:sp>
        <p:nvSpPr>
          <p:cNvPr id="2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20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4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CustomShape 1"/>
          <p:cNvSpPr/>
          <p:nvPr/>
        </p:nvSpPr>
        <p:spPr>
          <a:xfrm>
            <a:off x="0" y="0"/>
            <a:ext cx="6789960" cy="6857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7" name="CustomShape 2"/>
          <p:cNvSpPr/>
          <p:nvPr/>
        </p:nvSpPr>
        <p:spPr>
          <a:xfrm>
            <a:off x="0" y="2079000"/>
            <a:ext cx="7220160" cy="2339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8" name="CustomShape 3"/>
          <p:cNvSpPr/>
          <p:nvPr/>
        </p:nvSpPr>
        <p:spPr>
          <a:xfrm>
            <a:off x="135360" y="2259000"/>
            <a:ext cx="6545160" cy="2012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90000"/>
              </a:lnSpc>
            </a:pPr>
            <a:r>
              <a:rPr lang="ru-RU" sz="3200" b="1" strike="noStrike" spc="-1" dirty="0">
                <a:solidFill>
                  <a:srgbClr val="033473"/>
                </a:solidFill>
                <a:latin typeface="Calibri"/>
              </a:rPr>
              <a:t>Молодежное профсоюзное объединение «КОМПАС</a:t>
            </a:r>
            <a:r>
              <a:rPr lang="ru-RU" sz="3200" b="1" strike="noStrike" spc="-1" dirty="0" smtClean="0">
                <a:solidFill>
                  <a:srgbClr val="033473"/>
                </a:solidFill>
                <a:latin typeface="Calibri"/>
              </a:rPr>
              <a:t>» -деятельность в 2020-2021г.</a:t>
            </a:r>
            <a:endParaRPr lang="ru-RU" sz="3200" b="0" strike="noStrike" spc="-1" dirty="0">
              <a:latin typeface="Arial"/>
            </a:endParaRPr>
          </a:p>
        </p:txBody>
      </p:sp>
      <p:sp>
        <p:nvSpPr>
          <p:cNvPr id="249" name="CustomShape 4"/>
          <p:cNvSpPr/>
          <p:nvPr/>
        </p:nvSpPr>
        <p:spPr>
          <a:xfrm>
            <a:off x="6365880" y="1764000"/>
            <a:ext cx="429840" cy="31428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50" name="CustomShape 5"/>
          <p:cNvSpPr/>
          <p:nvPr/>
        </p:nvSpPr>
        <p:spPr>
          <a:xfrm rot="5400000">
            <a:off x="6414840" y="4415760"/>
            <a:ext cx="429840" cy="43632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51" name="Picture 2"/>
          <p:cNvPicPr/>
          <p:nvPr/>
        </p:nvPicPr>
        <p:blipFill>
          <a:blip r:embed="rId2" cstate="print"/>
          <a:srcRect l="23670" r="23670"/>
          <a:stretch/>
        </p:blipFill>
        <p:spPr>
          <a:xfrm>
            <a:off x="6770520" y="0"/>
            <a:ext cx="5420520" cy="6857280"/>
          </a:xfrm>
          <a:prstGeom prst="rect">
            <a:avLst/>
          </a:prstGeom>
          <a:ln>
            <a:noFill/>
          </a:ln>
        </p:spPr>
      </p:pic>
      <p:sp>
        <p:nvSpPr>
          <p:cNvPr id="252" name="CustomShape 6"/>
          <p:cNvSpPr/>
          <p:nvPr/>
        </p:nvSpPr>
        <p:spPr>
          <a:xfrm>
            <a:off x="155880" y="5634000"/>
            <a:ext cx="4571280" cy="9424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400" b="1" strike="noStrike" spc="-1">
                <a:solidFill>
                  <a:srgbClr val="FFFFFF"/>
                </a:solidFill>
                <a:latin typeface="Calibri"/>
                <a:ea typeface="DejaVu Sans"/>
              </a:rPr>
              <a:t>Антипина Ольга Валерьевна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1" strike="noStrike" spc="-1">
                <a:solidFill>
                  <a:srgbClr val="FFFFFF"/>
                </a:solidFill>
                <a:latin typeface="Calibri"/>
                <a:ea typeface="DejaVu Sans"/>
              </a:rPr>
              <a:t>Член Президиума Совета МРОПР РАН,</a:t>
            </a:r>
            <a:endParaRPr lang="ru-RU" sz="1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400" b="1" strike="noStrike" spc="-1">
                <a:solidFill>
                  <a:srgbClr val="FFFFFF"/>
                </a:solidFill>
                <a:latin typeface="Calibri"/>
                <a:ea typeface="DejaVu Sans"/>
              </a:rPr>
              <a:t>Председатель профкома Института физиологии растений им. К.А.Тимирязева РАН, Москва</a:t>
            </a:r>
            <a:endParaRPr lang="ru-RU" sz="14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CustomShape 1"/>
          <p:cNvSpPr/>
          <p:nvPr/>
        </p:nvSpPr>
        <p:spPr>
          <a:xfrm>
            <a:off x="5800680" y="69552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6" name="CustomShape 2"/>
          <p:cNvSpPr/>
          <p:nvPr/>
        </p:nvSpPr>
        <p:spPr>
          <a:xfrm>
            <a:off x="5800680" y="221544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7" name="CustomShape 3"/>
          <p:cNvSpPr/>
          <p:nvPr/>
        </p:nvSpPr>
        <p:spPr>
          <a:xfrm>
            <a:off x="5834160" y="372996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8" name="CustomShape 4"/>
          <p:cNvSpPr/>
          <p:nvPr/>
        </p:nvSpPr>
        <p:spPr>
          <a:xfrm>
            <a:off x="5834160" y="524988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69" name="Picture 2"/>
          <p:cNvPicPr/>
          <p:nvPr/>
        </p:nvPicPr>
        <p:blipFill>
          <a:blip r:embed="rId2" cstate="print"/>
          <a:srcRect t="1792" b="1792"/>
          <a:stretch/>
        </p:blipFill>
        <p:spPr>
          <a:xfrm>
            <a:off x="1325880" y="3699000"/>
            <a:ext cx="4550760" cy="2925000"/>
          </a:xfrm>
          <a:prstGeom prst="rect">
            <a:avLst/>
          </a:prstGeom>
          <a:ln w="9360">
            <a:noFill/>
          </a:ln>
        </p:spPr>
      </p:pic>
      <p:pic>
        <p:nvPicPr>
          <p:cNvPr id="270" name="Picture 2"/>
          <p:cNvPicPr/>
          <p:nvPr/>
        </p:nvPicPr>
        <p:blipFill>
          <a:blip r:embed="rId3" cstate="print"/>
          <a:stretch/>
        </p:blipFill>
        <p:spPr>
          <a:xfrm>
            <a:off x="0" y="0"/>
            <a:ext cx="2878920" cy="4048920"/>
          </a:xfrm>
          <a:prstGeom prst="rect">
            <a:avLst/>
          </a:prstGeom>
          <a:ln w="9360">
            <a:noFill/>
          </a:ln>
        </p:spPr>
      </p:pic>
      <p:sp>
        <p:nvSpPr>
          <p:cNvPr id="271" name="CustomShape 5"/>
          <p:cNvSpPr/>
          <p:nvPr/>
        </p:nvSpPr>
        <p:spPr>
          <a:xfrm>
            <a:off x="2700000" y="1044000"/>
            <a:ext cx="3368160" cy="1553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23656"/>
                </a:solidFill>
                <a:latin typeface="Calibri"/>
                <a:ea typeface="DejaVu Sans"/>
              </a:rPr>
              <a:t>Статья о создании клуба «КОМПАС».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23656"/>
                </a:solidFill>
                <a:latin typeface="Calibri"/>
                <a:ea typeface="DejaVu Sans"/>
              </a:rPr>
              <a:t>«Научное сообщество»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23656"/>
                </a:solidFill>
                <a:latin typeface="Calibri"/>
                <a:ea typeface="DejaVu Sans"/>
              </a:rPr>
              <a:t> №4 2019г.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272" name="CustomShape 6"/>
          <p:cNvSpPr/>
          <p:nvPr/>
        </p:nvSpPr>
        <p:spPr>
          <a:xfrm>
            <a:off x="6984000" y="594000"/>
            <a:ext cx="4268160" cy="1095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200" b="1" strike="noStrike" spc="-1">
                <a:solidFill>
                  <a:srgbClr val="FFFFFF"/>
                </a:solidFill>
                <a:latin typeface="Calibri"/>
                <a:ea typeface="DejaVu Sans"/>
              </a:rPr>
              <a:t>«Клубное Объединение </a:t>
            </a:r>
            <a:endParaRPr lang="ru-RU" sz="2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200" b="1" strike="noStrike" spc="-1">
                <a:solidFill>
                  <a:srgbClr val="FFFFFF"/>
                </a:solidFill>
                <a:latin typeface="Calibri"/>
                <a:ea typeface="DejaVu Sans"/>
              </a:rPr>
              <a:t>Молодых Профсоюзных</a:t>
            </a:r>
            <a:endParaRPr lang="ru-RU" sz="2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200" b="1" strike="noStrike" spc="-1">
                <a:solidFill>
                  <a:srgbClr val="FFFFFF"/>
                </a:solidFill>
                <a:latin typeface="Calibri"/>
                <a:ea typeface="DejaVu Sans"/>
              </a:rPr>
              <a:t>Активистов Столицы (КОМПАС).»</a:t>
            </a:r>
            <a:endParaRPr lang="ru-RU" sz="2200" b="0" strike="noStrike" spc="-1">
              <a:latin typeface="Arial"/>
            </a:endParaRPr>
          </a:p>
        </p:txBody>
      </p:sp>
      <p:sp>
        <p:nvSpPr>
          <p:cNvPr id="273" name="CustomShape 7"/>
          <p:cNvSpPr/>
          <p:nvPr/>
        </p:nvSpPr>
        <p:spPr>
          <a:xfrm>
            <a:off x="6743880" y="2259000"/>
            <a:ext cx="5375160" cy="3746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FFFFFF"/>
                </a:solidFill>
                <a:latin typeface="Calibri"/>
                <a:ea typeface="DejaVu Sans"/>
              </a:rPr>
              <a:t>«Клубная идея» была поддержана председателем Московской региональной организации Профсоюза В.А.Юркиным,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FFFFFF"/>
                </a:solidFill>
                <a:latin typeface="Calibri"/>
                <a:ea typeface="DejaVu Sans"/>
              </a:rPr>
              <a:t>а также руководством центрального Профсоюза: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FFFFFF"/>
                </a:solidFill>
                <a:latin typeface="Calibri"/>
                <a:ea typeface="DejaVu Sans"/>
              </a:rPr>
              <a:t>председателем В.П. Калинушкиным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FFFFFF"/>
                </a:solidFill>
                <a:latin typeface="Calibri"/>
                <a:ea typeface="DejaVu Sans"/>
              </a:rPr>
              <a:t>и его заместителем, курирующем вопросы молодежной политики, Я.Л.Богомоловым. </a:t>
            </a:r>
            <a:endParaRPr lang="ru-RU" sz="24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CustomShape 1"/>
          <p:cNvSpPr/>
          <p:nvPr/>
        </p:nvSpPr>
        <p:spPr>
          <a:xfrm>
            <a:off x="1334880" y="2979000"/>
            <a:ext cx="9788760" cy="11872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023656"/>
                </a:solidFill>
                <a:latin typeface="Calibri"/>
                <a:ea typeface="DejaVu Sans"/>
              </a:rPr>
              <a:t>НЕТ ПРЕЕМСТВЕННОСТИ ПОКОЛЕНИЙ, </a:t>
            </a:r>
            <a:endParaRPr lang="ru-RU" sz="3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023656"/>
                </a:solidFill>
                <a:latin typeface="Calibri"/>
                <a:ea typeface="DejaVu Sans"/>
              </a:rPr>
              <a:t>НАЧИНАЙ ВСЕ С НАЧАЛА </a:t>
            </a:r>
            <a:endParaRPr lang="ru-RU" sz="36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CustomShape 1"/>
          <p:cNvSpPr/>
          <p:nvPr/>
        </p:nvSpPr>
        <p:spPr>
          <a:xfrm>
            <a:off x="36000" y="378360"/>
            <a:ext cx="12191760" cy="1457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lnSpcReduction="10000"/>
          </a:bodyPr>
          <a:lstStyle/>
          <a:p>
            <a:pPr marL="228600" indent="-227880">
              <a:lnSpc>
                <a:spcPct val="90000"/>
              </a:lnSpc>
              <a:buClr>
                <a:srgbClr val="FFFFFF"/>
              </a:buClr>
              <a:buFont typeface="Arial"/>
              <a:buChar char="•"/>
            </a:pPr>
            <a:r>
              <a:rPr lang="ru-RU" sz="2800" b="1" strike="noStrike" spc="-1" dirty="0">
                <a:solidFill>
                  <a:srgbClr val="FFFFFF"/>
                </a:solidFill>
                <a:latin typeface="Calibri"/>
              </a:rPr>
              <a:t>Воспитание кадрового резерва -  стимул для вступления </a:t>
            </a:r>
            <a:endParaRPr lang="ru-RU" sz="2800" b="0" strike="noStrike" spc="-1" dirty="0">
              <a:latin typeface="Arial"/>
            </a:endParaRPr>
          </a:p>
          <a:p>
            <a:pPr marL="228600" indent="-227880">
              <a:lnSpc>
                <a:spcPct val="90000"/>
              </a:lnSpc>
              <a:buClr>
                <a:srgbClr val="FFFFFF"/>
              </a:buClr>
            </a:pPr>
            <a:r>
              <a:rPr lang="ru-RU" sz="2800" b="1" strike="noStrike" spc="-1" dirty="0" smtClean="0">
                <a:solidFill>
                  <a:srgbClr val="FFFFFF"/>
                </a:solidFill>
                <a:latin typeface="Calibri"/>
              </a:rPr>
              <a:t>    в </a:t>
            </a:r>
            <a:r>
              <a:rPr lang="ru-RU" sz="2800" b="1" strike="noStrike" spc="-1" dirty="0">
                <a:solidFill>
                  <a:srgbClr val="FFFFFF"/>
                </a:solidFill>
                <a:latin typeface="Calibri"/>
              </a:rPr>
              <a:t>профсоюз вновь поступающих на работу сотрудников.</a:t>
            </a:r>
            <a:endParaRPr lang="ru-RU" sz="2800" b="0" strike="noStrike" spc="-1" dirty="0">
              <a:latin typeface="Arial"/>
            </a:endParaRPr>
          </a:p>
          <a:p>
            <a:pPr marL="228600" indent="-227880">
              <a:lnSpc>
                <a:spcPct val="90000"/>
              </a:lnSpc>
              <a:buClr>
                <a:srgbClr val="FFFFFF"/>
              </a:buClr>
              <a:buFont typeface="Arial"/>
              <a:buChar char="•"/>
            </a:pPr>
            <a:endParaRPr lang="ru-RU" sz="2800" b="0" strike="noStrike" spc="-1" dirty="0">
              <a:latin typeface="Arial"/>
            </a:endParaRPr>
          </a:p>
          <a:p>
            <a:pPr marL="228600" indent="-227880">
              <a:lnSpc>
                <a:spcPct val="90000"/>
              </a:lnSpc>
              <a:buClr>
                <a:srgbClr val="FFFFFF"/>
              </a:buClr>
              <a:buFont typeface="Arial"/>
              <a:buChar char="•"/>
            </a:pPr>
            <a:r>
              <a:rPr lang="ru-RU" sz="2800" b="1" strike="noStrike" spc="-1" dirty="0">
                <a:solidFill>
                  <a:srgbClr val="FFFFFF"/>
                </a:solidFill>
                <a:latin typeface="Calibri"/>
              </a:rPr>
              <a:t>Не увидев в профкоме своих ровесников, молодой ученый задумывается:</a:t>
            </a:r>
            <a:r>
              <a:rPr lang="ru-RU" sz="2800" b="1" strike="noStrike" spc="-1" dirty="0">
                <a:solidFill>
                  <a:srgbClr val="023656"/>
                </a:solidFill>
                <a:latin typeface="Calibri"/>
              </a:rPr>
              <a:t> </a:t>
            </a:r>
            <a:endParaRPr lang="ru-RU" sz="2800" b="0" strike="noStrike" spc="-1" dirty="0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</a:pPr>
            <a:endParaRPr lang="ru-RU" sz="2800" b="0" strike="noStrike" spc="-1" dirty="0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</a:pPr>
            <a:endParaRPr lang="ru-RU" sz="2800" b="0" strike="noStrike" spc="-1" dirty="0">
              <a:latin typeface="Arial"/>
            </a:endParaRPr>
          </a:p>
        </p:txBody>
      </p:sp>
      <p:sp>
        <p:nvSpPr>
          <p:cNvPr id="264" name="CustomShape 2"/>
          <p:cNvSpPr/>
          <p:nvPr/>
        </p:nvSpPr>
        <p:spPr>
          <a:xfrm>
            <a:off x="216000" y="2088000"/>
            <a:ext cx="11807640" cy="3997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90000"/>
              </a:lnSpc>
            </a:pPr>
            <a:r>
              <a:rPr lang="ru-RU" sz="2800" b="1" strike="noStrike" spc="-1" dirty="0">
                <a:solidFill>
                  <a:srgbClr val="CE181E"/>
                </a:solidFill>
                <a:latin typeface="Calibri"/>
              </a:rPr>
              <a:t>«Буду ли я понят другим поколением, </a:t>
            </a:r>
            <a:endParaRPr lang="ru-RU" sz="28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lang="ru-RU" sz="2800" b="1" strike="noStrike" spc="-1" dirty="0">
                <a:solidFill>
                  <a:srgbClr val="CE181E"/>
                </a:solidFill>
                <a:latin typeface="Calibri"/>
              </a:rPr>
              <a:t>будут ли близки для него мои проблемы?» </a:t>
            </a:r>
            <a:endParaRPr lang="ru-RU" sz="28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endParaRPr lang="ru-RU" sz="28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23656"/>
                </a:solidFill>
                <a:latin typeface="Calibri"/>
              </a:rPr>
              <a:t>Поэтому считаю, что очень важно привлекать, молодых сотрудников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23656"/>
                </a:solidFill>
                <a:latin typeface="Calibri"/>
              </a:rPr>
              <a:t>в профкомы, заинтересовывать, удерживать, чтобы профсоюз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23656"/>
                </a:solidFill>
                <a:latin typeface="Calibri"/>
              </a:rPr>
              <a:t>стал средоточием опыта разных поколений.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23656"/>
                </a:solidFill>
                <a:latin typeface="Calibri"/>
              </a:rPr>
              <a:t>Шагом в этом направлении может стать создание секции молодых председателей профкомов в МРОПР РАН или  Профсоюза РАН.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23656"/>
                </a:solidFill>
                <a:latin typeface="Calibri"/>
              </a:rPr>
              <a:t>В профсоюзе нужен человек, курирующий молодежный вопрос,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23656"/>
                </a:solidFill>
                <a:latin typeface="Calibri"/>
              </a:rPr>
              <a:t>тогда молодежь с большей охотой будет вступать в проф. организацию.</a:t>
            </a: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CustomShape 1"/>
          <p:cNvSpPr/>
          <p:nvPr/>
        </p:nvSpPr>
        <p:spPr>
          <a:xfrm>
            <a:off x="8750880" y="0"/>
            <a:ext cx="3440160" cy="2168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75" name="CustomShape 2"/>
          <p:cNvSpPr/>
          <p:nvPr/>
        </p:nvSpPr>
        <p:spPr>
          <a:xfrm>
            <a:off x="616680" y="430560"/>
            <a:ext cx="7233480" cy="882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ru-RU" sz="3100" b="1" strike="noStrike" spc="-1">
                <a:solidFill>
                  <a:srgbClr val="CE181E"/>
                </a:solidFill>
                <a:latin typeface="Calibri Light"/>
              </a:rPr>
              <a:t>Цель молодежного объединения:</a:t>
            </a:r>
            <a:r>
              <a:t/>
            </a:r>
            <a:br/>
            <a:endParaRPr lang="ru-RU" sz="3100" b="0" strike="noStrike" spc="-1">
              <a:latin typeface="Arial"/>
            </a:endParaRPr>
          </a:p>
        </p:txBody>
      </p:sp>
      <p:sp>
        <p:nvSpPr>
          <p:cNvPr id="276" name="CustomShape 3"/>
          <p:cNvSpPr/>
          <p:nvPr/>
        </p:nvSpPr>
        <p:spPr>
          <a:xfrm>
            <a:off x="290880" y="1314000"/>
            <a:ext cx="7196760" cy="4859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fontScale="77500" lnSpcReduction="20000"/>
          </a:bodyPr>
          <a:lstStyle/>
          <a:p>
            <a:pPr marL="457200" indent="-456480">
              <a:lnSpc>
                <a:spcPct val="90000"/>
              </a:lnSpc>
              <a:buClr>
                <a:srgbClr val="034873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34873"/>
                </a:solidFill>
                <a:latin typeface="Calibri"/>
              </a:rPr>
              <a:t>Привлечение молодых ученых </a:t>
            </a:r>
            <a:endParaRPr lang="ru-RU" sz="4000" b="0" strike="noStrike" spc="-1" dirty="0">
              <a:latin typeface="Arial"/>
            </a:endParaRPr>
          </a:p>
          <a:p>
            <a:pPr marL="457200" indent="-456480">
              <a:lnSpc>
                <a:spcPct val="90000"/>
              </a:lnSpc>
              <a:buClr>
                <a:srgbClr val="034873"/>
              </a:buClr>
            </a:pPr>
            <a:r>
              <a:rPr lang="ru-RU" sz="4000" b="1" strike="noStrike" spc="-1" dirty="0" smtClean="0">
                <a:solidFill>
                  <a:srgbClr val="034873"/>
                </a:solidFill>
                <a:latin typeface="Calibri"/>
              </a:rPr>
              <a:t>      в </a:t>
            </a:r>
            <a:r>
              <a:rPr lang="ru-RU" sz="4000" b="1" strike="noStrike" spc="-1" dirty="0">
                <a:solidFill>
                  <a:srgbClr val="034873"/>
                </a:solidFill>
                <a:latin typeface="Calibri"/>
              </a:rPr>
              <a:t>члены профсоюза и профактив</a:t>
            </a:r>
            <a:endParaRPr lang="ru-RU" sz="40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endParaRPr lang="ru-RU" sz="4000" b="0" strike="noStrike" spc="-1" dirty="0">
              <a:latin typeface="Arial"/>
            </a:endParaRPr>
          </a:p>
          <a:p>
            <a:pPr marL="457200" indent="-456480">
              <a:lnSpc>
                <a:spcPct val="90000"/>
              </a:lnSpc>
              <a:buClr>
                <a:srgbClr val="034873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34873"/>
                </a:solidFill>
                <a:latin typeface="Calibri"/>
              </a:rPr>
              <a:t>Наладить взаимодействие между Советами молодых ученых  ППО и профактивом  ППО (могут быть партнерами  при взаимодействии </a:t>
            </a:r>
            <a:endParaRPr lang="ru-RU" sz="4000" b="0" strike="noStrike" spc="-1" dirty="0">
              <a:latin typeface="Arial"/>
            </a:endParaRPr>
          </a:p>
          <a:p>
            <a:pPr marL="457200" indent="-456480">
              <a:lnSpc>
                <a:spcPct val="90000"/>
              </a:lnSpc>
              <a:buClr>
                <a:srgbClr val="034873"/>
              </a:buClr>
            </a:pPr>
            <a:r>
              <a:rPr lang="ru-RU" sz="4000" b="1" strike="noStrike" spc="-1" dirty="0" smtClean="0">
                <a:solidFill>
                  <a:srgbClr val="034873"/>
                </a:solidFill>
                <a:latin typeface="Calibri"/>
              </a:rPr>
              <a:t>     с </a:t>
            </a:r>
            <a:r>
              <a:rPr lang="ru-RU" sz="4000" b="1" strike="noStrike" spc="-1" dirty="0">
                <a:solidFill>
                  <a:srgbClr val="034873"/>
                </a:solidFill>
                <a:latin typeface="Calibri"/>
              </a:rPr>
              <a:t>работодателем)</a:t>
            </a:r>
            <a:endParaRPr lang="ru-RU" sz="40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4000" b="0" strike="noStrike" spc="-1" dirty="0">
              <a:latin typeface="Arial"/>
            </a:endParaRPr>
          </a:p>
          <a:p>
            <a:pPr marL="457200" indent="-456480">
              <a:lnSpc>
                <a:spcPct val="90000"/>
              </a:lnSpc>
              <a:buClr>
                <a:srgbClr val="034873"/>
              </a:buClr>
              <a:buFont typeface="Arial"/>
              <a:buChar char="•"/>
            </a:pPr>
            <a:r>
              <a:rPr lang="ru-RU" sz="4000" b="1" strike="noStrike" spc="-1" dirty="0">
                <a:solidFill>
                  <a:srgbClr val="034873"/>
                </a:solidFill>
                <a:latin typeface="Calibri"/>
              </a:rPr>
              <a:t>Подготовка кадрового профсоюзного резерва </a:t>
            </a:r>
            <a:endParaRPr lang="ru-RU" sz="4000" b="0" strike="noStrike" spc="-1" dirty="0">
              <a:latin typeface="Arial"/>
            </a:endParaRPr>
          </a:p>
          <a:p>
            <a:pPr marL="457200" indent="-456480">
              <a:lnSpc>
                <a:spcPct val="90000"/>
              </a:lnSpc>
              <a:buClr>
                <a:srgbClr val="034873"/>
              </a:buClr>
            </a:pPr>
            <a:r>
              <a:rPr lang="ru-RU" sz="4000" b="1" strike="noStrike" spc="-1" dirty="0" smtClean="0">
                <a:solidFill>
                  <a:srgbClr val="034873"/>
                </a:solidFill>
                <a:latin typeface="Calibri"/>
              </a:rPr>
              <a:t>    (</a:t>
            </a:r>
            <a:r>
              <a:rPr lang="ru-RU" sz="4000" b="1" strike="noStrike" spc="-1" dirty="0">
                <a:solidFill>
                  <a:srgbClr val="034873"/>
                </a:solidFill>
                <a:latin typeface="Calibri"/>
              </a:rPr>
              <a:t>Лидеры СМУ – готовые профсоюзные кадры)</a:t>
            </a:r>
            <a:endParaRPr lang="ru-RU" sz="40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40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4000" b="0" strike="noStrike" spc="-1" dirty="0">
              <a:latin typeface="Arial"/>
            </a:endParaRPr>
          </a:p>
        </p:txBody>
      </p:sp>
      <p:pic>
        <p:nvPicPr>
          <p:cNvPr id="277" name="Picture 2"/>
          <p:cNvPicPr/>
          <p:nvPr/>
        </p:nvPicPr>
        <p:blipFill>
          <a:blip r:embed="rId2" cstate="print"/>
          <a:srcRect t="6299" r="15260"/>
          <a:stretch/>
        </p:blipFill>
        <p:spPr>
          <a:xfrm>
            <a:off x="7380000" y="2213280"/>
            <a:ext cx="4679640" cy="3987720"/>
          </a:xfrm>
          <a:prstGeom prst="rect">
            <a:avLst/>
          </a:prstGeom>
          <a:ln w="9360">
            <a:noFill/>
          </a:ln>
        </p:spPr>
      </p:pic>
      <p:pic>
        <p:nvPicPr>
          <p:cNvPr id="278" name="Picture 2"/>
          <p:cNvPicPr/>
          <p:nvPr/>
        </p:nvPicPr>
        <p:blipFill>
          <a:blip r:embed="rId3" cstate="print"/>
          <a:stretch/>
        </p:blipFill>
        <p:spPr>
          <a:xfrm>
            <a:off x="8400256" y="332656"/>
            <a:ext cx="3329280" cy="1861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CustomShape 1"/>
          <p:cNvSpPr/>
          <p:nvPr/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600" b="1" strike="noStrike" spc="-1">
                <a:solidFill>
                  <a:srgbClr val="FFFFFF"/>
                </a:solidFill>
                <a:latin typeface="Calibri Light"/>
              </a:rPr>
              <a:t>Почему СМУиСы и Профактив?</a:t>
            </a:r>
            <a:r>
              <a:t/>
            </a:r>
            <a:br/>
            <a:endParaRPr lang="ru-RU" sz="3600" b="0" strike="noStrike" spc="-1">
              <a:latin typeface="Arial"/>
            </a:endParaRPr>
          </a:p>
        </p:txBody>
      </p:sp>
      <p:sp>
        <p:nvSpPr>
          <p:cNvPr id="280" name="CustomShape 2"/>
          <p:cNvSpPr/>
          <p:nvPr/>
        </p:nvSpPr>
        <p:spPr>
          <a:xfrm>
            <a:off x="605880" y="1377000"/>
            <a:ext cx="10972080" cy="4139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227880" algn="just">
              <a:lnSpc>
                <a:spcPct val="90000"/>
              </a:lnSpc>
              <a:buClr>
                <a:srgbClr val="FFFFFF"/>
              </a:buClr>
              <a:buFont typeface="Arial"/>
              <a:buChar char="•"/>
            </a:pPr>
            <a:r>
              <a:rPr lang="ru-RU" sz="2800" b="1" strike="noStrike" spc="-1">
                <a:solidFill>
                  <a:srgbClr val="FFFFFF"/>
                </a:solidFill>
                <a:latin typeface="Calibri"/>
              </a:rPr>
              <a:t>Работа СМУиС главным образом направлена на рост научного </a:t>
            </a:r>
            <a:r>
              <a:rPr lang="ru-RU" sz="2800" b="1" strike="noStrike" spc="-1">
                <a:solidFill>
                  <a:srgbClr val="034873"/>
                </a:solidFill>
                <a:latin typeface="Calibri"/>
              </a:rPr>
              <a:t>потенциала научных организаций и закрепления в них молодых ученых, а деятельность профсоюза выглядит намного шире: охватывает как научную, так и социально-правовую стороны жизни научных организаций. Взаимодействие СМУиС </a:t>
            </a:r>
            <a:endParaRPr lang="ru-RU" sz="2800" b="0" strike="noStrike" spc="-1">
              <a:latin typeface="Arial"/>
            </a:endParaRPr>
          </a:p>
          <a:p>
            <a:pPr marL="228600" indent="-227880" algn="just">
              <a:lnSpc>
                <a:spcPct val="90000"/>
              </a:lnSpc>
              <a:buClr>
                <a:srgbClr val="FFFFFF"/>
              </a:buClr>
              <a:buFont typeface="Arial"/>
              <a:buChar char="•"/>
            </a:pPr>
            <a:r>
              <a:rPr lang="ru-RU" sz="2800" b="1" strike="noStrike" spc="-1">
                <a:solidFill>
                  <a:srgbClr val="034873"/>
                </a:solidFill>
                <a:latin typeface="Calibri"/>
              </a:rPr>
              <a:t>и профсоюзов должно способствовать развитию и научно-административному росту молодых сотрудников, подготовке кадрового резерва, как в научной, так и в профсоюзной сфере, </a:t>
            </a:r>
            <a:endParaRPr lang="ru-RU" sz="2800" b="0" strike="noStrike" spc="-1">
              <a:latin typeface="Arial"/>
            </a:endParaRPr>
          </a:p>
          <a:p>
            <a:pPr marL="228600" indent="-227880" algn="just">
              <a:lnSpc>
                <a:spcPct val="90000"/>
              </a:lnSpc>
              <a:buClr>
                <a:srgbClr val="FFFFFF"/>
              </a:buClr>
              <a:buFont typeface="Arial"/>
              <a:buChar char="•"/>
            </a:pPr>
            <a:r>
              <a:rPr lang="ru-RU" sz="2800" b="1" strike="noStrike" spc="-1">
                <a:solidFill>
                  <a:srgbClr val="034873"/>
                </a:solidFill>
                <a:latin typeface="Calibri"/>
              </a:rPr>
              <a:t>а также созданию комфортных условий для трудовой деятельности в коллективах.</a:t>
            </a:r>
            <a:endParaRPr lang="ru-RU" sz="2800" b="0" strike="noStrike" spc="-1">
              <a:latin typeface="Arial"/>
            </a:endParaRPr>
          </a:p>
          <a:p>
            <a:pPr marL="228600" indent="-227880" algn="just">
              <a:lnSpc>
                <a:spcPct val="90000"/>
              </a:lnSpc>
              <a:buClr>
                <a:srgbClr val="034873"/>
              </a:buClr>
              <a:buFont typeface="Arial"/>
              <a:buChar char="•"/>
            </a:pPr>
            <a:r>
              <a:rPr lang="ru-RU" sz="2800" b="1" strike="noStrike" spc="-1">
                <a:solidFill>
                  <a:srgbClr val="034873"/>
                </a:solidFill>
                <a:latin typeface="Calibri"/>
              </a:rPr>
              <a:t>Взаимодействовать как партнеры при решении различных вопросов со своим работодателем.</a:t>
            </a:r>
            <a:endParaRPr lang="ru-RU" sz="28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CustomShape 1"/>
          <p:cNvSpPr/>
          <p:nvPr/>
        </p:nvSpPr>
        <p:spPr>
          <a:xfrm>
            <a:off x="5897880" y="68400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20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t>1</a:t>
            </a:r>
            <a:endParaRPr lang="ru-RU" sz="2000" b="0" strike="noStrike" spc="-1">
              <a:latin typeface="Arial"/>
            </a:endParaRPr>
          </a:p>
        </p:txBody>
      </p:sp>
      <p:sp>
        <p:nvSpPr>
          <p:cNvPr id="282" name="CustomShape 2"/>
          <p:cNvSpPr/>
          <p:nvPr/>
        </p:nvSpPr>
        <p:spPr>
          <a:xfrm>
            <a:off x="5897880" y="221400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FFFFFF"/>
                </a:solidFill>
                <a:latin typeface="Calibri"/>
                <a:ea typeface="DejaVu Sans"/>
              </a:rPr>
              <a:t>2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83" name="CustomShape 3"/>
          <p:cNvSpPr/>
          <p:nvPr/>
        </p:nvSpPr>
        <p:spPr>
          <a:xfrm>
            <a:off x="5906160" y="372996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t>3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84" name="CustomShape 4"/>
          <p:cNvSpPr/>
          <p:nvPr/>
        </p:nvSpPr>
        <p:spPr>
          <a:xfrm>
            <a:off x="5897880" y="5229000"/>
            <a:ext cx="674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1800" b="0" strike="noStrike" spc="-1">
                <a:solidFill>
                  <a:srgbClr val="FFFFFF"/>
                </a:solidFill>
                <a:latin typeface="Times New Roman"/>
                <a:ea typeface="DejaVu Sans"/>
              </a:rPr>
              <a:t>4</a:t>
            </a:r>
            <a:endParaRPr lang="ru-RU" sz="1800" b="0" strike="noStrike" spc="-1">
              <a:latin typeface="Arial"/>
            </a:endParaRPr>
          </a:p>
        </p:txBody>
      </p:sp>
      <p:pic>
        <p:nvPicPr>
          <p:cNvPr id="285" name="Picture 2"/>
          <p:cNvPicPr/>
          <p:nvPr/>
        </p:nvPicPr>
        <p:blipFill>
          <a:blip r:embed="rId2" cstate="print"/>
          <a:stretch/>
        </p:blipFill>
        <p:spPr>
          <a:xfrm>
            <a:off x="6680880" y="1449000"/>
            <a:ext cx="5264280" cy="3723120"/>
          </a:xfrm>
          <a:prstGeom prst="rect">
            <a:avLst/>
          </a:prstGeom>
          <a:ln w="9360">
            <a:noFill/>
          </a:ln>
        </p:spPr>
      </p:pic>
      <p:sp>
        <p:nvSpPr>
          <p:cNvPr id="286" name="CustomShape 5"/>
          <p:cNvSpPr/>
          <p:nvPr/>
        </p:nvSpPr>
        <p:spPr>
          <a:xfrm>
            <a:off x="200880" y="576000"/>
            <a:ext cx="6095160" cy="912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КАК ПЛОЩАДКА ДЛЯ СОЗДАНИЯ,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В ПЕРВУЮ ОЧЕРЕДЬ,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КОММУНИКАЦИОННОГО ПРОСТРАНСТВА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87" name="CustomShape 6"/>
          <p:cNvSpPr/>
          <p:nvPr/>
        </p:nvSpPr>
        <p:spPr>
          <a:xfrm>
            <a:off x="200880" y="1845000"/>
            <a:ext cx="5804280" cy="1461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ПОДЕЛИТЬСЯ ОПЫТОМ РАБОТЫ В СМУ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ИЛИ ПРОФКОМЕ, ПОЛУЧИТЬ НЕДОСТАЮЩУЮ ИНФОРМАЦИЮ ПО ИНТЕРЕСУЮЩИМ ВОПРОСАМ СОЦИАЛЬНО-ПРАВОВОГО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ИЛИ НАУЧНО-ПРАКТИЧЕСКОГО ХАРАКТЕРА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88" name="CustomShape 7"/>
          <p:cNvSpPr/>
          <p:nvPr/>
        </p:nvSpPr>
        <p:spPr>
          <a:xfrm>
            <a:off x="200880" y="3690000"/>
            <a:ext cx="5759280" cy="912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ПОЛУЧИТЬ НЕОБХОДИМУЮ (МИНИМАЛЬНУЮ) БАЗУ ЗНАНИЙ ДЛЯ РАБТОЫ В ПРОФКОМЕ, </a:t>
            </a: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ЕСЛИ ТАКОЙ ЗАПРОС У ЧЕЛОВЕКА ИМЕЕТСЯ 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289" name="CustomShape 8"/>
          <p:cNvSpPr/>
          <p:nvPr/>
        </p:nvSpPr>
        <p:spPr>
          <a:xfrm>
            <a:off x="155880" y="5103000"/>
            <a:ext cx="6095160" cy="912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1800" b="1" strike="noStrike" spc="-1">
                <a:solidFill>
                  <a:srgbClr val="034873"/>
                </a:solidFill>
                <a:latin typeface="Calibri"/>
                <a:ea typeface="DejaVu Sans"/>
              </a:rPr>
              <a:t>ДЛЯ ПРИВЛЕЧЕНИЯ В ПРОФСОЮЗНЫЙ АКТИВ МОЛОДЫХ СОТРУДНИКОВ НАУЧНЫХ УЧРЕЖДЕНИЙ (КАДРОВЫЙ РЕЗЕРВ)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CustomShape 1"/>
          <p:cNvSpPr/>
          <p:nvPr/>
        </p:nvSpPr>
        <p:spPr>
          <a:xfrm>
            <a:off x="695880" y="594000"/>
            <a:ext cx="11183760" cy="6061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FFFFFF"/>
                </a:solidFill>
                <a:latin typeface="Calibri"/>
              </a:rPr>
              <a:t>1. «О полезных аспектах взаимодействия </a:t>
            </a:r>
            <a:r>
              <a:rPr lang="ru-RU" sz="2400" b="1" strike="noStrike" spc="-1" dirty="0" err="1">
                <a:solidFill>
                  <a:srgbClr val="FFFFFF"/>
                </a:solidFill>
                <a:latin typeface="Calibri"/>
              </a:rPr>
              <a:t>СМУиС</a:t>
            </a:r>
            <a:r>
              <a:rPr lang="ru-RU" sz="2400" b="1" strike="noStrike" spc="-1" dirty="0">
                <a:solidFill>
                  <a:srgbClr val="FFFFFF"/>
                </a:solidFill>
                <a:latin typeface="Calibri"/>
              </a:rPr>
              <a:t> и профсоюзов</a:t>
            </a:r>
            <a:r>
              <a:rPr lang="ru-RU" sz="2400" b="1" strike="noStrike" spc="-1" dirty="0" smtClean="0">
                <a:solidFill>
                  <a:srgbClr val="FFFFFF"/>
                </a:solidFill>
                <a:latin typeface="Calibri"/>
              </a:rPr>
              <a:t>» 2019г.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FFFFFF"/>
                </a:solidFill>
                <a:latin typeface="Calibri"/>
              </a:rPr>
              <a:t>2. «Президентские гранты для некоммерческих организаций</a:t>
            </a:r>
            <a:r>
              <a:rPr lang="ru-RU" sz="2400" b="1" strike="noStrike" spc="-1" dirty="0" smtClean="0">
                <a:solidFill>
                  <a:srgbClr val="FFFFFF"/>
                </a:solidFill>
                <a:latin typeface="Calibri"/>
              </a:rPr>
              <a:t>» 2019г.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FFFFFF"/>
                </a:solidFill>
                <a:latin typeface="Calibri"/>
              </a:rPr>
              <a:t>3. «Информация по распределению путевок и направлению пациентов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    на санаторно-курортное лечение в ФБГУЗ, находящиеся в ведении                                  </a:t>
            </a:r>
            <a:r>
              <a:rPr lang="ru-RU" sz="2400" b="1" strike="noStrike" spc="-1" dirty="0" err="1">
                <a:solidFill>
                  <a:srgbClr val="033473"/>
                </a:solidFill>
                <a:latin typeface="Calibri"/>
              </a:rPr>
              <a:t>Минобрнауки</a:t>
            </a: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 (рекомендации </a:t>
            </a:r>
            <a:r>
              <a:rPr lang="ru-RU" sz="2400" b="1" strike="noStrike" spc="-1" dirty="0" err="1">
                <a:solidFill>
                  <a:srgbClr val="033473"/>
                </a:solidFill>
                <a:latin typeface="Calibri"/>
              </a:rPr>
              <a:t>Минобрнауки</a:t>
            </a: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 и статистические данные</a:t>
            </a:r>
            <a:r>
              <a:rPr lang="ru-RU" sz="2400" b="1" strike="noStrike" spc="-1" dirty="0" smtClean="0">
                <a:solidFill>
                  <a:srgbClr val="033473"/>
                </a:solidFill>
                <a:latin typeface="Calibri"/>
              </a:rPr>
              <a:t>)» 2019г..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4. «Всегда ли мы знаем, что сделал наш Профсоюз</a:t>
            </a:r>
            <a:r>
              <a:rPr lang="ru-RU" sz="2400" b="1" strike="noStrike" spc="-1" dirty="0" smtClean="0">
                <a:solidFill>
                  <a:srgbClr val="033473"/>
                </a:solidFill>
                <a:latin typeface="Calibri"/>
              </a:rPr>
              <a:t>!?» 2019г.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5. «Сбор пакета документов на получение жилищного сертификата»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     в 2019 и 2020 годах.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6. «Предложения профсоюза к Примерному положению по оплате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     труда </a:t>
            </a:r>
            <a:r>
              <a:rPr lang="ru-RU" sz="2400" b="1" strike="noStrike" spc="-1" dirty="0" err="1">
                <a:solidFill>
                  <a:srgbClr val="033473"/>
                </a:solidFill>
                <a:latin typeface="Calibri"/>
              </a:rPr>
              <a:t>Минобрнауки</a:t>
            </a: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 России</a:t>
            </a:r>
            <a:r>
              <a:rPr lang="ru-RU" sz="2400" b="1" strike="noStrike" spc="-1" dirty="0" smtClean="0">
                <a:solidFill>
                  <a:srgbClr val="033473"/>
                </a:solidFill>
                <a:latin typeface="Calibri"/>
              </a:rPr>
              <a:t>» 2019г.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7. Молодежный форум МФП - 2019г.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ru-RU" sz="2400" b="1" strike="noStrike" spc="-1" dirty="0">
                <a:solidFill>
                  <a:srgbClr val="033473"/>
                </a:solidFill>
                <a:latin typeface="Calibri"/>
              </a:rPr>
              <a:t>8. Круглый стол «Президентские гранты для некоммерческих организаций</a:t>
            </a:r>
            <a:r>
              <a:rPr lang="ru-RU" sz="2400" b="1" strike="noStrike" spc="-1" dirty="0" smtClean="0">
                <a:solidFill>
                  <a:srgbClr val="033473"/>
                </a:solidFill>
                <a:latin typeface="Calibri"/>
              </a:rPr>
              <a:t>» 2021г. </a:t>
            </a: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400" b="0" strike="noStrike" spc="-1" dirty="0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CustomShape 1"/>
          <p:cNvSpPr/>
          <p:nvPr/>
        </p:nvSpPr>
        <p:spPr>
          <a:xfrm>
            <a:off x="1584000" y="0"/>
            <a:ext cx="9731160" cy="1324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ru-RU" sz="4400" b="0" strike="noStrike" spc="-1">
                <a:solidFill>
                  <a:srgbClr val="FFFFFF"/>
                </a:solidFill>
                <a:latin typeface="Calibri Light"/>
              </a:rPr>
              <a:t>«ОПТИМУС» – КАЗАНЬ 2020г. </a:t>
            </a:r>
            <a:endParaRPr lang="ru-RU" sz="4400" b="0" strike="noStrike" spc="-1">
              <a:latin typeface="Arial"/>
            </a:endParaRPr>
          </a:p>
        </p:txBody>
      </p:sp>
      <p:sp>
        <p:nvSpPr>
          <p:cNvPr id="297" name="CustomShape 2"/>
          <p:cNvSpPr/>
          <p:nvPr/>
        </p:nvSpPr>
        <p:spPr>
          <a:xfrm>
            <a:off x="209880" y="1170000"/>
            <a:ext cx="11634120" cy="1493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>
              <a:lnSpc>
                <a:spcPct val="90000"/>
              </a:lnSpc>
              <a:spcBef>
                <a:spcPts val="283"/>
              </a:spcBef>
            </a:pPr>
            <a:r>
              <a:rPr lang="ru-RU" sz="2100" b="1" strike="noStrike" spc="-1">
                <a:solidFill>
                  <a:srgbClr val="FFFFFF"/>
                </a:solidFill>
                <a:latin typeface="Calibri"/>
              </a:rPr>
              <a:t>НА ТРЕТЬЕ  ЗАСЕДАНИЕ КЛУБА У НАС БЫЛИ  ГОСТИ ИЗ РАЗНЫХ РЕГИОНОВ НАШЕЙ СТРАНЫ, </a:t>
            </a:r>
            <a:endParaRPr lang="ru-RU" sz="2100" b="0" strike="noStrike" spc="-1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283"/>
              </a:spcBef>
            </a:pPr>
            <a:r>
              <a:rPr lang="ru-RU" sz="2100" b="1" strike="noStrike" spc="-1">
                <a:solidFill>
                  <a:srgbClr val="FFFFFF"/>
                </a:solidFill>
                <a:latin typeface="Calibri"/>
              </a:rPr>
              <a:t>ПРОЯВИВШИЕ ИНТЕРЕС К ИДЕЕ СОЗДАНИЯ МОЛОДЕЖНОГО ПРОФСОЮЗНОГО  ОБЪЕДИНЕНИЯ.</a:t>
            </a:r>
            <a:endParaRPr lang="ru-RU" sz="2100" b="0" strike="noStrike" spc="-1">
              <a:latin typeface="Arial"/>
            </a:endParaRPr>
          </a:p>
        </p:txBody>
      </p:sp>
      <p:pic>
        <p:nvPicPr>
          <p:cNvPr id="298" name="Picture 2"/>
          <p:cNvPicPr/>
          <p:nvPr/>
        </p:nvPicPr>
        <p:blipFill>
          <a:blip r:embed="rId2" cstate="print"/>
          <a:srcRect l="3484" t="5541" r="12930" b="3850"/>
          <a:stretch/>
        </p:blipFill>
        <p:spPr>
          <a:xfrm>
            <a:off x="7584480" y="2494080"/>
            <a:ext cx="4607280" cy="3049560"/>
          </a:xfrm>
          <a:prstGeom prst="rect">
            <a:avLst/>
          </a:prstGeom>
          <a:ln>
            <a:noFill/>
          </a:ln>
        </p:spPr>
      </p:pic>
      <p:sp>
        <p:nvSpPr>
          <p:cNvPr id="299" name="CustomShape 3"/>
          <p:cNvSpPr/>
          <p:nvPr/>
        </p:nvSpPr>
        <p:spPr>
          <a:xfrm>
            <a:off x="288000" y="2124000"/>
            <a:ext cx="7631640" cy="3858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44546A"/>
                </a:solidFill>
                <a:latin typeface="Calibri"/>
              </a:rPr>
              <a:t>На нем было  одобрено решение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44546A"/>
                </a:solidFill>
                <a:latin typeface="Calibri"/>
              </a:rPr>
              <a:t>о создании Общественной профсоюзной территориальной интеграции молодых ученых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44546A"/>
                </a:solidFill>
                <a:latin typeface="Calibri"/>
              </a:rPr>
              <a:t>и специалистов (ОПТИМУС) Поволжья.  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44546A"/>
                </a:solidFill>
                <a:latin typeface="Calibri"/>
              </a:rPr>
              <a:t>Инициативная группа в лице представителей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>
                <a:solidFill>
                  <a:srgbClr val="44546A"/>
                </a:solidFill>
                <a:latin typeface="Calibri"/>
              </a:rPr>
              <a:t>из четырех регионов: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44546A"/>
                </a:solidFill>
                <a:latin typeface="Calibri"/>
              </a:rPr>
              <a:t>Богданова А.В. (г. Казань), </a:t>
            </a:r>
            <a:endParaRPr lang="ru-RU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44546A"/>
                </a:solidFill>
                <a:latin typeface="Calibri"/>
              </a:rPr>
              <a:t>Кадомцевой М.Е., Нефедова Д.В. (г. Саратов), </a:t>
            </a:r>
            <a:endParaRPr lang="ru-RU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44546A"/>
                </a:solidFill>
                <a:latin typeface="Calibri"/>
              </a:rPr>
              <a:t>Цветкова А.И., Седова А.С., Бубнова Г.М. (г. Нижний Новгород), </a:t>
            </a:r>
            <a:endParaRPr lang="ru-RU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>
                <a:solidFill>
                  <a:srgbClr val="44546A"/>
                </a:solidFill>
                <a:latin typeface="Calibri"/>
              </a:rPr>
              <a:t>Каримова А.Г. (г. Уфа).</a:t>
            </a:r>
            <a:endParaRPr lang="ru-RU" sz="2000" b="0" strike="noStrike" spc="-1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12024" y="0"/>
            <a:ext cx="5269896" cy="2808312"/>
          </a:xfrm>
        </p:spPr>
        <p:txBody>
          <a:bodyPr/>
          <a:lstStyle/>
          <a:p>
            <a:r>
              <a:rPr lang="ru-RU" sz="2000" b="1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В Карельском научном центре РАН 26 марта </a:t>
            </a:r>
            <a:r>
              <a:rPr lang="ru-RU" sz="2000" b="1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2021г. с </a:t>
            </a:r>
            <a:r>
              <a:rPr lang="ru-RU" sz="2000" b="1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рабочим визитом побывала делегация Профсоюза работников Российской академии образования. Состоялись встречи с руководством </a:t>
            </a:r>
            <a:r>
              <a:rPr lang="ru-RU" sz="2000" b="1" i="1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КарНЦ</a:t>
            </a:r>
            <a:r>
              <a:rPr lang="ru-RU" sz="2000" b="1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РАН, представителями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Совета молодых ученых и сотрудниками центра.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Рисунок 3" descr="http://resources.krc.karelia.ru/krc/photo/news/prof_smal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6040" y="3212976"/>
            <a:ext cx="4761865" cy="3221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63353" y="260648"/>
            <a:ext cx="5400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VIII съезде Профсоюза работников РАН, май 2021г.</a:t>
            </a:r>
          </a:p>
          <a:p>
            <a:endParaRPr lang="ru-RU" sz="20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ru-RU" sz="20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Выступления Председателей молодежных объединений КОМПАС И ОПТИМУС-ВОЛГА,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Антипиной О.В. и Богданова А.В…..</a:t>
            </a:r>
            <a:endParaRPr lang="ru-RU" sz="2000" b="1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194" name="Picture 2" descr="http://www.ras.ru/FStorage/Download.aspx?id=ae0adba3-45d3-49bc-a3e7-adf2cedf8d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376" y="2708920"/>
            <a:ext cx="5040560" cy="33622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34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2000880" y="234000"/>
            <a:ext cx="3554280" cy="577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b="0" strike="noStrike" spc="-1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318" name="CustomShape 2"/>
          <p:cNvSpPr/>
          <p:nvPr/>
        </p:nvSpPr>
        <p:spPr>
          <a:xfrm>
            <a:off x="251640" y="980640"/>
            <a:ext cx="10703880" cy="541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9416" y="692696"/>
            <a:ext cx="921702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3 июня руководство МРОПР РАН и председатель молодежного объединения КОМПАС были приглашены на стратегическую сессию в МФП. Где обсуждалось «Повышение эффективности деятельности Московской Федерации профсоюзов посредством ее организационного и кадрового укрепления».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В выбранный формат проведения исследований по данному вопросу  входили две стратегические сессии, предполагающие совместную выработку решений и обмен мнениями всех участников по вопросам укрепления кадрового и организационного потенциала профсоюзов Москвы.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После чего мне было предложено  поучаствовать в обучении по программам "Инновационные механизмы социального партнерства" и "Управление проектами" с последующей реализацией разработанного проекта на базе "проектной мастерской"  МРОПР РАН.  Приглашаю москвичей вместе со мной на такую программу по развитию и дальнейшей реализации  нашего проекта (молодежного объединения КОМПАС)  в жизнь МРОР РАН  в октябре этого года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2000880" y="234000"/>
            <a:ext cx="3554280" cy="577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b="0" strike="noStrike" spc="-1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318" name="CustomShape 2"/>
          <p:cNvSpPr/>
          <p:nvPr/>
        </p:nvSpPr>
        <p:spPr>
          <a:xfrm>
            <a:off x="263352" y="332656"/>
            <a:ext cx="10703880" cy="541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368" y="188641"/>
            <a:ext cx="10297144" cy="9264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Обучающие программы УЦ МФП.</a:t>
            </a:r>
          </a:p>
          <a:p>
            <a:endParaRPr lang="ru-RU" dirty="0" smtClean="0">
              <a:solidFill>
                <a:schemeClr val="accent1"/>
              </a:solidFill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«Эффективный социальный диалог»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весна и осень 2021г.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Антипина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Ольга Валерьевна к.б.н., ИФР РАН, член молодежной комиссии Профсоюза РАН, созданной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2021г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«Волонтер»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Яцук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Александра Алексеевна (к.б.н.,  Заместитель председателя Совета молодых ученых ИПЭЭ РАН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Подготовка резерва председателей Молодежных Советов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Весна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2021г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Антипина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О.В., к.б.н., ИФР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РАН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2.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Неретина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Анна Николаевна (к.б.н. Секретарь Совета молодых ученых ИПЭЭ РАН)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3.Кирсанкин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Андрей Александрович ( с.н.с., к. ф.-м. н., ИМЕТ РАН, Организация культурных, спортивных и научных мероприятия. Популяризация науки среди школьников. Член молодежной комиссии профсоюза РАН).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4.Марченкова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Маргарите Александровна (с.н.с., председатель СМУ.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к.ф.-м.н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.,  ФНИЦ «Кристаллография 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фотоника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 РАН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Осень 2021г.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Красюкова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Елена Васильевна (Председатель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СМУиС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ИПКОН РАН, м.н.с.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Также занимаюсь организацией молодежных конференции в Институте)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Землемерова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Елена Дмитриевна (должность - к.б.н., н.с.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общественная  нагрузка - заместитель секретаря СМУ ИПЭЭ РАН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Неплюхина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Алиса Андреевна (заместитель председателя совета молодых ученых ИПЭЭ РАН м.н.с., аспирант, в рамках деятельности в совете занимаюсь наставничеством аспирантов 1-2 года и информированием их о работе административного аппарата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Управление проектами» МРОПР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РАН</a:t>
            </a:r>
          </a:p>
          <a:p>
            <a:pPr marL="342900" indent="-34290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1.Антипина О.В.</a:t>
            </a:r>
          </a:p>
          <a:p>
            <a:pPr marL="342900" indent="-34290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2.Кирсанкин А.А.</a:t>
            </a:r>
          </a:p>
          <a:p>
            <a:pPr marL="342900" indent="-34290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3.Марченкова М.А.</a:t>
            </a:r>
          </a:p>
          <a:p>
            <a:pPr marL="342900" lvl="0" indent="-34290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Топчиева Анастасия Павловна (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к.ф.-м.н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ИНАСАН РАН Член ревизионной комиссии Первичной профсоюзной организации, секретарь Совета молодых учёных)</a:t>
            </a:r>
          </a:p>
          <a:p>
            <a:pPr marL="342900" indent="-342900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b="1" dirty="0" smtClean="0"/>
          </a:p>
          <a:p>
            <a:pPr marL="342900" indent="-342900"/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368" y="2708920"/>
            <a:ext cx="39604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360" y="548680"/>
            <a:ext cx="4056451" cy="26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96200" y="1628800"/>
            <a:ext cx="4032448" cy="2419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368" y="4293096"/>
            <a:ext cx="4056451" cy="2336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03912" y="3933056"/>
            <a:ext cx="3984443" cy="2635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655840" y="188640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400" b="1" spc="-1" dirty="0" smtClean="0">
                <a:solidFill>
                  <a:schemeClr val="bg1"/>
                </a:solidFill>
                <a:latin typeface="Calibri"/>
              </a:rPr>
              <a:t>«Подготовка резерва председателей </a:t>
            </a:r>
            <a:r>
              <a:rPr lang="ru-RU" sz="2400" b="1" spc="-1" dirty="0">
                <a:solidFill>
                  <a:schemeClr val="bg1"/>
                </a:solidFill>
                <a:latin typeface="Calibri"/>
              </a:rPr>
              <a:t>М</a:t>
            </a:r>
            <a:r>
              <a:rPr lang="ru-RU" sz="2400" b="1" spc="-1" dirty="0" smtClean="0">
                <a:solidFill>
                  <a:schemeClr val="bg1"/>
                </a:solidFill>
                <a:latin typeface="Calibri"/>
              </a:rPr>
              <a:t>олодежных Советов» Учебно-исследовательский центр Московской Федерации Профсоюзов.  Весна 2021г.</a:t>
            </a:r>
            <a:endParaRPr lang="ru-RU" sz="2400" b="1" spc="-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ВАРНАВИНО\20210606_1755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7808" y="1412776"/>
            <a:ext cx="3384376" cy="3600400"/>
          </a:xfrm>
          <a:prstGeom prst="rect">
            <a:avLst/>
          </a:prstGeom>
          <a:noFill/>
        </p:spPr>
      </p:pic>
      <p:pic>
        <p:nvPicPr>
          <p:cNvPr id="1027" name="Picture 3" descr="F:\ВАРНАВИНО\20210606_1758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345" y="332656"/>
            <a:ext cx="4075992" cy="2952328"/>
          </a:xfrm>
          <a:prstGeom prst="rect">
            <a:avLst/>
          </a:prstGeom>
          <a:noFill/>
        </p:spPr>
      </p:pic>
      <p:pic>
        <p:nvPicPr>
          <p:cNvPr id="1028" name="Picture 4" descr="F:\ВАРНАВИНО\20210606_1757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344" y="3861048"/>
            <a:ext cx="3935760" cy="2779699"/>
          </a:xfrm>
          <a:prstGeom prst="rect">
            <a:avLst/>
          </a:prstGeom>
          <a:noFill/>
        </p:spPr>
      </p:pic>
      <p:pic>
        <p:nvPicPr>
          <p:cNvPr id="1029" name="Picture 5" descr="F:\ВАРНАВИНО\20210606_1756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24192" y="332656"/>
            <a:ext cx="4176464" cy="2952159"/>
          </a:xfrm>
          <a:prstGeom prst="rect">
            <a:avLst/>
          </a:prstGeom>
          <a:noFill/>
        </p:spPr>
      </p:pic>
      <p:pic>
        <p:nvPicPr>
          <p:cNvPr id="1030" name="Picture 6" descr="F:\ВАРНАВИНО\20210606_1756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52184" y="3861048"/>
            <a:ext cx="4320480" cy="27620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CustomShape 1"/>
          <p:cNvSpPr/>
          <p:nvPr/>
        </p:nvSpPr>
        <p:spPr>
          <a:xfrm>
            <a:off x="5800680" y="69552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6" name="CustomShape 2"/>
          <p:cNvSpPr/>
          <p:nvPr/>
        </p:nvSpPr>
        <p:spPr>
          <a:xfrm>
            <a:off x="5800680" y="221544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7" name="CustomShape 3"/>
          <p:cNvSpPr/>
          <p:nvPr/>
        </p:nvSpPr>
        <p:spPr>
          <a:xfrm>
            <a:off x="5834160" y="372996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8" name="CustomShape 4"/>
          <p:cNvSpPr/>
          <p:nvPr/>
        </p:nvSpPr>
        <p:spPr>
          <a:xfrm>
            <a:off x="5834160" y="5249880"/>
            <a:ext cx="647280" cy="647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4" name="Рисунок 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4152" y="476672"/>
            <a:ext cx="3744416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 rot="10800000" flipV="1">
            <a:off x="263352" y="332656"/>
            <a:ext cx="4896543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Председателю Правительства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Российской Федерации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М.В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Мишустину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 rot="10800000" flipV="1">
            <a:off x="335360" y="776319"/>
            <a:ext cx="482453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Уважаемый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Михаил Владимирович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Московская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региональная организация профсоюза работников РАН (МРОПР РАН) и Клубное объединение молодых профсоюзных активистов столицы (КОМПАС)   обращаются к Вам с просьбой отреагировать и принять меры в отношении готовящихся к внесению изменений в Правила выпуска и реализации государственных жилищных сертификатов в рамках реализации ведомственной целевой программы «Оказание государственной поддержке гражданам в обеспечении жильем и оплате жилищно-коммунальных услуг» государственной программы Российской Федерации «Обеспечение доступным и комфортным жильем и коммунальными услугами граждан Российской Федерации» (далее – Программа), разработанных по результатам поручения заместителя председателя Правительства РФ М.Ш.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Хуснулина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2000880" y="234000"/>
            <a:ext cx="3554280" cy="577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b="0" strike="noStrike" spc="-1">
                <a:solidFill>
                  <a:schemeClr val="bg1"/>
                </a:solidFill>
                <a:latin typeface="Calibri"/>
                <a:ea typeface="DejaVu Sans"/>
              </a:rPr>
              <a:t> </a:t>
            </a:r>
            <a:endParaRPr lang="ru-RU" sz="3200" b="0" strike="noStrike" spc="-1">
              <a:solidFill>
                <a:schemeClr val="bg1"/>
              </a:solidFill>
              <a:latin typeface="Arial"/>
            </a:endParaRPr>
          </a:p>
        </p:txBody>
      </p:sp>
      <p:sp>
        <p:nvSpPr>
          <p:cNvPr id="318" name="CustomShape 2"/>
          <p:cNvSpPr/>
          <p:nvPr/>
        </p:nvSpPr>
        <p:spPr>
          <a:xfrm>
            <a:off x="251640" y="980640"/>
            <a:ext cx="10703880" cy="541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1344" y="332656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XXV </a:t>
            </a:r>
            <a:r>
              <a:rPr lang="ru-RU" dirty="0" smtClean="0">
                <a:solidFill>
                  <a:schemeClr val="bg1"/>
                </a:solidFill>
              </a:rPr>
              <a:t>Всероссийская ассамблея </a:t>
            </a:r>
            <a:r>
              <a:rPr lang="ru-RU" dirty="0" smtClean="0">
                <a:solidFill>
                  <a:schemeClr val="bg1"/>
                </a:solidFill>
              </a:rPr>
              <a:t>Профсоюза работников РАН </a:t>
            </a:r>
            <a:r>
              <a:rPr lang="ru-RU" dirty="0" smtClean="0">
                <a:solidFill>
                  <a:schemeClr val="bg1"/>
                </a:solidFill>
              </a:rPr>
              <a:t>и III </a:t>
            </a:r>
            <a:r>
              <a:rPr lang="ru-RU" dirty="0" smtClean="0">
                <a:solidFill>
                  <a:schemeClr val="bg1"/>
                </a:solidFill>
              </a:rPr>
              <a:t>Межрегионального молодежного </a:t>
            </a:r>
            <a:r>
              <a:rPr lang="ru-RU" dirty="0" smtClean="0">
                <a:solidFill>
                  <a:schemeClr val="bg1"/>
                </a:solidFill>
              </a:rPr>
              <a:t>семинара "Взаимодействие </a:t>
            </a:r>
            <a:r>
              <a:rPr lang="ru-RU" dirty="0" err="1" smtClean="0">
                <a:solidFill>
                  <a:schemeClr val="bg1"/>
                </a:solidFill>
              </a:rPr>
              <a:t>СМУиС</a:t>
            </a:r>
            <a:r>
              <a:rPr lang="ru-RU" dirty="0" smtClean="0">
                <a:solidFill>
                  <a:schemeClr val="bg1"/>
                </a:solidFill>
              </a:rPr>
              <a:t> с профсоюзами и работодателями"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(06 – 10 сентября 2021 г., С-Петербург - Сортавала</a:t>
            </a:r>
            <a:r>
              <a:rPr lang="ru-RU" dirty="0" smtClean="0">
                <a:solidFill>
                  <a:schemeClr val="bg1"/>
                </a:solidFill>
              </a:rPr>
              <a:t>)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11424" y="3007257"/>
            <a:ext cx="964907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Антипина О.В.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Молодежное профсоюзное объединение «Компас»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Марченкова М.А.,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Организация работы СМУ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ФНИЦ «Кристаллография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фотоника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РАН.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Опыт взаимодействия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Профсоюзом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Ильина К.Б.,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Ведение Telegram-канала, как способа информирования о событиях института и объединения научного сообщества.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Кирсанкин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А.А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Князева И.В.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Красюкова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Е.В. «Компас глазами….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34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2000880" y="234000"/>
            <a:ext cx="3554280" cy="577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b="0" strike="noStrike" spc="-1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318" name="CustomShape 2"/>
          <p:cNvSpPr/>
          <p:nvPr/>
        </p:nvSpPr>
        <p:spPr>
          <a:xfrm>
            <a:off x="251640" y="980640"/>
            <a:ext cx="10703880" cy="541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 работа с молодежным «активом» МРОПР РАН.</a:t>
            </a:r>
            <a:endParaRPr lang="ru-RU" sz="2000" b="0" strike="noStrike" spc="-1" dirty="0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Проводить выездные заседания молодежного объединения «Компас» в ППО. </a:t>
            </a:r>
            <a:endParaRPr lang="ru-RU" sz="2000" b="0" strike="noStrike" spc="-1" dirty="0">
              <a:latin typeface="Arial"/>
            </a:endParaRPr>
          </a:p>
          <a:p>
            <a:pPr marL="228600" indent="-227880" algn="just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Почему выездные? Раньше мы приглашали на тематические встречи в офис профсоюза молодых ученых. Или проводили встречи в формате </a:t>
            </a:r>
            <a:r>
              <a:rPr lang="ru-RU" sz="2000" b="0" strike="noStrike" spc="-1" dirty="0" err="1">
                <a:solidFill>
                  <a:srgbClr val="FFFFFF"/>
                </a:solidFill>
                <a:latin typeface="Calibri"/>
                <a:ea typeface="DejaVu Sans"/>
              </a:rPr>
              <a:t>онлайн</a:t>
            </a: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 .</a:t>
            </a:r>
            <a:endParaRPr lang="ru-RU" sz="2000" b="0" strike="noStrike" spc="-1" dirty="0">
              <a:latin typeface="Arial"/>
            </a:endParaRPr>
          </a:p>
          <a:p>
            <a:pPr marL="228600" indent="-227880" algn="just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Теперь есть запрос,  от  </a:t>
            </a:r>
            <a:r>
              <a:rPr lang="ru-RU" sz="2000" b="0" strike="noStrike" spc="-1" dirty="0" err="1">
                <a:solidFill>
                  <a:srgbClr val="FFFFFF"/>
                </a:solidFill>
                <a:latin typeface="Calibri"/>
                <a:ea typeface="DejaVu Sans"/>
              </a:rPr>
              <a:t>Сму</a:t>
            </a: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 и молодежных профактивов различных Институтов на общение  именно в живом формате в своих организациях, что бы привлечь к молодежной тематике как можно большее число молодых ученых в данной организации. Рассказать о деятельности Молодежного профсоюзного объединения, привлечь к молодежным мероприятиям планируемым им, ответить на вопросы, «зачем нужно вступать в профсоюз». </a:t>
            </a:r>
            <a:endParaRPr lang="ru-RU" sz="2000" b="0" strike="noStrike" spc="-1" dirty="0">
              <a:latin typeface="Arial"/>
            </a:endParaRPr>
          </a:p>
          <a:p>
            <a:pPr marL="228600" indent="-227880" algn="just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Для этого было получено согласие председателя МРОПР РАН Юркина В.А. на организацию встреч в Институтах с профактивом и </a:t>
            </a:r>
            <a:r>
              <a:rPr lang="ru-RU" sz="2000" b="0" strike="noStrike" spc="-1" dirty="0" err="1">
                <a:solidFill>
                  <a:srgbClr val="FFFFFF"/>
                </a:solidFill>
                <a:latin typeface="Calibri"/>
                <a:ea typeface="DejaVu Sans"/>
              </a:rPr>
              <a:t>Сму</a:t>
            </a: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 которые сами проявили интерес к данным рода мероприятиям. </a:t>
            </a:r>
            <a:endParaRPr lang="ru-RU" sz="2000" b="0" strike="noStrike" spc="-1" dirty="0">
              <a:latin typeface="Arial"/>
            </a:endParaRPr>
          </a:p>
          <a:p>
            <a:pPr marL="228600" indent="-227880" algn="just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Кто будет выступать на таких встречах?  Председатель молодежного объединения КОМПАС (Антипина О.В.) и члены Совета объединения  по возможности. Так же обязательно участие либо председателя, либо зам.председателя МРОПР РАН или зам.председателя Профсоюза РАН.</a:t>
            </a:r>
            <a:endParaRPr lang="ru-RU" sz="2000" b="0" strike="noStrike" spc="-1" dirty="0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ru-RU" sz="2000" b="0" strike="noStrike" spc="-1" dirty="0">
              <a:latin typeface="Arial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34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2000880" y="234000"/>
            <a:ext cx="3554280" cy="577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b="0" strike="noStrike" spc="-1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318" name="CustomShape 2"/>
          <p:cNvSpPr/>
          <p:nvPr/>
        </p:nvSpPr>
        <p:spPr>
          <a:xfrm>
            <a:off x="479376" y="620688"/>
            <a:ext cx="10703880" cy="541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</a:pPr>
            <a:r>
              <a:rPr lang="ru-RU" sz="2000" b="0" strike="noStrike" spc="-1" dirty="0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407368" y="225224"/>
            <a:ext cx="10585176" cy="65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16 анкет из 120 разосланных: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юр лица -10, не юр.-6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3-8 в небольших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организ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 от 8-11 в более крупных, 21 чел при числен. Членов проф.-1098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количичество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членов профкома до 45 лет – 0-3 (5 в одной из..), на 1098 член. проф. -10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средний возраст профкома – варьирует от 41.3 до 66, … в целом средняя -54,6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%  сотрудников до 45 лет в организации  - 34,1%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% из них являющихся научными сотрудниками -55%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%  сотрудников до 45 лет, являющиеся член. профсоюза – в среднем 36,2%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Есть ли СМУ –да -13 , нет – 3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входит ли председатель СМУ в состав профкома - нет -14,  да -2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молодежная комиссия при профкоме – нет -13, есть -3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жилищная комиссия – есть -12, нет – 4 (представитель  профкома есть - ≈10, представитель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сму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-8 )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рекламные листовки и плакаты -  3, символ.-1, стенды -2, рекламная продукция именно учреждения, а не профкома.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Информация о грантах – нет-11, да -5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Взаимод</a:t>
            </a:r>
            <a:r>
              <a:rPr lang="ru-RU" sz="20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ействие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с другими ППО – 4 (как мне показалось, активно)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Представлены ППО в интернет пространстве – вкладка на сайте учреждения -13,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Есть группа в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WhatsApp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- 2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34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CustomShape 2"/>
          <p:cNvSpPr/>
          <p:nvPr/>
        </p:nvSpPr>
        <p:spPr>
          <a:xfrm>
            <a:off x="407368" y="548680"/>
            <a:ext cx="10703880" cy="5760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</a:pPr>
            <a:r>
              <a:rPr lang="ru-RU" sz="1600" b="0" strike="noStrike" spc="-1" dirty="0" smtClean="0">
                <a:solidFill>
                  <a:schemeClr val="bg1"/>
                </a:solidFill>
                <a:latin typeface="Calibri" pitchFamily="34" charset="0"/>
                <a:ea typeface="DejaVu Sans"/>
                <a:cs typeface="Calibri" pitchFamily="34" charset="0"/>
              </a:rPr>
              <a:t>Выводы по анкете:</a:t>
            </a: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spc="-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Количество членов профкома до 45 лет в среднем 3 (могут проводить </a:t>
            </a:r>
            <a:r>
              <a:rPr lang="ru-RU" sz="1600" spc="-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молодежно</a:t>
            </a:r>
            <a:r>
              <a:rPr lang="ru-RU" sz="1600" spc="-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- ориентированную линию в </a:t>
            </a:r>
            <a:r>
              <a:rPr lang="ru-RU" sz="1600" spc="-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ппо</a:t>
            </a:r>
            <a:r>
              <a:rPr lang="ru-RU" sz="1600" spc="-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) </a:t>
            </a: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spc="-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Средний возраст профкома – 55 лет ??? Не такое уже и преклонный возраст….где </a:t>
            </a:r>
            <a:r>
              <a:rPr lang="ru-RU" sz="1600" spc="-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движуха</a:t>
            </a:r>
            <a:r>
              <a:rPr lang="ru-RU" sz="1600" spc="-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….(остальные ППО, </a:t>
            </a:r>
            <a:r>
              <a:rPr lang="ru-RU" sz="1600" spc="-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где средний возраст </a:t>
            </a:r>
            <a:r>
              <a:rPr lang="ru-RU" sz="1600" spc="-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намного старше, даже не стали отвечать на эти анкеты)</a:t>
            </a: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%  сотрудников до 45 лет в организации  - 34,1% (мало молодежи в самих организациях), </a:t>
            </a: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% из них 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явл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 научными сотрудниками -55% ( и 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науных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сотрудников до 45 лет мало в организациях)</a:t>
            </a: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%  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сотрудн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 до 45 лет, 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явл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. член. профсоюза – в среднем 36,2% (маленький % молодежи вступающей в профсоюз)</a:t>
            </a: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Есть ли СМУ –</a:t>
            </a:r>
            <a:r>
              <a:rPr lang="ru-RU" sz="16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да -13 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нет – 3 (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Сму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в 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большенстве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организ.есть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с ними нужно работать, это наш потенциал)</a:t>
            </a: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входит ли председатель СМУ в состав проф.- </a:t>
            </a:r>
            <a:r>
              <a:rPr lang="ru-RU" sz="16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да -2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нет -14, </a:t>
            </a: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молодежная комиссия при профкоме – есть -3, </a:t>
            </a:r>
            <a:r>
              <a:rPr lang="ru-RU" sz="16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нет -13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(надо привлекать председателей 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сму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в профкомы)</a:t>
            </a: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жилищная комиссия – есть -12, нет – 4 (представитель  профкома есть - ≈10, представитель </a:t>
            </a:r>
            <a:r>
              <a:rPr lang="ru-RU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сму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-8 ) </a:t>
            </a:r>
            <a:r>
              <a:rPr lang="ru-RU" sz="1600" dirty="0" smtClean="0">
                <a:solidFill>
                  <a:srgbClr val="FFFF00"/>
                </a:solidFill>
                <a:latin typeface="Calibri" pitchFamily="34" charset="0"/>
                <a:cs typeface="Calibri" pitchFamily="34" charset="0"/>
              </a:rPr>
              <a:t>Актуальный вопрос для всех.</a:t>
            </a: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рекламные листовки и плакаты -  3, символ.-1, стенды -2,</a:t>
            </a: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Информация о грантах – да -5, нет-11, (точки соприкосновения СМУ И профкома)</a:t>
            </a: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Взаимодействие с другими ППО – 4 (как мне показалось, активно)</a:t>
            </a: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Представлен. ППО в интернет пространстве – вкладка на сайте учреждения -13, </a:t>
            </a: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Есть группа в </a:t>
            </a:r>
            <a:r>
              <a:rPr lang="en-US" sz="16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WhatsApp</a:t>
            </a:r>
            <a:r>
              <a:rPr lang="ru-RU" sz="16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- 2</a:t>
            </a: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1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dirty="0" smtClean="0">
              <a:solidFill>
                <a:schemeClr val="bg1"/>
              </a:solidFill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dirty="0" smtClean="0">
              <a:solidFill>
                <a:srgbClr val="FFFF00"/>
              </a:solidFill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dirty="0" smtClean="0">
              <a:solidFill>
                <a:srgbClr val="FFFF00"/>
              </a:solidFill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dirty="0" smtClean="0">
              <a:solidFill>
                <a:schemeClr val="bg1"/>
              </a:solidFill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2000" dirty="0" smtClean="0">
              <a:solidFill>
                <a:schemeClr val="bg1"/>
              </a:solidFill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2000" dirty="0" smtClean="0">
              <a:solidFill>
                <a:schemeClr val="bg1"/>
              </a:solidFill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2000" dirty="0" smtClean="0">
              <a:solidFill>
                <a:schemeClr val="bg1"/>
              </a:solidFill>
            </a:endParaRPr>
          </a:p>
          <a:p>
            <a:pPr marL="228600" lvl="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2000" dirty="0" smtClean="0">
              <a:solidFill>
                <a:schemeClr val="bg1"/>
              </a:solidFill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endParaRPr lang="ru-RU" sz="2000" spc="-1" dirty="0" smtClean="0">
              <a:solidFill>
                <a:schemeClr val="bg1"/>
              </a:solidFill>
              <a:latin typeface="Calibri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CustomShape 1"/>
          <p:cNvSpPr/>
          <p:nvPr/>
        </p:nvSpPr>
        <p:spPr>
          <a:xfrm>
            <a:off x="624240" y="836640"/>
            <a:ext cx="8980920" cy="1142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>
              <a:lnSpc>
                <a:spcPct val="90000"/>
              </a:lnSpc>
            </a:pPr>
            <a:r>
              <a:rPr lang="ru-RU" sz="4400" b="0" strike="noStrike" spc="-1">
                <a:solidFill>
                  <a:srgbClr val="FFFFFF"/>
                </a:solidFill>
                <a:latin typeface="Calibri Light"/>
              </a:rPr>
              <a:t>Спасибо за внимание !!!</a:t>
            </a:r>
            <a:endParaRPr lang="ru-RU" sz="4400" b="0" strike="noStrike" spc="-1">
              <a:latin typeface="Arial"/>
            </a:endParaRPr>
          </a:p>
        </p:txBody>
      </p:sp>
      <p:pic>
        <p:nvPicPr>
          <p:cNvPr id="320" name="Picture 4"/>
          <p:cNvPicPr/>
          <p:nvPr/>
        </p:nvPicPr>
        <p:blipFill>
          <a:blip r:embed="rId3" cstate="print"/>
          <a:stretch/>
        </p:blipFill>
        <p:spPr>
          <a:xfrm>
            <a:off x="2990880" y="2439000"/>
            <a:ext cx="5354280" cy="3431520"/>
          </a:xfrm>
          <a:prstGeom prst="rect">
            <a:avLst/>
          </a:prstGeom>
          <a:ln w="9360"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473"/>
      </a:accent1>
      <a:accent2>
        <a:srgbClr val="034873"/>
      </a:accent2>
      <a:accent3>
        <a:srgbClr val="FBB812"/>
      </a:accent3>
      <a:accent4>
        <a:srgbClr val="F2B84B"/>
      </a:accent4>
      <a:accent5>
        <a:srgbClr val="F2F2F2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473"/>
      </a:accent1>
      <a:accent2>
        <a:srgbClr val="034873"/>
      </a:accent2>
      <a:accent3>
        <a:srgbClr val="FBB812"/>
      </a:accent3>
      <a:accent4>
        <a:srgbClr val="F2B84B"/>
      </a:accent4>
      <a:accent5>
        <a:srgbClr val="F2F2F2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473"/>
      </a:accent1>
      <a:accent2>
        <a:srgbClr val="034873"/>
      </a:accent2>
      <a:accent3>
        <a:srgbClr val="FBB812"/>
      </a:accent3>
      <a:accent4>
        <a:srgbClr val="F2B84B"/>
      </a:accent4>
      <a:accent5>
        <a:srgbClr val="F2F2F2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473"/>
      </a:accent1>
      <a:accent2>
        <a:srgbClr val="034873"/>
      </a:accent2>
      <a:accent3>
        <a:srgbClr val="FBB812"/>
      </a:accent3>
      <a:accent4>
        <a:srgbClr val="F2B84B"/>
      </a:accent4>
      <a:accent5>
        <a:srgbClr val="F2F2F2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473"/>
      </a:accent1>
      <a:accent2>
        <a:srgbClr val="034873"/>
      </a:accent2>
      <a:accent3>
        <a:srgbClr val="FBB812"/>
      </a:accent3>
      <a:accent4>
        <a:srgbClr val="F2B84B"/>
      </a:accent4>
      <a:accent5>
        <a:srgbClr val="F2F2F2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473"/>
      </a:accent1>
      <a:accent2>
        <a:srgbClr val="034873"/>
      </a:accent2>
      <a:accent3>
        <a:srgbClr val="FBB812"/>
      </a:accent3>
      <a:accent4>
        <a:srgbClr val="F2B84B"/>
      </a:accent4>
      <a:accent5>
        <a:srgbClr val="F2F2F2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33473"/>
      </a:accent1>
      <a:accent2>
        <a:srgbClr val="034873"/>
      </a:accent2>
      <a:accent3>
        <a:srgbClr val="FBB812"/>
      </a:accent3>
      <a:accent4>
        <a:srgbClr val="F2B84B"/>
      </a:accent4>
      <a:accent5>
        <a:srgbClr val="F2F2F2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655</TotalTime>
  <Words>1738</Words>
  <Application>Microsoft Office PowerPoint</Application>
  <PresentationFormat>Произвольный</PresentationFormat>
  <Paragraphs>214</Paragraphs>
  <Slides>20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Office Theme</vt:lpstr>
      <vt:lpstr>Office Theme</vt:lpstr>
      <vt:lpstr>Office Theme</vt:lpstr>
      <vt:lpstr>Office Theme</vt:lpstr>
      <vt:lpstr>Office Theme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В Карельском научном центре РАН 26 марта 2021г. с рабочим визитом побывала делегация Профсоюза работников Российской академии образования. Состоялись встречи с руководством КарНЦ РАН, представителями Совета молодых ученых и сотрудниками центра.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Юрий Козырев</dc:creator>
  <dc:description/>
  <cp:lastModifiedBy>Ольга</cp:lastModifiedBy>
  <cp:revision>91</cp:revision>
  <dcterms:created xsi:type="dcterms:W3CDTF">2020-07-24T16:52:01Z</dcterms:created>
  <dcterms:modified xsi:type="dcterms:W3CDTF">2022-01-30T12:50:46Z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4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16</vt:i4>
  </property>
</Properties>
</file>