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6" autoAdjust="0"/>
  </p:normalViewPr>
  <p:slideViewPr>
    <p:cSldViewPr>
      <p:cViewPr varScale="1">
        <p:scale>
          <a:sx n="107" d="100"/>
          <a:sy n="107" d="100"/>
        </p:scale>
        <p:origin x="-84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64F2F7-D82D-4734-970B-0E185B4BB3B3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A8BDA-FD3B-47CE-98E0-B99E664A3B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A8BDA-FD3B-47CE-98E0-B99E664A3BA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C1478-5E7B-4041-9D40-CAC35AB433CF}" type="datetimeFigureOut">
              <a:rPr lang="ru-RU" smtClean="0"/>
              <a:pPr/>
              <a:t>16.05.2018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78B68-CC5B-4729-899D-CFA69B40A4F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080119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Место профсоюзов в современной науке.</a:t>
            </a:r>
            <a:br>
              <a:rPr lang="ru-RU" sz="1800" dirty="0" smtClean="0"/>
            </a:br>
            <a:r>
              <a:rPr lang="ru-RU" sz="1800" dirty="0" smtClean="0"/>
              <a:t>Всероссийская конференция профсоюза РАН, посвященная 100-летию ФТИ</a:t>
            </a:r>
            <a:br>
              <a:rPr lang="ru-RU" sz="1800" dirty="0" smtClean="0"/>
            </a:br>
            <a:r>
              <a:rPr lang="ru-RU" sz="1800" dirty="0" smtClean="0"/>
              <a:t>им. А.Ф.Иоффе.</a:t>
            </a: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8064896" cy="3721968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О результатах выполнения майских Указов Президента РФ</a:t>
            </a:r>
          </a:p>
          <a:p>
            <a:r>
              <a:rPr lang="ru-RU" sz="2000" b="1" dirty="0" smtClean="0"/>
              <a:t>по отношению к  Российской науке</a:t>
            </a:r>
          </a:p>
          <a:p>
            <a:r>
              <a:rPr lang="ru-RU" sz="2000" b="1" dirty="0"/>
              <a:t>в</a:t>
            </a:r>
            <a:r>
              <a:rPr lang="ru-RU" sz="2000" b="1" dirty="0" smtClean="0"/>
              <a:t> 2012 – 2018 годах.</a:t>
            </a:r>
          </a:p>
          <a:p>
            <a:endParaRPr lang="ru-RU" sz="2000" b="1" dirty="0"/>
          </a:p>
          <a:p>
            <a:endParaRPr lang="ru-RU" sz="2000" b="1" dirty="0" smtClean="0"/>
          </a:p>
          <a:p>
            <a:r>
              <a:rPr lang="ru-RU" sz="2000" b="1" dirty="0" smtClean="0"/>
              <a:t>Докладчик: В.А.Юркин – заместитель председателя ПР РАН,</a:t>
            </a:r>
          </a:p>
          <a:p>
            <a:r>
              <a:rPr lang="ru-RU" sz="2000" b="1" dirty="0" smtClean="0"/>
              <a:t>Председатель Московской региональной организации ПР РАН. </a:t>
            </a:r>
            <a:endParaRPr lang="ru-RU" sz="2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Указы Президента РФ от 07.05.2012 г.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Указ Президента РФ № 599 от 07.05.2012 г.</a:t>
            </a:r>
          </a:p>
          <a:p>
            <a:r>
              <a:rPr lang="ru-RU" sz="2000" b="1" dirty="0" smtClean="0"/>
              <a:t>Правительству РФ обеспечить достижение следующих показателей в области науки:</a:t>
            </a:r>
          </a:p>
          <a:p>
            <a:r>
              <a:rPr lang="ru-RU" sz="2000" b="1" dirty="0" smtClean="0"/>
              <a:t>Увеличение к 2015 году внутренних затрат на исследования и разработки до 1.77 процента внутреннего валового продукта</a:t>
            </a:r>
            <a:r>
              <a:rPr lang="ru-RU" sz="2000" dirty="0" smtClean="0"/>
              <a:t>.</a:t>
            </a:r>
          </a:p>
          <a:p>
            <a:endParaRPr lang="ru-RU" sz="2000" dirty="0" smtClean="0"/>
          </a:p>
          <a:p>
            <a:r>
              <a:rPr lang="ru-RU" sz="2000" dirty="0" smtClean="0"/>
              <a:t>Указ Президента РФ № 597 от 07.05.2012 г.</a:t>
            </a:r>
          </a:p>
          <a:p>
            <a:r>
              <a:rPr lang="ru-RU" sz="2000" b="1" dirty="0" smtClean="0"/>
              <a:t>Правительству РФ обеспечить повышение к 2018 году средней заработной платы …… для научных сотрудников до 200 процентов от средней заработной платы в соответствующем регионе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Внутренние затраты на научные исследования  и разработки </a:t>
            </a:r>
            <a:br>
              <a:rPr lang="ru-RU" sz="1800" b="1" dirty="0" smtClean="0"/>
            </a:br>
            <a:r>
              <a:rPr lang="ru-RU" sz="1800" b="1" dirty="0" smtClean="0"/>
              <a:t>в Российской Федерации в 2012 – 2016 гг.</a:t>
            </a:r>
            <a:br>
              <a:rPr lang="ru-RU" sz="1800" b="1" dirty="0" smtClean="0"/>
            </a:br>
            <a:r>
              <a:rPr lang="ru-RU" sz="1800" b="1" dirty="0" smtClean="0"/>
              <a:t>(По данным </a:t>
            </a:r>
            <a:r>
              <a:rPr lang="ru-RU" sz="1800" b="1" smtClean="0"/>
              <a:t>Росстата – обновлено 25.10.2017)</a:t>
            </a:r>
            <a:endParaRPr lang="ru-RU" sz="1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74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512"/>
                <a:gridCol w="1220688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Годы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фактически</a:t>
                      </a:r>
                    </a:p>
                    <a:p>
                      <a:r>
                        <a:rPr lang="ru-RU" dirty="0" smtClean="0"/>
                        <a:t>действовавших</a:t>
                      </a:r>
                      <a:r>
                        <a:rPr lang="ru-RU" baseline="0" dirty="0" smtClean="0"/>
                        <a:t> ценах</a:t>
                      </a:r>
                    </a:p>
                    <a:p>
                      <a:r>
                        <a:rPr lang="ru-RU" baseline="0" dirty="0" smtClean="0"/>
                        <a:t>в млн. руб.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699869.8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749797.6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847527.0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914669.1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943815.2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процентах</a:t>
                      </a:r>
                    </a:p>
                    <a:p>
                      <a:r>
                        <a:rPr lang="ru-RU" dirty="0" smtClean="0"/>
                        <a:t>к валовому</a:t>
                      </a:r>
                    </a:p>
                    <a:p>
                      <a:r>
                        <a:rPr lang="ru-RU" dirty="0" smtClean="0"/>
                        <a:t>внутреннему продукту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1.03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1.03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1.07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1.10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1.10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3568" y="4797152"/>
            <a:ext cx="66909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Справочно</a:t>
            </a:r>
            <a:r>
              <a:rPr lang="ru-RU" dirty="0" smtClean="0"/>
              <a:t>: максимальное значение с 2000 года было достигнуто </a:t>
            </a:r>
          </a:p>
          <a:p>
            <a:r>
              <a:rPr lang="ru-RU" dirty="0" smtClean="0"/>
              <a:t>в 2003 г. – 1.29% ВВП.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Сведения о дополнительном финансировании для выполнения Указа Президента РФ № 597 в 2014 – 2018 гг.</a:t>
            </a:r>
            <a:endParaRPr lang="ru-RU" sz="1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556792"/>
          <a:ext cx="8424936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156"/>
                <a:gridCol w="1404156"/>
                <a:gridCol w="1404156"/>
                <a:gridCol w="1404156"/>
                <a:gridCol w="1404156"/>
                <a:gridCol w="1404156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 в тыс. руб.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3 125 586.9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3 369 173.2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3 729 711.8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</a:t>
                      </a:r>
                      <a:r>
                        <a:rPr lang="ru-RU" baseline="0" dirty="0" smtClean="0"/>
                        <a:t> 905 198.4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 от </a:t>
                      </a:r>
                      <a:r>
                        <a:rPr lang="ru-RU" dirty="0" err="1" smtClean="0"/>
                        <a:t>МОНа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2 947 395. 2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2 532101.2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2 674 019.1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7 069 638.1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23 756 263.6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Сведения о планах по дополнительному финансированию для выполнения Указа</a:t>
            </a:r>
            <a:br>
              <a:rPr lang="ru-RU" sz="1800" b="1" dirty="0" smtClean="0"/>
            </a:br>
            <a:r>
              <a:rPr lang="ru-RU" sz="1800" b="1" dirty="0" smtClean="0"/>
              <a:t>Президента РФ № 597 в 2019 – 2020 гг.</a:t>
            </a:r>
            <a:endParaRPr lang="ru-RU" sz="1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 в тыс. руб.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 от </a:t>
                      </a:r>
                      <a:r>
                        <a:rPr lang="ru-RU" dirty="0" err="1" smtClean="0"/>
                        <a:t>МОНа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23 994 714.3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24 961 209.1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Сведения о численности и оплате труда в организациях подведомственных ФАНО в 2017 году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516" y="548679"/>
          <a:ext cx="8856982" cy="6538701"/>
        </p:xfrm>
        <a:graphic>
          <a:graphicData uri="http://schemas.openxmlformats.org/drawingml/2006/table">
            <a:tbl>
              <a:tblPr/>
              <a:tblGrid>
                <a:gridCol w="1119522"/>
                <a:gridCol w="752843"/>
                <a:gridCol w="609361"/>
                <a:gridCol w="605818"/>
                <a:gridCol w="658959"/>
                <a:gridCol w="605818"/>
                <a:gridCol w="658959"/>
                <a:gridCol w="605818"/>
                <a:gridCol w="658959"/>
                <a:gridCol w="658959"/>
                <a:gridCol w="612903"/>
                <a:gridCol w="612903"/>
                <a:gridCol w="696160"/>
              </a:tblGrid>
              <a:tr h="416046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Категории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Calibri"/>
                          <a:ea typeface="Calibri"/>
                          <a:cs typeface="Times New Roman"/>
                        </a:rPr>
                        <a:t>персонала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Средняя численность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работников, человек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Фонд начисленной заработной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платы за отчетный период, тыс.руб.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Фонд начисленной заработной платы работников по источникам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финансирования, тыс. руб.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средняя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заработная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плата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работников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(без внеш.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совместителей)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тыс. руб.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0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списочного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состава (без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внеш.совм.)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внешних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совмест.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Списочного состава (без внешних совм.)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внешних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совмест.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списочного состава (без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внешних совм.)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внешних совместителей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401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всего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 т.ч. по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внутр. совм.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за счет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средств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бюджетов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всех уровней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ОМС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средства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от при-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носящей доход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деятел.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за счет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средств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бюджетов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всех уровней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ОМС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средства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от при-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носящей доход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деятел.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2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Всего работников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 том числе: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123 587.7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6 877.1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69 005 622.1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2 667 154.7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3 844 880.3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46 599 466.3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1 135 037.9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21 271 117.9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1 734 090.4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67 455.7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2 043 334.2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46.5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научные работники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(исследователи)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60 947.0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3 846.5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43 246 700.2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1 968 390.4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2 584 199.9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30 045 433.3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85 051.1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13 116 215.8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1 127 043.5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2 628.2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1 454 528.2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59.1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руководитель организации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582.4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5.0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1 438 588.1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67 881.1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23 206.2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966 001.3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980.0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471 606.8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8 851.5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0.0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14 354.7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205.8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заместители руководителя,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руководители структурных подразделений и их заместители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6 530.6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205.6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7 128 529.9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489 160.0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230 091.3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4 604 301.5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27 359.2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2 496 869.2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115 432.6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793.9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113 864.8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91.0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научные сотрудники из них: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44 925.7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2 869.8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30 637 274.0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1 241 270.0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1 897 188.2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22 417 539.2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50 770.0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8 168 964.8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883 039.7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1 783.4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1 012 365.1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56.8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главные, ведущие и старшие н.с.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26 728.3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1 739.3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20 139 386.8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819 091.2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1 205 752.7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15 371 273.3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24 912.4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4 743 201.1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620 976.3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996.4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583 780.0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62.8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научные и младшие н.с.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18 197.4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1 120.6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10 497 887.2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421 648.3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690 121.8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7 046 265.9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25 857.6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3 425 763.7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261 258.8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787.0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428 076.0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48.1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00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другие научные работники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(исследователи)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8 908.3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766.1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4 042 308.2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170 079.3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433 714.2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2 057 591.3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5 941.9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1 978 775.0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119 719.7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50.9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313 943.6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37.8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0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техники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9 961.7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622.3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3 585 970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87 903.1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311 377.2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2 414 099.8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804.6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1 171 066.2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118 061.5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2 237.2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191 078.5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30.0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0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вспом. персонал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22 401.5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907.9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r>
                        <a:rPr lang="ru-RU" sz="1000" baseline="0" dirty="0" smtClean="0">
                          <a:latin typeface="Calibri"/>
                          <a:ea typeface="Calibri"/>
                          <a:cs typeface="Times New Roman"/>
                        </a:rPr>
                        <a:t> 101 423.7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222 484.9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381 603.4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6 860 020.1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38 495.5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3 202 908.1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193 528.8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893.5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Calibri"/>
                          <a:ea typeface="Calibri"/>
                          <a:cs typeface="Times New Roman"/>
                        </a:rPr>
                        <a:t>187 181.1</a:t>
                      </a:r>
                      <a:endParaRPr lang="ru-RU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37.6</a:t>
                      </a:r>
                    </a:p>
                  </a:txBody>
                  <a:tcPr marL="32721" marR="327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84738"/>
            <a:ext cx="9144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Сравнение численности и оплаты труда в организациях подведомственных ФАНО в 2017 году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и 1 квартале 2018 года.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764705"/>
          <a:ext cx="7992888" cy="4936305"/>
        </p:xfrm>
        <a:graphic>
          <a:graphicData uri="http://schemas.openxmlformats.org/drawingml/2006/table">
            <a:tbl>
              <a:tblPr/>
              <a:tblGrid>
                <a:gridCol w="1954237"/>
                <a:gridCol w="1954237"/>
                <a:gridCol w="1604843"/>
                <a:gridCol w="1327443"/>
                <a:gridCol w="1152128"/>
              </a:tblGrid>
              <a:tr h="35052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Категории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персонала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Средняя численность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работников, человек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Средняя заработная плата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работников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(без внешних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совместителей)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 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2017 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Средняя заработная плата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работников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(без внешних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совместителей)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 тыс. руб.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1 квартал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2018 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списочного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состава (без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внеш.совм.)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2017 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списочного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состава (без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внеш.совм.)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1 квартал 2018  год</a:t>
                      </a:r>
                      <a:endParaRPr lang="ru-RU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Всего работников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 том числе: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123 587.7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117 721.4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46.5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58.8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научные работники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(исследователи)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60 947.0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56 310.1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59.1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85.4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руководитель организации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582.4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701.3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205.8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118.5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7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заместители руководителя,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руководители структурных подразделений и их заместители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6 530.6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5 017.7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91.0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86.1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научные сотрудники из них: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44 925.7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41 652.0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56.8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95.4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8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главные, ведущие и старшие н.с.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26 728.3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25 617.7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62.8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107.7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научные и младшие н.с.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18 197.4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16 034.3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48.1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75.6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другие научные работники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(исследователи)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8 908.3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8 939.1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37.8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35.9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техники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9 961.7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9 909.3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30.0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28.2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2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latin typeface="Calibri"/>
                          <a:ea typeface="Calibri"/>
                          <a:cs typeface="Times New Roman"/>
                        </a:rPr>
                        <a:t>вспомогательный персонал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22 401.5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 smtClean="0">
                          <a:latin typeface="Calibri"/>
                          <a:ea typeface="Calibri"/>
                          <a:cs typeface="Times New Roman"/>
                        </a:rPr>
                        <a:t>22 283.1</a:t>
                      </a:r>
                      <a:endParaRPr lang="ru-RU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latin typeface="Calibri"/>
                          <a:ea typeface="Calibri"/>
                          <a:cs typeface="Times New Roman"/>
                        </a:rPr>
                        <a:t>37.6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latin typeface="Calibri"/>
                          <a:ea typeface="Calibri"/>
                          <a:cs typeface="Times New Roman"/>
                        </a:rPr>
                        <a:t>35.2</a:t>
                      </a:r>
                    </a:p>
                  </a:txBody>
                  <a:tcPr marL="13089" marR="130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1800" b="1" dirty="0" smtClean="0"/>
              <a:t>О недостатках возникших при выполнении Указа № 597</a:t>
            </a:r>
            <a:endParaRPr lang="ru-RU" sz="1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Дисбаланс  в оплате труда ученых в разных регионах РФ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Дисбаланс  </a:t>
            </a:r>
            <a:r>
              <a:rPr lang="ru-RU" sz="2000" b="1" dirty="0" smtClean="0"/>
              <a:t>в оплате </a:t>
            </a:r>
            <a:r>
              <a:rPr lang="ru-RU" sz="2000" b="1" dirty="0" smtClean="0"/>
              <a:t>труда научных сотрудников и других категорий работников институтов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Перевод сотрудников на неполный рабочий день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Увеличение выплат в 2018 году связаны со значительным увеличением объемов </a:t>
            </a:r>
            <a:r>
              <a:rPr lang="ru-RU" sz="2000" b="1" dirty="0" err="1" smtClean="0"/>
              <a:t>гос</a:t>
            </a:r>
            <a:r>
              <a:rPr lang="ru-RU" sz="2000" b="1" dirty="0" smtClean="0"/>
              <a:t>. </a:t>
            </a:r>
            <a:r>
              <a:rPr lang="ru-RU" sz="2000" b="1" dirty="0" smtClean="0"/>
              <a:t>з</a:t>
            </a:r>
            <a:r>
              <a:rPr lang="ru-RU" sz="2000" b="1" dirty="0" smtClean="0"/>
              <a:t>аданий 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Отсутствие средств на содержание институтов и проведение научных исследований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/>
              <a:t>Указ Президента РФ от 7 мая 2018 г. «О национальных целях и стратегических задачах развития Российской Федерации на период до 2024 года»</a:t>
            </a:r>
            <a:endParaRPr lang="ru-RU" sz="1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lnSpcReduction="10000"/>
          </a:bodyPr>
          <a:lstStyle/>
          <a:p>
            <a:r>
              <a:rPr lang="ru-RU" sz="1400" dirty="0" smtClean="0"/>
              <a:t>10. </a:t>
            </a:r>
            <a:r>
              <a:rPr lang="ru-RU" sz="1400" b="1" dirty="0" smtClean="0"/>
              <a:t>Правительству Российской Федерации </a:t>
            </a:r>
            <a:r>
              <a:rPr lang="ru-RU" sz="1400" dirty="0" smtClean="0"/>
              <a:t>при разработке национального проекта </a:t>
            </a:r>
            <a:r>
              <a:rPr lang="ru-RU" sz="1400" b="1" dirty="0" smtClean="0"/>
              <a:t>в сфере науки </a:t>
            </a:r>
            <a:r>
              <a:rPr lang="ru-RU" sz="1400" dirty="0" smtClean="0"/>
              <a:t>исходить из того, что в 2024 году необходимо </a:t>
            </a:r>
            <a:r>
              <a:rPr lang="ru-RU" sz="1400" b="1" dirty="0" smtClean="0"/>
              <a:t>обеспечить</a:t>
            </a:r>
            <a:r>
              <a:rPr lang="ru-RU" sz="1400" dirty="0" smtClean="0"/>
              <a:t>:</a:t>
            </a:r>
          </a:p>
          <a:p>
            <a:r>
              <a:rPr lang="ru-RU" sz="1400" dirty="0" smtClean="0"/>
              <a:t>а) достижение следующих целей и целевых показателей: </a:t>
            </a:r>
          </a:p>
          <a:p>
            <a:r>
              <a:rPr lang="ru-RU" sz="1400" dirty="0" smtClean="0"/>
              <a:t>обеспечение присутствия Российской Федерации в числе пяти ведущих стран мира, осуществляющих научные исследования и разработки в областях, определяемых приоритетами научно-технологического развития;</a:t>
            </a:r>
          </a:p>
          <a:p>
            <a:r>
              <a:rPr lang="ru-RU" sz="1400" dirty="0" smtClean="0"/>
              <a:t>обеспечение привлекательности работы в Российской Федерации для российских и зарубежных ведущих учёных и молодых перспективных исследователей;</a:t>
            </a:r>
          </a:p>
          <a:p>
            <a:r>
              <a:rPr lang="ru-RU" sz="1400" dirty="0" smtClean="0"/>
              <a:t>опережающее увеличение внутренних затрат на научные исследования и разработки за счёт всех источников по сравнению с ростом валового внутреннего продукта страны;</a:t>
            </a:r>
          </a:p>
          <a:p>
            <a:r>
              <a:rPr lang="ru-RU" sz="1400" dirty="0" smtClean="0"/>
              <a:t>б) решение следующих задач:</a:t>
            </a:r>
          </a:p>
          <a:p>
            <a:r>
              <a:rPr lang="ru-RU" sz="1400" dirty="0" smtClean="0"/>
              <a:t>создание передовой инфраструктуры научных исследований и разработок, инновационной деятельности, включая создание и развитие сети уникальных научных установок класса «</a:t>
            </a:r>
            <a:r>
              <a:rPr lang="ru-RU" sz="1400" dirty="0" err="1" smtClean="0"/>
              <a:t>мегасайенс</a:t>
            </a:r>
            <a:r>
              <a:rPr lang="ru-RU" sz="1400" dirty="0" smtClean="0"/>
              <a:t>»;</a:t>
            </a:r>
          </a:p>
          <a:p>
            <a:r>
              <a:rPr lang="ru-RU" sz="1400" dirty="0" smtClean="0"/>
              <a:t>обновление не менее 50 процентов приборной базы ведущих организаций, выполняющих научные исследования и разработки;</a:t>
            </a:r>
          </a:p>
          <a:p>
            <a:r>
              <a:rPr lang="ru-RU" sz="1400" dirty="0" smtClean="0"/>
              <a:t>создание научных центров мирового уровня, включая сеть международных математических центров и центров геномных исследований;</a:t>
            </a:r>
          </a:p>
          <a:p>
            <a:r>
              <a:rPr lang="ru-RU" sz="1400" dirty="0" smtClean="0"/>
              <a:t>создание не менее 15 научно-образовательных центров мирового уровня на основе интеграции университетов и научных организаций и их кооперации с организациями, действующими в реальном секторе экономики;</a:t>
            </a:r>
          </a:p>
          <a:p>
            <a:r>
              <a:rPr lang="ru-RU" sz="1400" dirty="0" smtClean="0"/>
              <a:t>формирование целостной системы подготовки и профессионального роста научных и научно-педагогических кадров, обеспечивающей условия для осуществления молодыми учёными научных исследований и разработок, создания научных лабораторий и конкурентоспособных коллективов.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934</Words>
  <Application>Microsoft Office PowerPoint</Application>
  <PresentationFormat>Экран (4:3)</PresentationFormat>
  <Paragraphs>350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Место профсоюзов в современной науке. Всероссийская конференция профсоюза РАН, посвященная 100-летию ФТИ им. А.Ф.Иоффе.</vt:lpstr>
      <vt:lpstr>Указы Президента РФ от 07.05.2012 г.</vt:lpstr>
      <vt:lpstr>Внутренние затраты на научные исследования  и разработки  в Российской Федерации в 2012 – 2016 гг. (По данным Росстата – обновлено 25.10.2017)</vt:lpstr>
      <vt:lpstr>Сведения о дополнительном финансировании для выполнения Указа Президента РФ № 597 в 2014 – 2018 гг.</vt:lpstr>
      <vt:lpstr>Сведения о планах по дополнительному финансированию для выполнения Указа Президента РФ № 597 в 2019 – 2020 гг.</vt:lpstr>
      <vt:lpstr>Слайд 6</vt:lpstr>
      <vt:lpstr>Слайд 7</vt:lpstr>
      <vt:lpstr>О недостатках возникших при выполнении Указа № 597</vt:lpstr>
      <vt:lpstr>Указ Президента РФ от 7 мая 2018 г. «О национальных целях и стратегических задачах развития Российской Федерации на период до 2024 года»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Место профсоюзов в современной науке. Всероссийская конференция профсоюза РАН, посвященная 100-летию ФТИ им. А.Ф.Иоффе.</dc:title>
  <dc:creator>123</dc:creator>
  <cp:lastModifiedBy>123</cp:lastModifiedBy>
  <cp:revision>51</cp:revision>
  <dcterms:created xsi:type="dcterms:W3CDTF">2018-05-10T09:11:12Z</dcterms:created>
  <dcterms:modified xsi:type="dcterms:W3CDTF">2018-05-16T12:56:06Z</dcterms:modified>
</cp:coreProperties>
</file>