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8" r:id="rId3"/>
    <p:sldId id="292" r:id="rId4"/>
    <p:sldId id="293" r:id="rId5"/>
    <p:sldId id="307" r:id="rId6"/>
    <p:sldId id="308" r:id="rId7"/>
    <p:sldId id="310" r:id="rId8"/>
    <p:sldId id="311" r:id="rId9"/>
    <p:sldId id="309" r:id="rId10"/>
    <p:sldId id="312" r:id="rId11"/>
    <p:sldId id="31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7975" autoAdjust="0"/>
    <p:restoredTop sz="99877" autoAdjust="0"/>
  </p:normalViewPr>
  <p:slideViewPr>
    <p:cSldViewPr>
      <p:cViewPr varScale="1">
        <p:scale>
          <a:sx n="97" d="100"/>
          <a:sy n="97" d="100"/>
        </p:scale>
        <p:origin x="-114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D6315-6048-462B-A1FB-A79B9B9BC130}" type="datetimeFigureOut">
              <a:rPr lang="ru-RU" smtClean="0"/>
              <a:pPr/>
              <a:t>10.12.2016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A3BC4-C008-468A-BD21-195E54A9008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ond-pokrov.ru/" TargetMode="External"/><Relationship Id="rId3" Type="http://schemas.openxmlformats.org/officeDocument/2006/relationships/hyperlink" Target="http://www.rospensioner.ru/" TargetMode="External"/><Relationship Id="rId7" Type="http://schemas.openxmlformats.org/officeDocument/2006/relationships/hyperlink" Target="http://www.rsr-online.ru/" TargetMode="External"/><Relationship Id="rId2" Type="http://schemas.openxmlformats.org/officeDocument/2006/relationships/hyperlink" Target="http://www.ruy.ru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civildignity.ru/" TargetMode="External"/><Relationship Id="rId5" Type="http://schemas.openxmlformats.org/officeDocument/2006/relationships/hyperlink" Target="http://www.ligazn.ru/" TargetMode="External"/><Relationship Id="rId4" Type="http://schemas.openxmlformats.org/officeDocument/2006/relationships/hyperlink" Target="http://nbfond.r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prf.ru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3929090"/>
          </a:xfrm>
        </p:spPr>
        <p:txBody>
          <a:bodyPr>
            <a:normAutofit/>
          </a:bodyPr>
          <a:lstStyle/>
          <a:p>
            <a:r>
              <a:rPr lang="ru-RU" b="1" dirty="0" smtClean="0"/>
              <a:t>Президентские гранты – финансовая основа успешного решения </a:t>
            </a:r>
            <a:r>
              <a:rPr lang="ru-RU" b="1" smtClean="0"/>
              <a:t>социальных вопросов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71538" y="214290"/>
          <a:ext cx="7286676" cy="5881291"/>
        </p:xfrm>
        <a:graphic>
          <a:graphicData uri="http://schemas.openxmlformats.org/drawingml/2006/table">
            <a:tbl>
              <a:tblPr/>
              <a:tblGrid>
                <a:gridCol w="416382"/>
                <a:gridCol w="839942"/>
                <a:gridCol w="1378367"/>
                <a:gridCol w="1442977"/>
                <a:gridCol w="958395"/>
                <a:gridCol w="893784"/>
                <a:gridCol w="1356829"/>
              </a:tblGrid>
              <a:tr h="362450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Российские </a:t>
                      </a:r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грантооператоры</a:t>
                      </a:r>
                      <a:endParaRPr lang="ru-RU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b"/>
                      <a:endParaRPr lang="ru-RU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для общественных организаций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2450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latin typeface="Arial Cyr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2450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latin typeface="Arial Cyr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в 2016 году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752"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latin typeface="Arial Cyr"/>
                        </a:rPr>
                        <a:t> </a:t>
                      </a: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latin typeface="Arial Cyr"/>
                        </a:rPr>
                        <a:t> </a:t>
                      </a: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latin typeface="Arial Cyr"/>
                        </a:rPr>
                        <a:t> </a:t>
                      </a: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>
                          <a:latin typeface="Arial Cyr"/>
                        </a:rPr>
                        <a:t> </a:t>
                      </a: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900" b="0" i="0" u="none" strike="noStrike" dirty="0">
                          <a:latin typeface="Arial Cyr"/>
                        </a:rPr>
                        <a:t> </a:t>
                      </a: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900" b="0" i="0" u="none" strike="noStrike">
                        <a:latin typeface="Arial Cyr"/>
                      </a:endParaRPr>
                    </a:p>
                  </a:txBody>
                  <a:tcPr marL="8982" marR="8982" marT="89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№</a:t>
                      </a:r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пп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</a:t>
                      </a: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Тыс.руб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Arial Cyr"/>
                        </a:rPr>
                        <a:t>  сайт</a:t>
                      </a:r>
                      <a:endParaRPr lang="ru-RU" sz="1400" b="1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 Общероссийская общественная организация «Российский союз молодежи»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600 000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latin typeface="Arial Cyr"/>
                        </a:rPr>
                        <a:t> 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http://www.ruy.ru/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00" b="1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 smtClean="0">
                          <a:latin typeface="Arial Cyr"/>
                        </a:rPr>
                        <a:t> Общероссийская общественная организация </a:t>
                      </a:r>
                    </a:p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«Союз пенсионеров России»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450 000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latin typeface="Arial Cyr"/>
                        </a:rPr>
                        <a:t> 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http://www.rospensioner.ru/</a:t>
                      </a:r>
                      <a:endParaRPr lang="ru-RU" sz="11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761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latin typeface="Arial Cyr"/>
                        </a:rPr>
                        <a:t>  </a:t>
                      </a:r>
                      <a:r>
                        <a:rPr lang="ru-RU" sz="1400" b="0" i="0" u="none" strike="noStrike" dirty="0" smtClean="0">
                          <a:latin typeface="Arial Cyr"/>
                        </a:rPr>
                        <a:t> Общественная организация «Союз женщин России»                                             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400 004,8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 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http://www.wuor.ru/ </a:t>
                      </a:r>
                      <a:endParaRPr lang="ru-RU" sz="11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0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Общероссийский общественный фонд                 «Национальный благотворительный</a:t>
                      </a:r>
                      <a:r>
                        <a:rPr lang="ru-RU" sz="1400" b="0" i="0" u="none" strike="noStrike" baseline="0" dirty="0" smtClean="0">
                          <a:latin typeface="Arial Cyr"/>
                        </a:rPr>
                        <a:t> фонд»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640 000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http://nbfond.ru/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  Общероссийская общественная организация</a:t>
                      </a:r>
                      <a:r>
                        <a:rPr lang="ru-RU" sz="1400" b="0" i="0" u="none" strike="noStrike" baseline="0" dirty="0" smtClean="0">
                          <a:latin typeface="Arial Cyr"/>
                        </a:rPr>
                        <a:t> «Л</a:t>
                      </a:r>
                      <a:r>
                        <a:rPr lang="ru-RU" sz="1400" b="0" i="0" u="none" strike="noStrike" dirty="0" smtClean="0">
                          <a:latin typeface="Arial Cyr"/>
                        </a:rPr>
                        <a:t>ига здоровья нации»    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450 000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latin typeface="Arial Cyr"/>
                        </a:rPr>
                        <a:t> 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</a:t>
                      </a:r>
                      <a:r>
                        <a:rPr lang="en-US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www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.</a:t>
                      </a:r>
                      <a:r>
                        <a:rPr lang="ru-RU" sz="1100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ligazn.ru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/>
                        </a:rPr>
                        <a:t>/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00" b="1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 Общероссийское общественное движение «Гражданское достоинство»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500 000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latin typeface="Arial Cyr"/>
                        </a:rPr>
                        <a:t> </a:t>
                      </a:r>
                      <a:r>
                        <a:rPr lang="ru-RU" sz="1100" b="0" i="0" u="none" strike="noStrike" dirty="0" smtClean="0">
                          <a:latin typeface="Arial Cyr"/>
                        </a:rPr>
                        <a:t> 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http://www.civildignity.ru</a:t>
                      </a:r>
                      <a:r>
                        <a:rPr lang="ru-RU" sz="11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0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  Общероссийская общественная организация    «Российский союз ректоров»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649 900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 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http://www.rsr-online.ru/</a:t>
                      </a:r>
                      <a:endParaRPr lang="ru-RU" sz="11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0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Благотворительный  фонд поддержки                  семьи, материнства и детства «Покров»  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420 000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http://www.</a:t>
                      </a:r>
                      <a:r>
                        <a:rPr lang="en-US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8"/>
                        </a:rPr>
                        <a:t>fond-</a:t>
                      </a:r>
                      <a:r>
                        <a:rPr lang="en-US" sz="1100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8"/>
                        </a:rPr>
                        <a:t>pokrov</a:t>
                      </a:r>
                      <a:r>
                        <a:rPr lang="ru-RU" sz="1100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8"/>
                        </a:rPr>
                        <a:t>.</a:t>
                      </a:r>
                      <a:r>
                        <a:rPr lang="ru-RU" sz="1100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8"/>
                        </a:rPr>
                        <a:t>ru</a:t>
                      </a:r>
                      <a:endParaRPr lang="ru-RU" sz="11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Фонд поддержки гражданской активности в малых городах и сельских территориях «Перспектива»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latin typeface="Arial Cyr"/>
                        </a:rPr>
                        <a:t>480 010</a:t>
                      </a:r>
                      <a:endParaRPr lang="ru-RU" sz="14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latin typeface="Arial Cyr"/>
                        </a:rPr>
                        <a:t> </a:t>
                      </a:r>
                      <a:r>
                        <a:rPr lang="en-US" sz="1100" b="0" i="0" u="none" strike="noStrike" dirty="0" smtClean="0">
                          <a:latin typeface="Arial Cyr"/>
                        </a:rPr>
                        <a:t>http://</a:t>
                      </a:r>
                      <a:r>
                        <a:rPr lang="ru-RU" sz="1100" b="0" i="0" u="none" strike="noStrike" dirty="0" err="1" smtClean="0">
                          <a:latin typeface="Arial Cyr"/>
                        </a:rPr>
                        <a:t>фонд-перспектива.рф</a:t>
                      </a:r>
                      <a:r>
                        <a:rPr lang="ru-RU" sz="1100" b="0" i="0" u="none" strike="noStrike" dirty="0" smtClean="0">
                          <a:latin typeface="Arial Cyr"/>
                        </a:rPr>
                        <a:t>/</a:t>
                      </a:r>
                      <a:endParaRPr lang="ru-RU" sz="1100" b="0" i="0" u="none" strike="noStrike" dirty="0">
                        <a:latin typeface="Arial Cyr"/>
                      </a:endParaRPr>
                    </a:p>
                  </a:txBody>
                  <a:tcPr marL="8982" marR="8982" marT="898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1000100" y="714356"/>
            <a:ext cx="750099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Порядок действий для получения гранта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ru-RU" sz="16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Сформулировать  тему(идею)  проекта, которая станет стержнем  вашей  будущей заявки.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/>
              <a:t>Еженедельно заходить  на сайт </a:t>
            </a:r>
            <a:r>
              <a:rPr lang="en-US" sz="1600" u="sng" dirty="0" smtClean="0">
                <a:hlinkClick r:id="rId2"/>
              </a:rPr>
              <a:t>www</a:t>
            </a:r>
            <a:r>
              <a:rPr lang="ru-RU" sz="1600" u="sng" dirty="0" smtClean="0">
                <a:hlinkClick r:id="rId2"/>
              </a:rPr>
              <a:t>.</a:t>
            </a:r>
            <a:r>
              <a:rPr lang="en-US" sz="1600" u="sng" dirty="0" err="1" smtClean="0">
                <a:hlinkClick r:id="rId2"/>
              </a:rPr>
              <a:t>oprf</a:t>
            </a:r>
            <a:r>
              <a:rPr lang="ru-RU" sz="1600" u="sng" dirty="0" smtClean="0">
                <a:hlinkClick r:id="rId2"/>
              </a:rPr>
              <a:t>.</a:t>
            </a:r>
            <a:r>
              <a:rPr lang="en-US" sz="1600" u="sng" dirty="0" err="1" smtClean="0">
                <a:hlinkClick r:id="rId2"/>
              </a:rPr>
              <a:t>ru</a:t>
            </a:r>
            <a:r>
              <a:rPr lang="ru-RU" sz="1600" dirty="0" smtClean="0"/>
              <a:t> Общественной палаты РФ,  начиная с февраля, чтобы  вовремя получить информацию о выделении финансирования  грантов для некоммерческих общественных организаций.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Выбрать того  </a:t>
            </a:r>
            <a:r>
              <a:rPr lang="ru-RU" sz="1600" dirty="0" err="1" smtClean="0">
                <a:latin typeface="Calibri" pitchFamily="34" charset="0"/>
                <a:cs typeface="Times New Roman" pitchFamily="18" charset="0"/>
              </a:rPr>
              <a:t>грантооператора</a:t>
            </a:r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 из обозначенных в Указе Президента РФ, направление (я) деятельности  которого совпадают с  тематикой проекта.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ru-RU" sz="1600" dirty="0" smtClean="0">
                <a:latin typeface="Calibri" pitchFamily="34" charset="0"/>
                <a:cs typeface="Times New Roman" pitchFamily="18" charset="0"/>
              </a:rPr>
              <a:t>Приступить  к оформлению заявки  на участие в конкурсе  на выделение гранта согласно  предложенным условиям.</a:t>
            </a:r>
            <a:endParaRPr lang="ru-RU" sz="900" dirty="0" smtClean="0">
              <a:latin typeface="Arial" pitchFamily="34" charset="0"/>
              <a:cs typeface="Arial" pitchFamily="34" charset="0"/>
            </a:endParaRP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Calibri" pitchFamily="34" charset="0"/>
                <a:cs typeface="Times New Roman" pitchFamily="18" charset="0"/>
              </a:rPr>
              <a:t> </a:t>
            </a:r>
          </a:p>
          <a:p>
            <a:pPr marL="342900" marR="0" lvl="0" indent="-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ru-RU" sz="1600" b="1" i="1" dirty="0" smtClean="0">
              <a:latin typeface="Calibri" pitchFamily="34" charset="0"/>
              <a:cs typeface="Times New Roman" pitchFamily="18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1600" b="1" i="1" dirty="0" smtClean="0">
                <a:latin typeface="Calibri" pitchFamily="34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785786" y="1643050"/>
            <a:ext cx="7786742" cy="244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На что обратить внимание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даты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начала приема и окончания заявок (у разных </a:t>
            </a:r>
            <a:r>
              <a:rPr kumimoji="0" lang="ru-RU" sz="1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грантооператоров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они  могут отличаться) на 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участие в конкурсе на получение гранта.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Наличие организации(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участвующей(их) в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софинансировании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заявленного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проекта.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дату получения выписки из ЕГРЮЛ,  которая  обязательно прилагается к заявке.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 возможность участия в семинаре, который проводит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Общественная палата РФ  для  некоммерческих 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общественных организаций с целью ознакомления их правилами, порядком оформления заявок на участие в конкурсах на получение грантов.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571481"/>
            <a:ext cx="78581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357167"/>
            <a:ext cx="81439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 algn="ctr"/>
            <a:r>
              <a:rPr lang="ru-RU" b="1" dirty="0" smtClean="0"/>
              <a:t>КОНКРЕТНЫЙ ПРИМЕР</a:t>
            </a:r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r>
              <a:rPr lang="ru-RU" dirty="0" smtClean="0"/>
              <a:t>Название  проекта:  </a:t>
            </a:r>
            <a:r>
              <a:rPr lang="ru-RU" b="1" dirty="0" smtClean="0"/>
              <a:t>«Охрана здоровья научных работников – основа успешного решения научных задач.»</a:t>
            </a:r>
          </a:p>
          <a:p>
            <a:pPr marL="342900" indent="-342900">
              <a:buAutoNum type="arabicPeriod"/>
            </a:pPr>
            <a:r>
              <a:rPr lang="ru-RU" dirty="0" err="1" smtClean="0"/>
              <a:t>Грантооператор</a:t>
            </a:r>
            <a:r>
              <a:rPr lang="ru-RU" b="1" dirty="0" smtClean="0"/>
              <a:t> -  Общероссийская общественная организация «Лига здоровья нации».</a:t>
            </a:r>
          </a:p>
          <a:p>
            <a:pPr marL="342900" indent="-342900">
              <a:buAutoNum type="arabicPeriod"/>
            </a:pPr>
            <a:r>
              <a:rPr lang="ru-RU" dirty="0" err="1" smtClean="0"/>
              <a:t>Софинансирующая</a:t>
            </a:r>
            <a:r>
              <a:rPr lang="ru-RU" dirty="0" smtClean="0"/>
              <a:t> организация </a:t>
            </a:r>
            <a:r>
              <a:rPr lang="ru-RU" b="1" dirty="0" smtClean="0"/>
              <a:t>– Институт прикладной физики РАН.</a:t>
            </a:r>
          </a:p>
          <a:p>
            <a:pPr marL="342900" indent="-342900">
              <a:buAutoNum type="arabicPeriod"/>
            </a:pPr>
            <a:r>
              <a:rPr lang="ru-RU" dirty="0" smtClean="0"/>
              <a:t>Заявитель гранта  </a:t>
            </a:r>
            <a:r>
              <a:rPr lang="ru-RU" b="1" dirty="0" smtClean="0"/>
              <a:t>-  Нижегородская региональная организация Профсоюза работников РАН.</a:t>
            </a:r>
          </a:p>
          <a:p>
            <a:pPr marL="342900" indent="-342900">
              <a:buAutoNum type="arabicPeriod"/>
            </a:pPr>
            <a:r>
              <a:rPr lang="ru-RU" dirty="0" smtClean="0"/>
              <a:t>Срок реализации </a:t>
            </a:r>
            <a:r>
              <a:rPr lang="ru-RU" b="1" dirty="0" smtClean="0"/>
              <a:t>– 12 месяцев.</a:t>
            </a:r>
          </a:p>
          <a:p>
            <a:pPr marL="342900" indent="-342900">
              <a:buAutoNum type="arabicPeriod"/>
            </a:pPr>
            <a:r>
              <a:rPr lang="ru-RU" dirty="0" smtClean="0"/>
              <a:t>Сумма полученного гранта </a:t>
            </a:r>
            <a:r>
              <a:rPr lang="ru-RU" b="1" dirty="0" smtClean="0"/>
              <a:t>– 1,5 млн.рублей. </a:t>
            </a:r>
            <a:endParaRPr lang="ru-RU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1214422"/>
            <a:ext cx="778674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УДАЛОСЬ РЕАЛИЗОВАТЬ  В РАМКАХ ПОЛУЧЕННОГО ГРАНТА  </a:t>
            </a: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Приобрести для амбулатории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авторефрактометр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URK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-700, гинекологическое кресло “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Armed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SZ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6-ти канальный электрокардиограф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Fukuda FX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-7202,  и оснастить   два рабочих места амбулатории персональными компьютерами и МФУ.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Провести повышение   квалификации тринадцати  врачей специалистов по профессиональной патологии,  что подтверждено полученными свидетельствами.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Организовать   дополнительное обследование врачами специалистами - неврологом, отоларингологом, кардиологом, гинекологом, терапевтом, офтальмологом, хирургом, ревматологом 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УЗИ-специалистами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сердца, сосудов и брюшной полостями  -  состояния здоровья сотрудников шести учреждений Нижегородского научного центра (осуществлено 462 приема пациентов). 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lava\Desktop\Новая папка\IMG_36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lava\Desktop\Новая папка\IMG_36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lava\Desktop\Новая папка\IMG_36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lava\Desktop\Новая папка\IMG_36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571481"/>
            <a:ext cx="78581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785926"/>
            <a:ext cx="8143932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 algn="ctr"/>
            <a:r>
              <a:rPr lang="ru-RU" sz="4400" b="1" dirty="0" smtClean="0"/>
              <a:t>СПАСИБО  ЗА ВНИМАНИЕ</a:t>
            </a:r>
          </a:p>
          <a:p>
            <a:pPr marL="342900" indent="-342900" algn="ctr"/>
            <a:endParaRPr lang="ru-RU" b="1" dirty="0" smtClean="0"/>
          </a:p>
          <a:p>
            <a:pPr marL="342900" indent="-342900" algn="ctr"/>
            <a:endParaRPr lang="ru-RU" b="1" dirty="0" smtClean="0"/>
          </a:p>
          <a:p>
            <a:pPr marL="342900" indent="-342900">
              <a:buAutoNum type="arabicPeriod"/>
            </a:pPr>
            <a:endParaRPr lang="ru-RU" dirty="0" smtClean="0"/>
          </a:p>
          <a:p>
            <a:pPr marL="342900" indent="-342900"/>
            <a:r>
              <a:rPr lang="ru-RU" dirty="0" smtClean="0"/>
              <a:t> </a:t>
            </a:r>
            <a:endParaRPr lang="ru-RU" b="1" dirty="0" smtClean="0"/>
          </a:p>
          <a:p>
            <a:pPr marL="342900" indent="-342900"/>
            <a:r>
              <a:rPr lang="ru-RU" dirty="0" smtClean="0"/>
              <a:t> </a:t>
            </a:r>
            <a:endParaRPr lang="ru-RU" b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962</TotalTime>
  <Words>499</Words>
  <Application>Microsoft Office PowerPoint</Application>
  <PresentationFormat>Экран (4:3)</PresentationFormat>
  <Paragraphs>110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Президентские гранты – финансовая основа успешного решения социальных вопросов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Электрохимические методы анализа</dc:title>
  <dc:creator>Хозяин</dc:creator>
  <cp:lastModifiedBy>c400</cp:lastModifiedBy>
  <cp:revision>127</cp:revision>
  <dcterms:created xsi:type="dcterms:W3CDTF">2014-12-14T18:57:54Z</dcterms:created>
  <dcterms:modified xsi:type="dcterms:W3CDTF">2016-12-10T20:37:51Z</dcterms:modified>
</cp:coreProperties>
</file>