
<file path=[Content_Types].xml><?xml version="1.0" encoding="utf-8"?>
<Types xmlns="http://schemas.openxmlformats.org/package/2006/content-types">
  <Default Extension="png" ContentType="image/png"/>
  <Default Extension="wmf" ContentType="image/x-wmf"/>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4.xml" ContentType="application/vnd.ms-office.chartstyle+xml"/>
  <Override PartName="/ppt/charts/colors4.xml" ContentType="application/vnd.ms-office.chartcolorstyle+xml"/>
  <Override PartName="/ppt/charts/chart7.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xml" ContentType="application/vnd.openxmlformats-officedocument.presentationml.notesSlide+xml"/>
  <Override PartName="/ppt/charts/chart8.xml" ContentType="application/vnd.openxmlformats-officedocument.drawingml.chart+xml"/>
  <Override PartName="/ppt/charts/style6.xml" ContentType="application/vnd.ms-office.chartstyle+xml"/>
  <Override PartName="/ppt/charts/colors6.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6" r:id="rId2"/>
  </p:sldMasterIdLst>
  <p:notesMasterIdLst>
    <p:notesMasterId r:id="rId16"/>
  </p:notesMasterIdLst>
  <p:handoutMasterIdLst>
    <p:handoutMasterId r:id="rId17"/>
  </p:handoutMasterIdLst>
  <p:sldIdLst>
    <p:sldId id="256" r:id="rId3"/>
    <p:sldId id="511" r:id="rId4"/>
    <p:sldId id="514" r:id="rId5"/>
    <p:sldId id="512" r:id="rId6"/>
    <p:sldId id="515" r:id="rId7"/>
    <p:sldId id="516" r:id="rId8"/>
    <p:sldId id="517" r:id="rId9"/>
    <p:sldId id="432" r:id="rId10"/>
    <p:sldId id="488" r:id="rId11"/>
    <p:sldId id="462" r:id="rId12"/>
    <p:sldId id="491" r:id="rId13"/>
    <p:sldId id="483" r:id="rId14"/>
    <p:sldId id="489" r:id="rId15"/>
  </p:sldIdLst>
  <p:sldSz cx="10693400" cy="7561263"/>
  <p:notesSz cx="9926638" cy="6797675"/>
  <p:defaultTextStyle>
    <a:defPPr>
      <a:defRPr lang="ru-RU"/>
    </a:defPPr>
    <a:lvl1pPr algn="l" defTabSz="825500" rtl="0" fontAlgn="base">
      <a:spcBef>
        <a:spcPct val="0"/>
      </a:spcBef>
      <a:spcAft>
        <a:spcPct val="0"/>
      </a:spcAft>
      <a:defRPr sz="1400" b="1" kern="1200">
        <a:solidFill>
          <a:srgbClr val="000000"/>
        </a:solidFill>
        <a:latin typeface="Helvetica Neue"/>
        <a:ea typeface="Helvetica Neue"/>
        <a:cs typeface="Helvetica Neue"/>
        <a:sym typeface="Helvetica Neue"/>
      </a:defRPr>
    </a:lvl1pPr>
    <a:lvl2pPr marL="457200" indent="-228600" algn="l" defTabSz="825500" rtl="0" fontAlgn="base">
      <a:spcBef>
        <a:spcPct val="0"/>
      </a:spcBef>
      <a:spcAft>
        <a:spcPct val="0"/>
      </a:spcAft>
      <a:defRPr sz="1400" b="1" kern="1200">
        <a:solidFill>
          <a:srgbClr val="000000"/>
        </a:solidFill>
        <a:latin typeface="Helvetica Neue"/>
        <a:ea typeface="Helvetica Neue"/>
        <a:cs typeface="Helvetica Neue"/>
        <a:sym typeface="Helvetica Neue"/>
      </a:defRPr>
    </a:lvl2pPr>
    <a:lvl3pPr marL="914400" indent="-457200" algn="l" defTabSz="825500" rtl="0" fontAlgn="base">
      <a:spcBef>
        <a:spcPct val="0"/>
      </a:spcBef>
      <a:spcAft>
        <a:spcPct val="0"/>
      </a:spcAft>
      <a:defRPr sz="1400" b="1" kern="1200">
        <a:solidFill>
          <a:srgbClr val="000000"/>
        </a:solidFill>
        <a:latin typeface="Helvetica Neue"/>
        <a:ea typeface="Helvetica Neue"/>
        <a:cs typeface="Helvetica Neue"/>
        <a:sym typeface="Helvetica Neue"/>
      </a:defRPr>
    </a:lvl3pPr>
    <a:lvl4pPr marL="1371600" indent="-685800" algn="l" defTabSz="825500" rtl="0" fontAlgn="base">
      <a:spcBef>
        <a:spcPct val="0"/>
      </a:spcBef>
      <a:spcAft>
        <a:spcPct val="0"/>
      </a:spcAft>
      <a:defRPr sz="1400" b="1" kern="1200">
        <a:solidFill>
          <a:srgbClr val="000000"/>
        </a:solidFill>
        <a:latin typeface="Helvetica Neue"/>
        <a:ea typeface="Helvetica Neue"/>
        <a:cs typeface="Helvetica Neue"/>
        <a:sym typeface="Helvetica Neue"/>
      </a:defRPr>
    </a:lvl4pPr>
    <a:lvl5pPr marL="1828800" indent="-914400" algn="l" defTabSz="825500" rtl="0" fontAlgn="base">
      <a:spcBef>
        <a:spcPct val="0"/>
      </a:spcBef>
      <a:spcAft>
        <a:spcPct val="0"/>
      </a:spcAft>
      <a:defRPr sz="1400" b="1" kern="1200">
        <a:solidFill>
          <a:srgbClr val="000000"/>
        </a:solidFill>
        <a:latin typeface="Helvetica Neue"/>
        <a:ea typeface="Helvetica Neue"/>
        <a:cs typeface="Helvetica Neue"/>
        <a:sym typeface="Helvetica Neue"/>
      </a:defRPr>
    </a:lvl5pPr>
    <a:lvl6pPr marL="2286000" algn="l" defTabSz="914400" rtl="0" eaLnBrk="1" latinLnBrk="0" hangingPunct="1">
      <a:defRPr sz="1400" b="1" kern="1200">
        <a:solidFill>
          <a:srgbClr val="000000"/>
        </a:solidFill>
        <a:latin typeface="Helvetica Neue"/>
        <a:ea typeface="Helvetica Neue"/>
        <a:cs typeface="Helvetica Neue"/>
        <a:sym typeface="Helvetica Neue"/>
      </a:defRPr>
    </a:lvl6pPr>
    <a:lvl7pPr marL="2743200" algn="l" defTabSz="914400" rtl="0" eaLnBrk="1" latinLnBrk="0" hangingPunct="1">
      <a:defRPr sz="1400" b="1" kern="1200">
        <a:solidFill>
          <a:srgbClr val="000000"/>
        </a:solidFill>
        <a:latin typeface="Helvetica Neue"/>
        <a:ea typeface="Helvetica Neue"/>
        <a:cs typeface="Helvetica Neue"/>
        <a:sym typeface="Helvetica Neue"/>
      </a:defRPr>
    </a:lvl7pPr>
    <a:lvl8pPr marL="3200400" algn="l" defTabSz="914400" rtl="0" eaLnBrk="1" latinLnBrk="0" hangingPunct="1">
      <a:defRPr sz="1400" b="1" kern="1200">
        <a:solidFill>
          <a:srgbClr val="000000"/>
        </a:solidFill>
        <a:latin typeface="Helvetica Neue"/>
        <a:ea typeface="Helvetica Neue"/>
        <a:cs typeface="Helvetica Neue"/>
        <a:sym typeface="Helvetica Neue"/>
      </a:defRPr>
    </a:lvl8pPr>
    <a:lvl9pPr marL="3657600" algn="l" defTabSz="914400" rtl="0" eaLnBrk="1" latinLnBrk="0" hangingPunct="1">
      <a:defRPr sz="1400" b="1" kern="1200">
        <a:solidFill>
          <a:srgbClr val="000000"/>
        </a:solidFill>
        <a:latin typeface="Helvetica Neue"/>
        <a:ea typeface="Helvetica Neue"/>
        <a:cs typeface="Helvetica Neue"/>
        <a:sym typeface="Helvetica Neue"/>
      </a:defRPr>
    </a:lvl9pPr>
  </p:defaultTextStyle>
  <p:extLst>
    <p:ext uri="{EFAFB233-063F-42B5-8137-9DF3F51BA10A}">
      <p15:sldGuideLst xmlns:p15="http://schemas.microsoft.com/office/powerpoint/2012/main">
        <p15:guide id="1" orient="horz" pos="2382">
          <p15:clr>
            <a:srgbClr val="A4A3A4"/>
          </p15:clr>
        </p15:guide>
        <p15:guide id="2" pos="336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E3E5E8"/>
          </a:solidFill>
        </a:fill>
      </a:tcStyle>
    </a:band2H>
    <a:firstCol>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lumOff val="-13575"/>
            </a:schemeClr>
          </a:solidFill>
        </a:fill>
      </a:tcStyle>
    </a:firstCol>
    <a:lastRow>
      <a:tcTxStyle b="off" i="off">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solidFill>
                <a:srgbClr val="3797C6"/>
              </a:solidFill>
              <a:prstDash val="solid"/>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lastRow>
    <a:firstRow>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hueOff val="114395"/>
              <a:lumOff val="-24975"/>
            </a:schemeClr>
          </a:solidFill>
        </a:fill>
      </a:tcStyle>
    </a:firstRow>
  </a:tblStyle>
  <a:tblStyle styleId="{C7B018BB-80A7-4F77-B60F-C8B233D01FF8}" styleName="">
    <a:tblBg/>
    <a:wholeTbl>
      <a:tcTxStyle b="off" i="off">
        <a:font>
          <a:latin typeface="Helvetica Neue"/>
          <a:ea typeface="Helvetica Neue"/>
          <a:cs typeface="Helvetica Neue"/>
        </a:font>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12700" cap="flat">
              <a:solidFill>
                <a:srgbClr val="B8B8B8"/>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wholeTbl>
    <a:band2H>
      <a:tcTxStyle/>
      <a:tcStyle>
        <a:tcBdr/>
        <a:fill>
          <a:solidFill>
            <a:srgbClr val="E1E0DA"/>
          </a:solidFill>
        </a:fill>
      </a:tcStyle>
    </a:band2H>
    <a:firstCol>
      <a:tcTxStyle b="off" i="off">
        <a:font>
          <a:latin typeface="Helvetica Neue Medium"/>
          <a:ea typeface="Helvetica Neue Medium"/>
          <a:cs typeface="Helvetica Neue Medium"/>
        </a:font>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chemeClr val="accent3">
              <a:hueOff val="362282"/>
              <a:satOff val="31803"/>
              <a:lumOff val="-18242"/>
            </a:schemeClr>
          </a:solidFill>
        </a:fill>
      </a:tcStyle>
    </a:firstCol>
    <a:lastRow>
      <a:tcTxStyle b="off" i="off">
        <a:font>
          <a:latin typeface="Helvetica Neue"/>
          <a:ea typeface="Helvetica Neue"/>
          <a:cs typeface="Helvetica Neue"/>
        </a:font>
        <a:srgbClr val="000000"/>
      </a:tcTxStyle>
      <a:tcStyle>
        <a:tcBdr>
          <a:left>
            <a:ln w="12700" cap="flat">
              <a:solidFill>
                <a:srgbClr val="606060"/>
              </a:solidFill>
              <a:prstDash val="solid"/>
              <a:miter lim="400000"/>
            </a:ln>
          </a:left>
          <a:right>
            <a:ln w="12700" cap="flat">
              <a:solidFill>
                <a:srgbClr val="606060"/>
              </a:solidFill>
              <a:prstDash val="solid"/>
              <a:miter lim="400000"/>
            </a:ln>
          </a:right>
          <a:top>
            <a:ln w="254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EBEBEB"/>
          </a:solidFill>
        </a:fill>
      </a:tcStyle>
    </a:lastRow>
    <a:firstRow>
      <a:tcTxStyle b="off" i="off">
        <a:font>
          <a:latin typeface="Helvetica Neue Medium"/>
          <a:ea typeface="Helvetica Neue Medium"/>
          <a:cs typeface="Helvetica Neue Medium"/>
        </a:font>
        <a:srgbClr val="FFFFFF"/>
      </a:tcTxStyle>
      <a:tcStyle>
        <a:tcBdr>
          <a:left>
            <a:ln w="12700" cap="flat">
              <a:solidFill>
                <a:srgbClr val="929292"/>
              </a:solidFill>
              <a:prstDash val="solid"/>
              <a:miter lim="400000"/>
            </a:ln>
          </a:left>
          <a:right>
            <a:ln w="12700" cap="flat">
              <a:solidFill>
                <a:srgbClr val="929292"/>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929292"/>
              </a:solidFill>
              <a:prstDash val="solid"/>
              <a:miter lim="400000"/>
            </a:ln>
          </a:insideH>
          <a:insideV>
            <a:ln w="12700" cap="flat">
              <a:solidFill>
                <a:srgbClr val="929292"/>
              </a:solidFill>
              <a:prstDash val="solid"/>
              <a:miter lim="400000"/>
            </a:ln>
          </a:insideV>
        </a:tcBdr>
        <a:fill>
          <a:solidFill>
            <a:srgbClr val="017101"/>
          </a:solidFill>
        </a:fill>
      </a:tcStyle>
    </a:firstRow>
  </a:tblStyle>
  <a:tblStyle styleId="{EEE7283C-3CF3-47DC-8721-378D4A62B228}" styleName="">
    <a:tblBg/>
    <a:wholeTbl>
      <a:tcTxStyle b="off" i="off">
        <a:font>
          <a:latin typeface="Helvetica Neue Light"/>
          <a:ea typeface="Helvetica Neue Light"/>
          <a:cs typeface="Helvetica Neue Light"/>
        </a:font>
        <a:srgbClr val="000000"/>
      </a:tcTxStyle>
      <a:tcStyle>
        <a:tcBdr>
          <a:left>
            <a:ln w="12700" cap="flat">
              <a:solidFill>
                <a:srgbClr val="5D5D5D"/>
              </a:solidFill>
              <a:custDash>
                <a:ds d="200000" sp="200000"/>
              </a:custDash>
              <a:miter lim="400000"/>
            </a:ln>
          </a:left>
          <a:right>
            <a:ln w="12700" cap="flat">
              <a:solidFill>
                <a:srgbClr val="5D5D5D"/>
              </a:solidFill>
              <a:custDash>
                <a:ds d="200000" sp="200000"/>
              </a:custDash>
              <a:miter lim="400000"/>
            </a:ln>
          </a:right>
          <a:top>
            <a:ln w="12700" cap="flat">
              <a:solidFill>
                <a:srgbClr val="5D5D5D"/>
              </a:solidFill>
              <a:custDash>
                <a:ds d="200000" sp="200000"/>
              </a:custDash>
              <a:miter lim="400000"/>
            </a:ln>
          </a:top>
          <a:bottom>
            <a:ln w="12700" cap="flat">
              <a:solidFill>
                <a:srgbClr val="5D5D5D"/>
              </a:solidFill>
              <a:custDash>
                <a:ds d="200000" sp="200000"/>
              </a:custDash>
              <a:miter lim="400000"/>
            </a:ln>
          </a:bottom>
          <a:insideH>
            <a:ln w="12700" cap="flat">
              <a:solidFill>
                <a:srgbClr val="5D5D5D"/>
              </a:solidFill>
              <a:custDash>
                <a:ds d="200000" sp="200000"/>
              </a:custDash>
              <a:miter lim="400000"/>
            </a:ln>
          </a:insideH>
          <a:insideV>
            <a:ln w="12700" cap="flat">
              <a:solidFill>
                <a:srgbClr val="5D5D5D"/>
              </a:solidFill>
              <a:custDash>
                <a:ds d="200000" sp="200000"/>
              </a:custDash>
              <a:miter lim="400000"/>
            </a:ln>
          </a:insideV>
        </a:tcBdr>
        <a:fill>
          <a:solidFill>
            <a:srgbClr val="FAF7E9"/>
          </a:solidFill>
        </a:fill>
      </a:tcStyle>
    </a:wholeTbl>
    <a:band2H>
      <a:tcTxStyle/>
      <a:tcStyle>
        <a:tcBdr/>
        <a:fill>
          <a:solidFill>
            <a:srgbClr val="EDEADD"/>
          </a:solidFill>
        </a:fill>
      </a:tcStyle>
    </a:band2H>
    <a:firstCol>
      <a:tcTxStyle b="off" i="off">
        <a:font>
          <a:latin typeface="Helvetica Neue Medium"/>
          <a:ea typeface="Helvetica Neue Medium"/>
          <a:cs typeface="Helvetica Neue Medium"/>
        </a:font>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9BA00"/>
          </a:solidFill>
        </a:fill>
      </a:tcStyle>
    </a:firstCol>
    <a:lastRow>
      <a:tcTxStyle b="off" i="off">
        <a:font>
          <a:latin typeface="Helvetica Neue Medium"/>
          <a:ea typeface="Helvetica Neue Medium"/>
          <a:cs typeface="Helvetica Neue Medium"/>
        </a:font>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lastRow>
    <a:firstRow>
      <a:tcTxStyle b="off" i="off">
        <a:font>
          <a:latin typeface="Helvetica Neue Medium"/>
          <a:ea typeface="Helvetica Neue Medium"/>
          <a:cs typeface="Helvetica Neue Medium"/>
        </a:font>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firstRow>
  </a:tblStyle>
  <a:tblStyle styleId="{CF821DB8-F4EB-4A41-A1BA-3FCAFE7338EE}" styleName="">
    <a:tblBg/>
    <a:wholeTbl>
      <a:tcTxStyle b="off" i="off">
        <a:font>
          <a:latin typeface="Helvetica Neue"/>
          <a:ea typeface="Helvetica Neue"/>
          <a:cs typeface="Helvetica Neue"/>
        </a:font>
        <a:srgbClr val="000000"/>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EBEBEB"/>
          </a:solidFill>
        </a:fill>
      </a:tcStyle>
    </a:wholeTbl>
    <a:band2H>
      <a:tcTxStyle/>
      <a:tcStyle>
        <a:tcBdr/>
        <a:fill>
          <a:solidFill>
            <a:srgbClr val="DADBDA"/>
          </a:solidFill>
        </a:fill>
      </a:tcStyle>
    </a:band2H>
    <a:firstCol>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chemeClr val="accent6">
              <a:hueOff val="-146070"/>
              <a:satOff val="-10048"/>
              <a:lumOff val="-30626"/>
            </a:schemeClr>
          </a:solidFill>
        </a:fill>
      </a:tcStyle>
    </a:firstCol>
    <a:lastRow>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lastRow>
    <a:firstRow>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firstRow>
  </a:tblStyle>
  <a:tblStyle styleId="{33BA23B1-9221-436E-865A-0063620EA4FD}" styleName="">
    <a:tblBg/>
    <a:wholeTbl>
      <a:tcTxStyle b="off" i="off">
        <a:font>
          <a:latin typeface="Helvetica Neue"/>
          <a:ea typeface="Helvetica Neue"/>
          <a:cs typeface="Helvetica Neue"/>
        </a:font>
        <a:srgbClr val="000000"/>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B5B5C1"/>
          </a:solidFill>
        </a:fill>
      </a:tcStyle>
    </a:wholeTbl>
    <a:band2H>
      <a:tcTxStyle/>
      <a:tcStyle>
        <a:tcBdr/>
        <a:fill>
          <a:solidFill>
            <a:srgbClr val="9A9AA5"/>
          </a:solidFill>
        </a:fill>
      </a:tcStyle>
    </a:band2H>
    <a:firstCol>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53585F"/>
          </a:solidFill>
        </a:fill>
      </a:tcStyle>
    </a:firstCol>
    <a:lastRow>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lastRow>
    <a:firstRow>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firstRow>
  </a:tblStyle>
  <a:tblStyle styleId="{2708684C-4D16-4618-839F-0558EEFCDFE6}" styleName="">
    <a:tblBg/>
    <a:wholeTbl>
      <a:tcTxStyle b="off"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wholeTbl>
    <a:band2H>
      <a:tcTxStyle/>
      <a:tcStyle>
        <a:tcBdr/>
        <a:fill>
          <a:solidFill>
            <a:srgbClr val="EDEEEE"/>
          </a:solidFill>
        </a:fill>
      </a:tcStyle>
    </a:band2H>
    <a:firstCol>
      <a:tcTxStyle b="on" i="off">
        <a:font>
          <a:latin typeface="Helvetica Neue"/>
          <a:ea typeface="Helvetica Neue"/>
          <a:cs typeface="Helvetica Neue"/>
        </a:font>
        <a:srgbClr val="000000"/>
      </a:tcTxStyle>
      <a:tcStyle>
        <a:tcBdr>
          <a:left>
            <a:ln w="12700" cap="flat">
              <a:noFill/>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Col>
    <a:lastRow>
      <a:tcTxStyle b="on"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prstDash val="solid"/>
              <a:miter lim="400000"/>
            </a:ln>
          </a:top>
          <a:bottom>
            <a:ln w="12700" cap="flat">
              <a:noFill/>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lastRow>
    <a:firstRow>
      <a:tcTxStyle b="on"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noFill/>
              <a:miter lim="400000"/>
            </a:ln>
          </a:top>
          <a:bottom>
            <a:ln w="12700" cap="flat">
              <a:solidFill>
                <a:srgbClr val="000000"/>
              </a:solidFill>
              <a:prstDash val="solid"/>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1230" autoAdjust="0"/>
  </p:normalViewPr>
  <p:slideViewPr>
    <p:cSldViewPr snapToGrid="0">
      <p:cViewPr varScale="1">
        <p:scale>
          <a:sx n="104" d="100"/>
          <a:sy n="104" d="100"/>
        </p:scale>
        <p:origin x="1642" y="62"/>
      </p:cViewPr>
      <p:guideLst>
        <p:guide orient="horz" pos="2382"/>
        <p:guide pos="3368"/>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charts/_rels/chart1.xml.rels><?xml version="1.0" encoding="UTF-8" standalone="yes"?>
<Relationships xmlns="http://schemas.openxmlformats.org/package/2006/relationships"><Relationship Id="rId3" Type="http://schemas.openxmlformats.org/officeDocument/2006/relationships/oleObject" Target="file:///G:\&#1050;&#1086;&#1085;&#1092;&#1077;&#1088;&#1077;&#1085;&#1094;&#1080;&#1080;\2021%20&#1047;&#1072;&#1074;&#1080;&#1076;&#1086;&#1074;&#1086;\&#1050;&#1086;&#1083;&#1087;&#1072;&#1082;&#1086;&#1074;_&#1047;&#1072;&#1074;&#1080;&#1076;&#1086;&#1074;&#1086;%202021_&#1075;&#1088;&#1072;&#1092;&#1080;&#1082;&#1080;.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G:\&#1050;&#1086;&#1085;&#1092;&#1077;&#1088;&#1077;&#1085;&#1094;&#1080;&#1080;\2021%20&#1047;&#1072;&#1074;&#1080;&#1076;&#1086;&#1074;&#1086;\&#1050;&#1086;&#1083;&#1087;&#1072;&#1082;&#1086;&#1074;_&#1047;&#1072;&#1074;&#1080;&#1076;&#1086;&#1074;&#1086;%202021_&#1075;&#1088;&#1072;&#1092;&#1080;&#1082;&#1080;.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G:\&#1050;&#1086;&#1085;&#1092;&#1077;&#1088;&#1077;&#1085;&#1094;&#1080;&#1080;\2021%20&#1047;&#1072;&#1074;&#1080;&#1076;&#1086;&#1074;&#1086;\&#1050;&#1086;&#1083;&#1087;&#1072;&#1082;&#1086;&#1074;_&#1047;&#1072;&#1074;&#1080;&#1076;&#1086;&#1074;&#1086;%202021_&#1075;&#1088;&#1072;&#1092;&#1080;&#1082;&#1080;.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1" Type="http://schemas.openxmlformats.org/officeDocument/2006/relationships/oleObject" Target="file:///G:\&#1056;&#1072;&#1073;&#1086;&#1095;&#1080;&#1077;%20&#1087;&#1088;&#1086;&#1094;&#1077;&#1089;&#1089;&#1099;\!&#1040;&#1082;&#1090;&#1091;&#1072;&#1083;&#1100;&#1085;&#1099;&#1077;%20&#1074;&#1077;&#1088;&#1089;&#1080;&#1080;%20&#1084;&#1086;&#1076;&#1077;&#1083;&#1077;&#1081;\&#1050;&#1083;&#1080;&#1084;&#1072;&#1090;&#1080;&#1095;&#1077;&#1089;&#1082;&#1072;&#1103;%20&#1087;&#1086;&#1083;&#1080;&#1090;&#1080;&#1082;&#1072;\CONTO\&#1057;&#1041;&#1045;&#1056;_&#1056;&#1072;&#1079;&#1088;&#1072;&#1073;&#1086;&#1090;&#1082;&#1072;%20&#1089;&#1094;&#1077;&#1085;&#1072;&#1088;&#1080;&#1077;&#1074;\&#1060;&#1080;&#1085;&#1072;&#1083;\&#1057;&#1083;&#1072;&#1081;&#1076;&#1099;\&#1043;&#1088;&#1072;&#1092;&#1080;&#1082;&#1080;_&#1055;&#1088;&#1077;&#1079;&#1080;&#1076;&#1080;&#1091;&#1084;%20&#1056;&#1040;&#1053;.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G:\&#1056;&#1072;&#1073;&#1086;&#1095;&#1080;&#1077;%20&#1087;&#1088;&#1086;&#1094;&#1077;&#1089;&#1089;&#1099;\!&#1040;&#1082;&#1090;&#1091;&#1072;&#1083;&#1100;&#1085;&#1099;&#1077;%20&#1074;&#1077;&#1088;&#1089;&#1080;&#1080;%20&#1084;&#1086;&#1076;&#1077;&#1083;&#1077;&#1081;\&#1050;&#1083;&#1080;&#1084;&#1072;&#1090;&#1080;&#1095;&#1077;&#1089;&#1082;&#1072;&#1103;%20&#1087;&#1086;&#1083;&#1080;&#1090;&#1080;&#1082;&#1072;\CONTO\&#1057;&#1041;&#1045;&#1056;_&#1056;&#1072;&#1079;&#1088;&#1072;&#1073;&#1086;&#1090;&#1082;&#1072;%20&#1089;&#1094;&#1077;&#1085;&#1072;&#1088;&#1080;&#1077;&#1074;\&#1060;&#1080;&#1085;&#1072;&#1083;\&#1057;&#1083;&#1072;&#1081;&#1076;&#1099;\&#1043;&#1088;&#1072;&#1092;&#1080;&#1082;&#1080;_&#1055;&#1088;&#1077;&#1079;&#1080;&#1076;&#1080;&#1091;&#1084;%20&#1056;&#1040;&#1053;.xlsx" TargetMode="External"/></Relationships>
</file>

<file path=ppt/charts/_rels/chart6.xml.rels><?xml version="1.0" encoding="UTF-8" standalone="yes"?>
<Relationships xmlns="http://schemas.openxmlformats.org/package/2006/relationships"><Relationship Id="rId3" Type="http://schemas.openxmlformats.org/officeDocument/2006/relationships/oleObject" Target="file:///I:\&#1055;&#1088;&#1086;&#1077;&#1082;&#1090;&#1085;&#1072;&#1103;%20&#1088;&#1072;&#1073;&#1086;&#1090;&#1072;\2021%20&#1057;&#1059;&#1069;&#1050;\&#1062;&#1077;&#1085;&#1072;%20&#1074;&#1074;&#1077;&#1076;&#1077;&#1085;&#1080;&#1103;%20&#1091;&#1075;&#1083;&#1077;&#1088;&#1086;&#1076;&#1085;&#1086;&#1075;&#1086;%20&#1089;&#1073;&#1086;&#1088;&#1072;%20&#1074;%20&#1056;&#1086;&#1089;&#1089;&#1080;&#1080;\&#1043;&#1088;&#1072;&#1092;&#1080;&#1082;&#1080;_&#1059;&#1075;&#1083;&#1077;&#1088;&#1086;&#1076;&#1085;&#1099;&#1081;%20&#1089;&#1073;&#1086;&#1088;.xlsx" TargetMode="External"/><Relationship Id="rId2" Type="http://schemas.microsoft.com/office/2011/relationships/chartColorStyle" Target="colors4.xml"/><Relationship Id="rId1" Type="http://schemas.microsoft.com/office/2011/relationships/chartStyle" Target="style4.xml"/></Relationships>
</file>

<file path=ppt/charts/_rels/chart7.xml.rels><?xml version="1.0" encoding="UTF-8" standalone="yes"?>
<Relationships xmlns="http://schemas.openxmlformats.org/package/2006/relationships"><Relationship Id="rId3" Type="http://schemas.openxmlformats.org/officeDocument/2006/relationships/oleObject" Target="file:///I:\&#1050;&#1086;&#1085;&#1092;&#1077;&#1088;&#1077;&#1085;&#1094;&#1080;&#1080;\2021%20&#1056;&#1086;&#1089;&#1072;&#1090;&#1086;&#1084;\&#1043;&#1088;&#1072;&#1092;&#1080;&#1082;&#1080;_&#1056;&#1086;&#1089;&#1072;&#1090;&#1086;&#1084;.xlsx" TargetMode="External"/><Relationship Id="rId2" Type="http://schemas.microsoft.com/office/2011/relationships/chartColorStyle" Target="colors5.xml"/><Relationship Id="rId1" Type="http://schemas.microsoft.com/office/2011/relationships/chartStyle" Target="style5.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442454861111111"/>
          <c:y val="8.963436245816804E-2"/>
          <c:w val="0.83894236111111098"/>
          <c:h val="0.57830163353704378"/>
        </c:manualLayout>
      </c:layout>
      <c:lineChart>
        <c:grouping val="standard"/>
        <c:varyColors val="0"/>
        <c:ser>
          <c:idx val="0"/>
          <c:order val="0"/>
          <c:tx>
            <c:strRef>
              <c:f>Экспорт!$B$19</c:f>
              <c:strCache>
                <c:ptCount val="1"/>
                <c:pt idx="0">
                  <c:v>Факт</c:v>
                </c:pt>
              </c:strCache>
            </c:strRef>
          </c:tx>
          <c:spPr>
            <a:ln w="28575" cap="rnd">
              <a:solidFill>
                <a:schemeClr val="bg2">
                  <a:lumMod val="50000"/>
                </a:schemeClr>
              </a:solidFill>
              <a:round/>
            </a:ln>
            <a:effectLst/>
          </c:spPr>
          <c:marker>
            <c:symbol val="none"/>
          </c:marker>
          <c:cat>
            <c:numRef>
              <c:f>Экспорт!$C$18:$H$18</c:f>
              <c:numCache>
                <c:formatCode>General</c:formatCode>
                <c:ptCount val="6"/>
                <c:pt idx="0">
                  <c:v>2010</c:v>
                </c:pt>
                <c:pt idx="1">
                  <c:v>2015</c:v>
                </c:pt>
                <c:pt idx="2">
                  <c:v>2019</c:v>
                </c:pt>
                <c:pt idx="3">
                  <c:v>2025</c:v>
                </c:pt>
                <c:pt idx="4">
                  <c:v>2030</c:v>
                </c:pt>
                <c:pt idx="5">
                  <c:v>2035</c:v>
                </c:pt>
              </c:numCache>
            </c:numRef>
          </c:cat>
          <c:val>
            <c:numRef>
              <c:f>Экспорт!$C$19:$H$19</c:f>
              <c:numCache>
                <c:formatCode>General</c:formatCode>
                <c:ptCount val="6"/>
                <c:pt idx="0" formatCode="0">
                  <c:v>379.57349185999999</c:v>
                </c:pt>
                <c:pt idx="1">
                  <c:v>417</c:v>
                </c:pt>
                <c:pt idx="2" formatCode="0">
                  <c:v>412</c:v>
                </c:pt>
              </c:numCache>
            </c:numRef>
          </c:val>
          <c:smooth val="0"/>
          <c:extLst>
            <c:ext xmlns:c16="http://schemas.microsoft.com/office/drawing/2014/chart" uri="{C3380CC4-5D6E-409C-BE32-E72D297353CC}">
              <c16:uniqueId val="{00000000-3343-4029-865B-3C2D5282F394}"/>
            </c:ext>
          </c:extLst>
        </c:ser>
        <c:ser>
          <c:idx val="1"/>
          <c:order val="1"/>
          <c:tx>
            <c:strRef>
              <c:f>Экспорт!$B$20</c:f>
              <c:strCache>
                <c:ptCount val="1"/>
                <c:pt idx="0">
                  <c:v>Сценарий СП</c:v>
                </c:pt>
              </c:strCache>
            </c:strRef>
          </c:tx>
          <c:spPr>
            <a:ln w="28575" cap="rnd">
              <a:solidFill>
                <a:schemeClr val="accent2">
                  <a:lumMod val="75000"/>
                </a:schemeClr>
              </a:solidFill>
              <a:round/>
            </a:ln>
            <a:effectLst/>
          </c:spPr>
          <c:marker>
            <c:symbol val="none"/>
          </c:marker>
          <c:cat>
            <c:numRef>
              <c:f>Экспорт!$C$18:$H$18</c:f>
              <c:numCache>
                <c:formatCode>General</c:formatCode>
                <c:ptCount val="6"/>
                <c:pt idx="0">
                  <c:v>2010</c:v>
                </c:pt>
                <c:pt idx="1">
                  <c:v>2015</c:v>
                </c:pt>
                <c:pt idx="2">
                  <c:v>2019</c:v>
                </c:pt>
                <c:pt idx="3">
                  <c:v>2025</c:v>
                </c:pt>
                <c:pt idx="4">
                  <c:v>2030</c:v>
                </c:pt>
                <c:pt idx="5">
                  <c:v>2035</c:v>
                </c:pt>
              </c:numCache>
            </c:numRef>
          </c:cat>
          <c:val>
            <c:numRef>
              <c:f>Экспорт!$C$20:$H$20</c:f>
              <c:numCache>
                <c:formatCode>General</c:formatCode>
                <c:ptCount val="6"/>
                <c:pt idx="2" formatCode="0">
                  <c:v>412</c:v>
                </c:pt>
                <c:pt idx="3" formatCode="0">
                  <c:v>442.56432730831449</c:v>
                </c:pt>
                <c:pt idx="4" formatCode="0">
                  <c:v>462.66575808956429</c:v>
                </c:pt>
                <c:pt idx="5" formatCode="0">
                  <c:v>479.79096892293688</c:v>
                </c:pt>
              </c:numCache>
            </c:numRef>
          </c:val>
          <c:smooth val="0"/>
          <c:extLst>
            <c:ext xmlns:c16="http://schemas.microsoft.com/office/drawing/2014/chart" uri="{C3380CC4-5D6E-409C-BE32-E72D297353CC}">
              <c16:uniqueId val="{00000001-3343-4029-865B-3C2D5282F394}"/>
            </c:ext>
          </c:extLst>
        </c:ser>
        <c:ser>
          <c:idx val="2"/>
          <c:order val="2"/>
          <c:tx>
            <c:strRef>
              <c:f>Экспорт!$B$21</c:f>
              <c:strCache>
                <c:ptCount val="1"/>
                <c:pt idx="0">
                  <c:v>Сценарий NDC</c:v>
                </c:pt>
              </c:strCache>
            </c:strRef>
          </c:tx>
          <c:spPr>
            <a:ln w="28575" cap="rnd">
              <a:solidFill>
                <a:schemeClr val="accent1">
                  <a:lumMod val="75000"/>
                </a:schemeClr>
              </a:solidFill>
              <a:round/>
            </a:ln>
            <a:effectLst/>
          </c:spPr>
          <c:marker>
            <c:symbol val="none"/>
          </c:marker>
          <c:cat>
            <c:numRef>
              <c:f>Экспорт!$C$18:$H$18</c:f>
              <c:numCache>
                <c:formatCode>General</c:formatCode>
                <c:ptCount val="6"/>
                <c:pt idx="0">
                  <c:v>2010</c:v>
                </c:pt>
                <c:pt idx="1">
                  <c:v>2015</c:v>
                </c:pt>
                <c:pt idx="2">
                  <c:v>2019</c:v>
                </c:pt>
                <c:pt idx="3">
                  <c:v>2025</c:v>
                </c:pt>
                <c:pt idx="4">
                  <c:v>2030</c:v>
                </c:pt>
                <c:pt idx="5">
                  <c:v>2035</c:v>
                </c:pt>
              </c:numCache>
            </c:numRef>
          </c:cat>
          <c:val>
            <c:numRef>
              <c:f>Экспорт!$C$21:$H$21</c:f>
              <c:numCache>
                <c:formatCode>General</c:formatCode>
                <c:ptCount val="6"/>
                <c:pt idx="2" formatCode="0">
                  <c:v>412</c:v>
                </c:pt>
                <c:pt idx="3" formatCode="0">
                  <c:v>426.16982107996569</c:v>
                </c:pt>
                <c:pt idx="4" formatCode="0">
                  <c:v>430.80448179174874</c:v>
                </c:pt>
                <c:pt idx="5" formatCode="0">
                  <c:v>425.13678924143932</c:v>
                </c:pt>
              </c:numCache>
            </c:numRef>
          </c:val>
          <c:smooth val="0"/>
          <c:extLst>
            <c:ext xmlns:c16="http://schemas.microsoft.com/office/drawing/2014/chart" uri="{C3380CC4-5D6E-409C-BE32-E72D297353CC}">
              <c16:uniqueId val="{00000002-3343-4029-865B-3C2D5282F394}"/>
            </c:ext>
          </c:extLst>
        </c:ser>
        <c:dLbls>
          <c:showLegendKey val="0"/>
          <c:showVal val="0"/>
          <c:showCatName val="0"/>
          <c:showSerName val="0"/>
          <c:showPercent val="0"/>
          <c:showBubbleSize val="0"/>
        </c:dLbls>
        <c:smooth val="0"/>
        <c:axId val="225193984"/>
        <c:axId val="129052032"/>
      </c:lineChart>
      <c:catAx>
        <c:axId val="22519398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0" spcFirstLastPara="1" vertOverflow="ellipsis" wrap="square" anchor="ctr" anchorCtr="1"/>
          <a:lstStyle/>
          <a:p>
            <a:pPr>
              <a:defRPr sz="1050" b="0" i="0" u="none" strike="noStrike" kern="1200" baseline="0">
                <a:solidFill>
                  <a:schemeClr val="tx1"/>
                </a:solidFill>
                <a:latin typeface="+mn-lt"/>
                <a:ea typeface="+mn-ea"/>
                <a:cs typeface="+mn-cs"/>
              </a:defRPr>
            </a:pPr>
            <a:endParaRPr lang="ru-RU"/>
          </a:p>
        </c:txPr>
        <c:crossAx val="129052032"/>
        <c:crosses val="autoZero"/>
        <c:auto val="1"/>
        <c:lblAlgn val="ctr"/>
        <c:lblOffset val="100"/>
        <c:noMultiLvlLbl val="0"/>
      </c:catAx>
      <c:valAx>
        <c:axId val="129052032"/>
        <c:scaling>
          <c:orientation val="minMax"/>
          <c:max val="500"/>
          <c:min val="300"/>
        </c:scaling>
        <c:delete val="0"/>
        <c:axPos val="l"/>
        <c:majorGridlines>
          <c:spPr>
            <a:ln w="9525" cap="flat" cmpd="sng" algn="ctr">
              <a:solidFill>
                <a:schemeClr val="tx1">
                  <a:lumMod val="15000"/>
                  <a:lumOff val="85000"/>
                </a:schemeClr>
              </a:solidFill>
              <a:round/>
            </a:ln>
            <a:effectLst/>
          </c:spPr>
        </c:majorGridlines>
        <c:numFmt formatCode="0" sourceLinked="1"/>
        <c:majorTickMark val="out"/>
        <c:minorTickMark val="none"/>
        <c:tickLblPos val="nextTo"/>
        <c:spPr>
          <a:noFill/>
          <a:ln>
            <a:noFill/>
          </a:ln>
          <a:effectLst/>
        </c:spPr>
        <c:txPr>
          <a:bodyPr rot="-60000000" spcFirstLastPara="1" vertOverflow="ellipsis" vert="horz" wrap="square" anchor="ctr" anchorCtr="1"/>
          <a:lstStyle/>
          <a:p>
            <a:pPr>
              <a:defRPr sz="1050" b="0" i="0" u="none" strike="noStrike" kern="1200" baseline="0">
                <a:solidFill>
                  <a:schemeClr val="tx1"/>
                </a:solidFill>
                <a:latin typeface="+mn-lt"/>
                <a:ea typeface="+mn-ea"/>
                <a:cs typeface="+mn-cs"/>
              </a:defRPr>
            </a:pPr>
            <a:endParaRPr lang="ru-RU"/>
          </a:p>
        </c:txPr>
        <c:crossAx val="225193984"/>
        <c:crosses val="autoZero"/>
        <c:crossBetween val="between"/>
        <c:majorUnit val="50"/>
      </c:valAx>
      <c:spPr>
        <a:noFill/>
        <a:ln>
          <a:noFill/>
        </a:ln>
        <a:effectLst/>
      </c:spPr>
    </c:plotArea>
    <c:legend>
      <c:legendPos val="b"/>
      <c:layout>
        <c:manualLayout>
          <c:xMode val="edge"/>
          <c:yMode val="edge"/>
          <c:x val="0.19674779571585246"/>
          <c:y val="0.7568368956395386"/>
          <c:w val="0.58932574011627437"/>
          <c:h val="0.22496386423844542"/>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solidFill>
              <a:latin typeface="+mn-lt"/>
              <a:ea typeface="+mn-ea"/>
              <a:cs typeface="+mn-cs"/>
            </a:defRPr>
          </a:pPr>
          <a:endParaRPr lang="ru-RU"/>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solidFill>
            <a:schemeClr val="tx1"/>
          </a:solidFill>
        </a:defRPr>
      </a:pPr>
      <a:endParaRPr lang="ru-RU"/>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6352013888888892"/>
          <c:y val="8.963436245816804E-2"/>
          <c:w val="0.81966770833333336"/>
          <c:h val="0.57830163353704378"/>
        </c:manualLayout>
      </c:layout>
      <c:lineChart>
        <c:grouping val="standard"/>
        <c:varyColors val="0"/>
        <c:ser>
          <c:idx val="0"/>
          <c:order val="0"/>
          <c:tx>
            <c:strRef>
              <c:f>Экспорт!$B$53</c:f>
              <c:strCache>
                <c:ptCount val="1"/>
                <c:pt idx="0">
                  <c:v>Факт</c:v>
                </c:pt>
              </c:strCache>
            </c:strRef>
          </c:tx>
          <c:spPr>
            <a:ln w="28575" cap="rnd">
              <a:solidFill>
                <a:schemeClr val="bg2">
                  <a:lumMod val="50000"/>
                </a:schemeClr>
              </a:solidFill>
              <a:round/>
            </a:ln>
            <a:effectLst/>
          </c:spPr>
          <c:marker>
            <c:symbol val="none"/>
          </c:marker>
          <c:cat>
            <c:numRef>
              <c:f>Экспорт!$C$52:$H$52</c:f>
              <c:numCache>
                <c:formatCode>General</c:formatCode>
                <c:ptCount val="6"/>
                <c:pt idx="0">
                  <c:v>2010</c:v>
                </c:pt>
                <c:pt idx="1">
                  <c:v>2015</c:v>
                </c:pt>
                <c:pt idx="2">
                  <c:v>2019</c:v>
                </c:pt>
                <c:pt idx="3">
                  <c:v>2025</c:v>
                </c:pt>
                <c:pt idx="4">
                  <c:v>2030</c:v>
                </c:pt>
                <c:pt idx="5">
                  <c:v>2035</c:v>
                </c:pt>
              </c:numCache>
            </c:numRef>
          </c:cat>
          <c:val>
            <c:numRef>
              <c:f>Экспорт!$C$53:$H$53</c:f>
              <c:numCache>
                <c:formatCode>General</c:formatCode>
                <c:ptCount val="6"/>
                <c:pt idx="0" formatCode="0">
                  <c:v>191.20000000000002</c:v>
                </c:pt>
                <c:pt idx="1">
                  <c:v>200</c:v>
                </c:pt>
                <c:pt idx="2" formatCode="0">
                  <c:v>260</c:v>
                </c:pt>
              </c:numCache>
            </c:numRef>
          </c:val>
          <c:smooth val="0"/>
          <c:extLst>
            <c:ext xmlns:c16="http://schemas.microsoft.com/office/drawing/2014/chart" uri="{C3380CC4-5D6E-409C-BE32-E72D297353CC}">
              <c16:uniqueId val="{00000000-C1D4-4DE0-89A1-37EA8C04623E}"/>
            </c:ext>
          </c:extLst>
        </c:ser>
        <c:ser>
          <c:idx val="1"/>
          <c:order val="1"/>
          <c:tx>
            <c:strRef>
              <c:f>Экспорт!$B$54</c:f>
              <c:strCache>
                <c:ptCount val="1"/>
                <c:pt idx="0">
                  <c:v>Сценарий СП</c:v>
                </c:pt>
              </c:strCache>
            </c:strRef>
          </c:tx>
          <c:spPr>
            <a:ln w="28575" cap="rnd">
              <a:solidFill>
                <a:schemeClr val="accent2">
                  <a:lumMod val="75000"/>
                </a:schemeClr>
              </a:solidFill>
              <a:round/>
            </a:ln>
            <a:effectLst/>
          </c:spPr>
          <c:marker>
            <c:symbol val="none"/>
          </c:marker>
          <c:cat>
            <c:numRef>
              <c:f>Экспорт!$C$52:$H$52</c:f>
              <c:numCache>
                <c:formatCode>General</c:formatCode>
                <c:ptCount val="6"/>
                <c:pt idx="0">
                  <c:v>2010</c:v>
                </c:pt>
                <c:pt idx="1">
                  <c:v>2015</c:v>
                </c:pt>
                <c:pt idx="2">
                  <c:v>2019</c:v>
                </c:pt>
                <c:pt idx="3">
                  <c:v>2025</c:v>
                </c:pt>
                <c:pt idx="4">
                  <c:v>2030</c:v>
                </c:pt>
                <c:pt idx="5">
                  <c:v>2035</c:v>
                </c:pt>
              </c:numCache>
            </c:numRef>
          </c:cat>
          <c:val>
            <c:numRef>
              <c:f>Экспорт!$C$54:$H$54</c:f>
              <c:numCache>
                <c:formatCode>General</c:formatCode>
                <c:ptCount val="6"/>
                <c:pt idx="2" formatCode="0">
                  <c:v>260</c:v>
                </c:pt>
                <c:pt idx="3" formatCode="0">
                  <c:v>326.08309360797057</c:v>
                </c:pt>
                <c:pt idx="4" formatCode="0">
                  <c:v>385.60856963460373</c:v>
                </c:pt>
                <c:pt idx="5" formatCode="0">
                  <c:v>438.86053590904015</c:v>
                </c:pt>
              </c:numCache>
            </c:numRef>
          </c:val>
          <c:smooth val="0"/>
          <c:extLst>
            <c:ext xmlns:c16="http://schemas.microsoft.com/office/drawing/2014/chart" uri="{C3380CC4-5D6E-409C-BE32-E72D297353CC}">
              <c16:uniqueId val="{00000001-C1D4-4DE0-89A1-37EA8C04623E}"/>
            </c:ext>
          </c:extLst>
        </c:ser>
        <c:ser>
          <c:idx val="2"/>
          <c:order val="2"/>
          <c:tx>
            <c:strRef>
              <c:f>Экспорт!$B$55</c:f>
              <c:strCache>
                <c:ptCount val="1"/>
                <c:pt idx="0">
                  <c:v>Сценарий NDC</c:v>
                </c:pt>
              </c:strCache>
            </c:strRef>
          </c:tx>
          <c:spPr>
            <a:ln w="28575" cap="rnd">
              <a:solidFill>
                <a:schemeClr val="accent1">
                  <a:lumMod val="75000"/>
                </a:schemeClr>
              </a:solidFill>
              <a:round/>
            </a:ln>
            <a:effectLst/>
          </c:spPr>
          <c:marker>
            <c:symbol val="none"/>
          </c:marker>
          <c:cat>
            <c:numRef>
              <c:f>Экспорт!$C$52:$H$52</c:f>
              <c:numCache>
                <c:formatCode>General</c:formatCode>
                <c:ptCount val="6"/>
                <c:pt idx="0">
                  <c:v>2010</c:v>
                </c:pt>
                <c:pt idx="1">
                  <c:v>2015</c:v>
                </c:pt>
                <c:pt idx="2">
                  <c:v>2019</c:v>
                </c:pt>
                <c:pt idx="3">
                  <c:v>2025</c:v>
                </c:pt>
                <c:pt idx="4">
                  <c:v>2030</c:v>
                </c:pt>
                <c:pt idx="5">
                  <c:v>2035</c:v>
                </c:pt>
              </c:numCache>
            </c:numRef>
          </c:cat>
          <c:val>
            <c:numRef>
              <c:f>Экспорт!$C$55:$H$55</c:f>
              <c:numCache>
                <c:formatCode>General</c:formatCode>
                <c:ptCount val="6"/>
                <c:pt idx="2" formatCode="0">
                  <c:v>260</c:v>
                </c:pt>
                <c:pt idx="3" formatCode="0">
                  <c:v>297.15733364737849</c:v>
                </c:pt>
                <c:pt idx="4" formatCode="0">
                  <c:v>323.71300201765206</c:v>
                </c:pt>
                <c:pt idx="5" formatCode="0">
                  <c:v>349.76987720018275</c:v>
                </c:pt>
              </c:numCache>
            </c:numRef>
          </c:val>
          <c:smooth val="0"/>
          <c:extLst>
            <c:ext xmlns:c16="http://schemas.microsoft.com/office/drawing/2014/chart" uri="{C3380CC4-5D6E-409C-BE32-E72D297353CC}">
              <c16:uniqueId val="{00000002-C1D4-4DE0-89A1-37EA8C04623E}"/>
            </c:ext>
          </c:extLst>
        </c:ser>
        <c:dLbls>
          <c:showLegendKey val="0"/>
          <c:showVal val="0"/>
          <c:showCatName val="0"/>
          <c:showSerName val="0"/>
          <c:showPercent val="0"/>
          <c:showBubbleSize val="0"/>
        </c:dLbls>
        <c:smooth val="0"/>
        <c:axId val="225195520"/>
        <c:axId val="129053760"/>
      </c:lineChart>
      <c:catAx>
        <c:axId val="2251955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0" spcFirstLastPara="1" vertOverflow="ellipsis" wrap="square" anchor="ctr" anchorCtr="1"/>
          <a:lstStyle/>
          <a:p>
            <a:pPr>
              <a:defRPr sz="1050" b="0" i="0" u="none" strike="noStrike" kern="1200" baseline="0">
                <a:solidFill>
                  <a:schemeClr val="tx1"/>
                </a:solidFill>
                <a:latin typeface="+mn-lt"/>
                <a:ea typeface="+mn-ea"/>
                <a:cs typeface="+mn-cs"/>
              </a:defRPr>
            </a:pPr>
            <a:endParaRPr lang="ru-RU"/>
          </a:p>
        </c:txPr>
        <c:crossAx val="129053760"/>
        <c:crosses val="autoZero"/>
        <c:auto val="1"/>
        <c:lblAlgn val="ctr"/>
        <c:lblOffset val="100"/>
        <c:noMultiLvlLbl val="0"/>
      </c:catAx>
      <c:valAx>
        <c:axId val="129053760"/>
        <c:scaling>
          <c:orientation val="minMax"/>
          <c:max val="500"/>
          <c:min val="150"/>
        </c:scaling>
        <c:delete val="0"/>
        <c:axPos val="l"/>
        <c:majorGridlines>
          <c:spPr>
            <a:ln w="9525" cap="flat" cmpd="sng" algn="ctr">
              <a:solidFill>
                <a:schemeClr val="tx1">
                  <a:lumMod val="15000"/>
                  <a:lumOff val="85000"/>
                </a:schemeClr>
              </a:solidFill>
              <a:round/>
            </a:ln>
            <a:effectLst/>
          </c:spPr>
        </c:majorGridlines>
        <c:numFmt formatCode="0" sourceLinked="1"/>
        <c:majorTickMark val="out"/>
        <c:minorTickMark val="none"/>
        <c:tickLblPos val="nextTo"/>
        <c:spPr>
          <a:noFill/>
          <a:ln>
            <a:noFill/>
          </a:ln>
          <a:effectLst/>
        </c:spPr>
        <c:txPr>
          <a:bodyPr rot="-60000000" spcFirstLastPara="1" vertOverflow="ellipsis" vert="horz" wrap="square" anchor="ctr" anchorCtr="1"/>
          <a:lstStyle/>
          <a:p>
            <a:pPr>
              <a:defRPr sz="1050" b="0" i="0" u="none" strike="noStrike" kern="1200" baseline="0">
                <a:solidFill>
                  <a:schemeClr val="tx1"/>
                </a:solidFill>
                <a:latin typeface="+mn-lt"/>
                <a:ea typeface="+mn-ea"/>
                <a:cs typeface="+mn-cs"/>
              </a:defRPr>
            </a:pPr>
            <a:endParaRPr lang="ru-RU"/>
          </a:p>
        </c:txPr>
        <c:crossAx val="225195520"/>
        <c:crosses val="autoZero"/>
        <c:crossBetween val="between"/>
        <c:majorUnit val="50"/>
      </c:valAx>
      <c:spPr>
        <a:noFill/>
        <a:ln>
          <a:noFill/>
        </a:ln>
        <a:effectLst/>
      </c:spPr>
    </c:plotArea>
    <c:legend>
      <c:legendPos val="b"/>
      <c:layout>
        <c:manualLayout>
          <c:xMode val="edge"/>
          <c:yMode val="edge"/>
          <c:x val="0.19674779571585246"/>
          <c:y val="0.7568368956395386"/>
          <c:w val="0.58932574011627437"/>
          <c:h val="0.22496386423844542"/>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solidFill>
              <a:latin typeface="+mn-lt"/>
              <a:ea typeface="+mn-ea"/>
              <a:cs typeface="+mn-cs"/>
            </a:defRPr>
          </a:pPr>
          <a:endParaRPr lang="ru-RU"/>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solidFill>
            <a:schemeClr val="tx1"/>
          </a:solidFill>
        </a:defRPr>
      </a:pPr>
      <a:endParaRPr lang="ru-RU"/>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5306493055555556"/>
          <c:y val="8.963436245816804E-2"/>
          <c:w val="0.83012291666666671"/>
          <c:h val="0.57830163353704378"/>
        </c:manualLayout>
      </c:layout>
      <c:lineChart>
        <c:grouping val="standard"/>
        <c:varyColors val="0"/>
        <c:ser>
          <c:idx val="0"/>
          <c:order val="0"/>
          <c:tx>
            <c:strRef>
              <c:f>Экспорт!$B$87</c:f>
              <c:strCache>
                <c:ptCount val="1"/>
                <c:pt idx="0">
                  <c:v>Факт</c:v>
                </c:pt>
              </c:strCache>
            </c:strRef>
          </c:tx>
          <c:spPr>
            <a:ln w="28575" cap="rnd">
              <a:solidFill>
                <a:schemeClr val="bg2">
                  <a:lumMod val="50000"/>
                </a:schemeClr>
              </a:solidFill>
              <a:round/>
            </a:ln>
            <a:effectLst/>
          </c:spPr>
          <c:marker>
            <c:symbol val="none"/>
          </c:marker>
          <c:cat>
            <c:numRef>
              <c:f>Экспорт!$C$86:$H$86</c:f>
              <c:numCache>
                <c:formatCode>General</c:formatCode>
                <c:ptCount val="6"/>
                <c:pt idx="0">
                  <c:v>2010</c:v>
                </c:pt>
                <c:pt idx="1">
                  <c:v>2015</c:v>
                </c:pt>
                <c:pt idx="2">
                  <c:v>2019</c:v>
                </c:pt>
                <c:pt idx="3">
                  <c:v>2025</c:v>
                </c:pt>
                <c:pt idx="4">
                  <c:v>2030</c:v>
                </c:pt>
                <c:pt idx="5">
                  <c:v>2035</c:v>
                </c:pt>
              </c:numCache>
            </c:numRef>
          </c:cat>
          <c:val>
            <c:numRef>
              <c:f>Экспорт!$C$87:$H$87</c:f>
              <c:numCache>
                <c:formatCode>General</c:formatCode>
                <c:ptCount val="6"/>
                <c:pt idx="0" formatCode="0">
                  <c:v>117</c:v>
                </c:pt>
                <c:pt idx="1">
                  <c:v>156</c:v>
                </c:pt>
                <c:pt idx="2" formatCode="0">
                  <c:v>205</c:v>
                </c:pt>
              </c:numCache>
            </c:numRef>
          </c:val>
          <c:smooth val="0"/>
          <c:extLst>
            <c:ext xmlns:c16="http://schemas.microsoft.com/office/drawing/2014/chart" uri="{C3380CC4-5D6E-409C-BE32-E72D297353CC}">
              <c16:uniqueId val="{00000000-F375-451A-81FF-71E0CB8CE4AD}"/>
            </c:ext>
          </c:extLst>
        </c:ser>
        <c:ser>
          <c:idx val="1"/>
          <c:order val="1"/>
          <c:tx>
            <c:strRef>
              <c:f>Экспорт!$B$88</c:f>
              <c:strCache>
                <c:ptCount val="1"/>
                <c:pt idx="0">
                  <c:v>Сценарий СП</c:v>
                </c:pt>
              </c:strCache>
            </c:strRef>
          </c:tx>
          <c:spPr>
            <a:ln w="28575" cap="rnd">
              <a:solidFill>
                <a:schemeClr val="accent2">
                  <a:lumMod val="75000"/>
                </a:schemeClr>
              </a:solidFill>
              <a:round/>
            </a:ln>
            <a:effectLst/>
          </c:spPr>
          <c:marker>
            <c:symbol val="none"/>
          </c:marker>
          <c:cat>
            <c:numRef>
              <c:f>Экспорт!$C$86:$H$86</c:f>
              <c:numCache>
                <c:formatCode>General</c:formatCode>
                <c:ptCount val="6"/>
                <c:pt idx="0">
                  <c:v>2010</c:v>
                </c:pt>
                <c:pt idx="1">
                  <c:v>2015</c:v>
                </c:pt>
                <c:pt idx="2">
                  <c:v>2019</c:v>
                </c:pt>
                <c:pt idx="3">
                  <c:v>2025</c:v>
                </c:pt>
                <c:pt idx="4">
                  <c:v>2030</c:v>
                </c:pt>
                <c:pt idx="5">
                  <c:v>2035</c:v>
                </c:pt>
              </c:numCache>
            </c:numRef>
          </c:cat>
          <c:val>
            <c:numRef>
              <c:f>Экспорт!$C$88:$H$88</c:f>
              <c:numCache>
                <c:formatCode>General</c:formatCode>
                <c:ptCount val="6"/>
                <c:pt idx="2" formatCode="0">
                  <c:v>205</c:v>
                </c:pt>
                <c:pt idx="3" formatCode="0">
                  <c:v>258.0635247690044</c:v>
                </c:pt>
                <c:pt idx="4" formatCode="0">
                  <c:v>293.35690244297672</c:v>
                </c:pt>
                <c:pt idx="5" formatCode="0">
                  <c:v>319.18950870086854</c:v>
                </c:pt>
              </c:numCache>
            </c:numRef>
          </c:val>
          <c:smooth val="0"/>
          <c:extLst>
            <c:ext xmlns:c16="http://schemas.microsoft.com/office/drawing/2014/chart" uri="{C3380CC4-5D6E-409C-BE32-E72D297353CC}">
              <c16:uniqueId val="{00000001-F375-451A-81FF-71E0CB8CE4AD}"/>
            </c:ext>
          </c:extLst>
        </c:ser>
        <c:ser>
          <c:idx val="2"/>
          <c:order val="2"/>
          <c:tx>
            <c:strRef>
              <c:f>Экспорт!$B$89</c:f>
              <c:strCache>
                <c:ptCount val="1"/>
                <c:pt idx="0">
                  <c:v>Сценарий NDC</c:v>
                </c:pt>
              </c:strCache>
            </c:strRef>
          </c:tx>
          <c:spPr>
            <a:ln w="28575" cap="rnd">
              <a:solidFill>
                <a:schemeClr val="accent1">
                  <a:lumMod val="75000"/>
                </a:schemeClr>
              </a:solidFill>
              <a:round/>
            </a:ln>
            <a:effectLst/>
          </c:spPr>
          <c:marker>
            <c:symbol val="none"/>
          </c:marker>
          <c:cat>
            <c:numRef>
              <c:f>Экспорт!$C$86:$H$86</c:f>
              <c:numCache>
                <c:formatCode>General</c:formatCode>
                <c:ptCount val="6"/>
                <c:pt idx="0">
                  <c:v>2010</c:v>
                </c:pt>
                <c:pt idx="1">
                  <c:v>2015</c:v>
                </c:pt>
                <c:pt idx="2">
                  <c:v>2019</c:v>
                </c:pt>
                <c:pt idx="3">
                  <c:v>2025</c:v>
                </c:pt>
                <c:pt idx="4">
                  <c:v>2030</c:v>
                </c:pt>
                <c:pt idx="5">
                  <c:v>2035</c:v>
                </c:pt>
              </c:numCache>
            </c:numRef>
          </c:cat>
          <c:val>
            <c:numRef>
              <c:f>Экспорт!$C$89:$H$89</c:f>
              <c:numCache>
                <c:formatCode>General</c:formatCode>
                <c:ptCount val="6"/>
                <c:pt idx="2" formatCode="0">
                  <c:v>205</c:v>
                </c:pt>
                <c:pt idx="3" formatCode="0">
                  <c:v>235.59056415604374</c:v>
                </c:pt>
                <c:pt idx="4" formatCode="0">
                  <c:v>242.64151427611054</c:v>
                </c:pt>
                <c:pt idx="5" formatCode="0">
                  <c:v>235.93262589162333</c:v>
                </c:pt>
              </c:numCache>
            </c:numRef>
          </c:val>
          <c:smooth val="0"/>
          <c:extLst>
            <c:ext xmlns:c16="http://schemas.microsoft.com/office/drawing/2014/chart" uri="{C3380CC4-5D6E-409C-BE32-E72D297353CC}">
              <c16:uniqueId val="{00000002-F375-451A-81FF-71E0CB8CE4AD}"/>
            </c:ext>
          </c:extLst>
        </c:ser>
        <c:dLbls>
          <c:showLegendKey val="0"/>
          <c:showVal val="0"/>
          <c:showCatName val="0"/>
          <c:showSerName val="0"/>
          <c:showPercent val="0"/>
          <c:showBubbleSize val="0"/>
        </c:dLbls>
        <c:smooth val="0"/>
        <c:axId val="225196544"/>
        <c:axId val="129055488"/>
      </c:lineChart>
      <c:catAx>
        <c:axId val="2251965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0" spcFirstLastPara="1" vertOverflow="ellipsis" wrap="square" anchor="ctr" anchorCtr="1"/>
          <a:lstStyle/>
          <a:p>
            <a:pPr>
              <a:defRPr sz="1050" b="0" i="0" u="none" strike="noStrike" kern="1200" baseline="0">
                <a:solidFill>
                  <a:schemeClr val="tx1"/>
                </a:solidFill>
                <a:latin typeface="+mn-lt"/>
                <a:ea typeface="+mn-ea"/>
                <a:cs typeface="+mn-cs"/>
              </a:defRPr>
            </a:pPr>
            <a:endParaRPr lang="ru-RU"/>
          </a:p>
        </c:txPr>
        <c:crossAx val="129055488"/>
        <c:crosses val="autoZero"/>
        <c:auto val="1"/>
        <c:lblAlgn val="ctr"/>
        <c:lblOffset val="100"/>
        <c:noMultiLvlLbl val="0"/>
      </c:catAx>
      <c:valAx>
        <c:axId val="129055488"/>
        <c:scaling>
          <c:orientation val="minMax"/>
          <c:max val="400"/>
          <c:min val="100"/>
        </c:scaling>
        <c:delete val="0"/>
        <c:axPos val="l"/>
        <c:majorGridlines>
          <c:spPr>
            <a:ln w="9525" cap="flat" cmpd="sng" algn="ctr">
              <a:solidFill>
                <a:schemeClr val="tx1">
                  <a:lumMod val="15000"/>
                  <a:lumOff val="85000"/>
                </a:schemeClr>
              </a:solidFill>
              <a:round/>
            </a:ln>
            <a:effectLst/>
          </c:spPr>
        </c:majorGridlines>
        <c:numFmt formatCode="0" sourceLinked="1"/>
        <c:majorTickMark val="out"/>
        <c:minorTickMark val="none"/>
        <c:tickLblPos val="nextTo"/>
        <c:spPr>
          <a:noFill/>
          <a:ln>
            <a:noFill/>
          </a:ln>
          <a:effectLst/>
        </c:spPr>
        <c:txPr>
          <a:bodyPr rot="-60000000" spcFirstLastPara="1" vertOverflow="ellipsis" vert="horz" wrap="square" anchor="ctr" anchorCtr="1"/>
          <a:lstStyle/>
          <a:p>
            <a:pPr>
              <a:defRPr sz="1050" b="0" i="0" u="none" strike="noStrike" kern="1200" baseline="0">
                <a:solidFill>
                  <a:schemeClr val="tx1"/>
                </a:solidFill>
                <a:latin typeface="+mn-lt"/>
                <a:ea typeface="+mn-ea"/>
                <a:cs typeface="+mn-cs"/>
              </a:defRPr>
            </a:pPr>
            <a:endParaRPr lang="ru-RU"/>
          </a:p>
        </c:txPr>
        <c:crossAx val="225196544"/>
        <c:crosses val="autoZero"/>
        <c:crossBetween val="between"/>
        <c:majorUnit val="50"/>
      </c:valAx>
      <c:spPr>
        <a:noFill/>
        <a:ln>
          <a:noFill/>
        </a:ln>
        <a:effectLst/>
      </c:spPr>
    </c:plotArea>
    <c:legend>
      <c:legendPos val="b"/>
      <c:layout>
        <c:manualLayout>
          <c:xMode val="edge"/>
          <c:yMode val="edge"/>
          <c:x val="0.19674779571585246"/>
          <c:y val="0.7568368956395386"/>
          <c:w val="0.58932574011627437"/>
          <c:h val="0.22496386423844542"/>
        </c:manualLayout>
      </c:layout>
      <c:overlay val="0"/>
      <c:spPr>
        <a:noFill/>
        <a:ln>
          <a:noFill/>
        </a:ln>
        <a:effectLst/>
      </c:spPr>
      <c:txPr>
        <a:bodyPr rot="0" spcFirstLastPara="1" vertOverflow="ellipsis" vert="horz" wrap="square" anchor="ctr" anchorCtr="1"/>
        <a:lstStyle/>
        <a:p>
          <a:pPr>
            <a:defRPr sz="1100" b="0" i="0" u="none" strike="noStrike" kern="1200" baseline="0">
              <a:solidFill>
                <a:schemeClr val="tx1"/>
              </a:solidFill>
              <a:latin typeface="+mn-lt"/>
              <a:ea typeface="+mn-ea"/>
              <a:cs typeface="+mn-cs"/>
            </a:defRPr>
          </a:pPr>
          <a:endParaRPr lang="ru-RU"/>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solidFill>
            <a:schemeClr val="tx1"/>
          </a:solidFill>
        </a:defRPr>
      </a:pPr>
      <a:endParaRPr lang="ru-RU"/>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2588759522782806E-2"/>
          <c:y val="9.6126421697287842E-2"/>
          <c:w val="0.90048928230672343"/>
          <c:h val="0.82006683192378726"/>
        </c:manualLayout>
      </c:layout>
      <c:areaChart>
        <c:grouping val="stacked"/>
        <c:varyColors val="0"/>
        <c:ser>
          <c:idx val="4"/>
          <c:order val="4"/>
          <c:tx>
            <c:strRef>
              <c:f>Лист1!$B$23</c:f>
              <c:strCache>
                <c:ptCount val="1"/>
                <c:pt idx="0">
                  <c:v>Фундамент</c:v>
                </c:pt>
              </c:strCache>
            </c:strRef>
          </c:tx>
          <c:spPr>
            <a:noFill/>
            <a:ln>
              <a:noFill/>
            </a:ln>
            <a:effectLst/>
          </c:spPr>
          <c:cat>
            <c:numRef>
              <c:f>Лист1!$C$18:$BK$18</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Лист1!$C$23:$BK$23</c:f>
              <c:numCache>
                <c:formatCode>0</c:formatCode>
                <c:ptCount val="61"/>
                <c:pt idx="0">
                  <c:v>3086.5622959197153</c:v>
                </c:pt>
                <c:pt idx="1">
                  <c:v>2960.7981702413504</c:v>
                </c:pt>
                <c:pt idx="2">
                  <c:v>2479.4946768001096</c:v>
                </c:pt>
                <c:pt idx="3">
                  <c:v>2342.1096503274948</c:v>
                </c:pt>
                <c:pt idx="4">
                  <c:v>1990.7011166233892</c:v>
                </c:pt>
                <c:pt idx="5">
                  <c:v>1862.5153801904835</c:v>
                </c:pt>
                <c:pt idx="6">
                  <c:v>1747.7884561023532</c:v>
                </c:pt>
                <c:pt idx="7">
                  <c:v>1551.8567321547735</c:v>
                </c:pt>
                <c:pt idx="8">
                  <c:v>1444.9629114738634</c:v>
                </c:pt>
                <c:pt idx="9">
                  <c:v>1456.4824848953065</c:v>
                </c:pt>
                <c:pt idx="10">
                  <c:v>1419.7673482219577</c:v>
                </c:pt>
                <c:pt idx="11">
                  <c:v>1392.9016093333944</c:v>
                </c:pt>
                <c:pt idx="12">
                  <c:v>1342.5144472530412</c:v>
                </c:pt>
                <c:pt idx="13">
                  <c:v>1373.4238211757117</c:v>
                </c:pt>
                <c:pt idx="14">
                  <c:v>1408.1124995788171</c:v>
                </c:pt>
                <c:pt idx="15">
                  <c:v>1434.8648610845332</c:v>
                </c:pt>
                <c:pt idx="16">
                  <c:v>1487.2328795370836</c:v>
                </c:pt>
                <c:pt idx="17">
                  <c:v>1471.1936538151347</c:v>
                </c:pt>
                <c:pt idx="18">
                  <c:v>1461.9898862088673</c:v>
                </c:pt>
                <c:pt idx="19">
                  <c:v>1276.3012219680602</c:v>
                </c:pt>
                <c:pt idx="20">
                  <c:v>1299.6789184729871</c:v>
                </c:pt>
                <c:pt idx="21">
                  <c:v>1415.5404137776682</c:v>
                </c:pt>
                <c:pt idx="22">
                  <c:v>1417.3952346709921</c:v>
                </c:pt>
                <c:pt idx="23">
                  <c:v>1423.1754485848012</c:v>
                </c:pt>
                <c:pt idx="24">
                  <c:v>1367.6487115265031</c:v>
                </c:pt>
                <c:pt idx="25">
                  <c:v>1446.9385610388492</c:v>
                </c:pt>
                <c:pt idx="26">
                  <c:v>1428.2887191822713</c:v>
                </c:pt>
                <c:pt idx="27">
                  <c:v>1468.2027997880066</c:v>
                </c:pt>
                <c:pt idx="28">
                  <c:v>1546.913945272001</c:v>
                </c:pt>
                <c:pt idx="29">
                  <c:v>1584.6188587319054</c:v>
                </c:pt>
                <c:pt idx="30">
                  <c:v>1524.5041920775172</c:v>
                </c:pt>
                <c:pt idx="31">
                  <c:v>1524.1056604545186</c:v>
                </c:pt>
                <c:pt idx="32">
                  <c:v>1513.386115358659</c:v>
                </c:pt>
                <c:pt idx="33">
                  <c:v>1502.1682118760907</c:v>
                </c:pt>
                <c:pt idx="34">
                  <c:v>1486.9997579966805</c:v>
                </c:pt>
                <c:pt idx="35">
                  <c:v>1466.1264276404522</c:v>
                </c:pt>
                <c:pt idx="36">
                  <c:v>1437.7627134628799</c:v>
                </c:pt>
                <c:pt idx="37">
                  <c:v>1405.7925140158718</c:v>
                </c:pt>
                <c:pt idx="38">
                  <c:v>1376.9843707392217</c:v>
                </c:pt>
                <c:pt idx="39">
                  <c:v>1347.7691946019143</c:v>
                </c:pt>
                <c:pt idx="40">
                  <c:v>1316.997138818344</c:v>
                </c:pt>
                <c:pt idx="41">
                  <c:v>1288.600683670337</c:v>
                </c:pt>
                <c:pt idx="42">
                  <c:v>1259.342674285951</c:v>
                </c:pt>
                <c:pt idx="43">
                  <c:v>1230.0321577947432</c:v>
                </c:pt>
                <c:pt idx="44">
                  <c:v>1200.0735759374763</c:v>
                </c:pt>
                <c:pt idx="45">
                  <c:v>1169.9018894962553</c:v>
                </c:pt>
                <c:pt idx="46">
                  <c:v>1140.9978603357563</c:v>
                </c:pt>
                <c:pt idx="47">
                  <c:v>1111.587509475286</c:v>
                </c:pt>
                <c:pt idx="48">
                  <c:v>1081.6596762613044</c:v>
                </c:pt>
                <c:pt idx="49">
                  <c:v>1051.1679969011066</c:v>
                </c:pt>
                <c:pt idx="50">
                  <c:v>1019.3453632403707</c:v>
                </c:pt>
                <c:pt idx="51">
                  <c:v>985.10092157580937</c:v>
                </c:pt>
                <c:pt idx="52">
                  <c:v>951.02623705283315</c:v>
                </c:pt>
                <c:pt idx="53">
                  <c:v>915.64603840068639</c:v>
                </c:pt>
                <c:pt idx="54">
                  <c:v>881.47417970142078</c:v>
                </c:pt>
                <c:pt idx="55">
                  <c:v>846.49911594773778</c:v>
                </c:pt>
                <c:pt idx="56">
                  <c:v>809.69626146158998</c:v>
                </c:pt>
                <c:pt idx="57">
                  <c:v>772.37352641696646</c:v>
                </c:pt>
                <c:pt idx="58">
                  <c:v>735.2775879150513</c:v>
                </c:pt>
                <c:pt idx="59">
                  <c:v>698.17628058547825</c:v>
                </c:pt>
                <c:pt idx="60">
                  <c:v>660.84330773308932</c:v>
                </c:pt>
              </c:numCache>
            </c:numRef>
          </c:val>
          <c:extLst>
            <c:ext xmlns:c16="http://schemas.microsoft.com/office/drawing/2014/chart" uri="{C3380CC4-5D6E-409C-BE32-E72D297353CC}">
              <c16:uniqueId val="{00000004-C122-4038-831C-8071D47C7C51}"/>
            </c:ext>
          </c:extLst>
        </c:ser>
        <c:ser>
          <c:idx val="5"/>
          <c:order val="5"/>
          <c:tx>
            <c:strRef>
              <c:f>Лист1!$B$24</c:f>
              <c:strCache>
                <c:ptCount val="1"/>
                <c:pt idx="0">
                  <c:v>Прирост ЗИЗЛХ</c:v>
                </c:pt>
              </c:strCache>
            </c:strRef>
          </c:tx>
          <c:spPr>
            <a:solidFill>
              <a:schemeClr val="accent1">
                <a:alpha val="40000"/>
              </a:schemeClr>
            </a:solidFill>
            <a:ln>
              <a:noFill/>
            </a:ln>
            <a:effectLst/>
          </c:spPr>
          <c:cat>
            <c:numRef>
              <c:f>Лист1!$C$18:$BK$18</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Лист1!$C$24:$BK$24</c:f>
              <c:numCache>
                <c:formatCode>General</c:formatCode>
                <c:ptCount val="61"/>
                <c:pt idx="30" formatCode="0">
                  <c:v>0</c:v>
                </c:pt>
                <c:pt idx="31" formatCode="0">
                  <c:v>18.809999999999945</c:v>
                </c:pt>
                <c:pt idx="32" formatCode="0">
                  <c:v>37.620000000000005</c:v>
                </c:pt>
                <c:pt idx="33" formatCode="0">
                  <c:v>56.42999999999995</c:v>
                </c:pt>
                <c:pt idx="34" formatCode="0">
                  <c:v>75.240000000000009</c:v>
                </c:pt>
                <c:pt idx="35" formatCode="0">
                  <c:v>94.050000000000068</c:v>
                </c:pt>
                <c:pt idx="36" formatCode="0">
                  <c:v>112.86000000000001</c:v>
                </c:pt>
                <c:pt idx="37" formatCode="0">
                  <c:v>131.67000000000007</c:v>
                </c:pt>
                <c:pt idx="38" formatCode="0">
                  <c:v>150.4799999999999</c:v>
                </c:pt>
                <c:pt idx="39" formatCode="0">
                  <c:v>169.28999999999996</c:v>
                </c:pt>
                <c:pt idx="40" formatCode="0">
                  <c:v>188.10000000000002</c:v>
                </c:pt>
                <c:pt idx="41" formatCode="0">
                  <c:v>206.90999999999997</c:v>
                </c:pt>
                <c:pt idx="42" formatCode="0">
                  <c:v>225.72000000000003</c:v>
                </c:pt>
                <c:pt idx="43" formatCode="0">
                  <c:v>244.52999999999997</c:v>
                </c:pt>
                <c:pt idx="44" formatCode="0">
                  <c:v>263.34000000000003</c:v>
                </c:pt>
                <c:pt idx="45" formatCode="0">
                  <c:v>282.15000000000009</c:v>
                </c:pt>
                <c:pt idx="46" formatCode="0">
                  <c:v>300.96000000000004</c:v>
                </c:pt>
                <c:pt idx="47" formatCode="0">
                  <c:v>319.7700000000001</c:v>
                </c:pt>
                <c:pt idx="48" formatCode="0">
                  <c:v>338.58000000000004</c:v>
                </c:pt>
                <c:pt idx="49" formatCode="0">
                  <c:v>357.39</c:v>
                </c:pt>
                <c:pt idx="50" formatCode="0">
                  <c:v>376.20000000000005</c:v>
                </c:pt>
                <c:pt idx="51" formatCode="0">
                  <c:v>395.01</c:v>
                </c:pt>
                <c:pt idx="52" formatCode="0">
                  <c:v>413.82000000000005</c:v>
                </c:pt>
                <c:pt idx="53" formatCode="0">
                  <c:v>432.63</c:v>
                </c:pt>
                <c:pt idx="54" formatCode="0">
                  <c:v>451.44000000000005</c:v>
                </c:pt>
                <c:pt idx="55" formatCode="0">
                  <c:v>470.25</c:v>
                </c:pt>
                <c:pt idx="56" formatCode="0">
                  <c:v>489.06000000000006</c:v>
                </c:pt>
                <c:pt idx="57" formatCode="0">
                  <c:v>507.86999999999989</c:v>
                </c:pt>
                <c:pt idx="58" formatCode="0">
                  <c:v>526.68000000000018</c:v>
                </c:pt>
                <c:pt idx="59" formatCode="0">
                  <c:v>545.49</c:v>
                </c:pt>
                <c:pt idx="60" formatCode="0">
                  <c:v>564.29999999999995</c:v>
                </c:pt>
              </c:numCache>
            </c:numRef>
          </c:val>
          <c:extLst>
            <c:ext xmlns:c16="http://schemas.microsoft.com/office/drawing/2014/chart" uri="{C3380CC4-5D6E-409C-BE32-E72D297353CC}">
              <c16:uniqueId val="{00000005-C122-4038-831C-8071D47C7C51}"/>
            </c:ext>
          </c:extLst>
        </c:ser>
        <c:ser>
          <c:idx val="6"/>
          <c:order val="6"/>
          <c:tx>
            <c:strRef>
              <c:f>Лист1!$B$25</c:f>
              <c:strCache>
                <c:ptCount val="1"/>
                <c:pt idx="0">
                  <c:v>Структурно-технологический фактор</c:v>
                </c:pt>
              </c:strCache>
            </c:strRef>
          </c:tx>
          <c:spPr>
            <a:solidFill>
              <a:schemeClr val="accent3">
                <a:alpha val="30000"/>
              </a:schemeClr>
            </a:solidFill>
            <a:ln>
              <a:noFill/>
            </a:ln>
            <a:effectLst/>
          </c:spPr>
          <c:cat>
            <c:numRef>
              <c:f>Лист1!$C$18:$BK$18</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Лист1!$C$25:$BK$25</c:f>
              <c:numCache>
                <c:formatCode>General</c:formatCode>
                <c:ptCount val="61"/>
                <c:pt idx="30" formatCode="0">
                  <c:v>3.171382820996314</c:v>
                </c:pt>
                <c:pt idx="31" formatCode="0">
                  <c:v>15.805753814666559</c:v>
                </c:pt>
                <c:pt idx="32" formatCode="0">
                  <c:v>42.685511242588973</c:v>
                </c:pt>
                <c:pt idx="33" formatCode="0">
                  <c:v>59.015019077724901</c:v>
                </c:pt>
                <c:pt idx="34" formatCode="0">
                  <c:v>75.190660674451237</c:v>
                </c:pt>
                <c:pt idx="35" formatCode="0">
                  <c:v>105.73413540683578</c:v>
                </c:pt>
                <c:pt idx="36" formatCode="0">
                  <c:v>134.18580200855763</c:v>
                </c:pt>
                <c:pt idx="37" formatCode="0">
                  <c:v>166.78381224509894</c:v>
                </c:pt>
                <c:pt idx="38" formatCode="0">
                  <c:v>193.84433009619238</c:v>
                </c:pt>
                <c:pt idx="39" formatCode="0">
                  <c:v>223.56726229102719</c:v>
                </c:pt>
                <c:pt idx="40" formatCode="0">
                  <c:v>249.34551775681484</c:v>
                </c:pt>
                <c:pt idx="41" formatCode="0">
                  <c:v>275.35826357369797</c:v>
                </c:pt>
                <c:pt idx="42" formatCode="0">
                  <c:v>303.79672290860958</c:v>
                </c:pt>
                <c:pt idx="43" formatCode="0">
                  <c:v>332.93680978077555</c:v>
                </c:pt>
                <c:pt idx="44" formatCode="0">
                  <c:v>359.52853702889115</c:v>
                </c:pt>
                <c:pt idx="45" formatCode="0">
                  <c:v>383.44307275720985</c:v>
                </c:pt>
                <c:pt idx="46" formatCode="0">
                  <c:v>405.73387331014396</c:v>
                </c:pt>
                <c:pt idx="47" formatCode="0">
                  <c:v>430.21656361464375</c:v>
                </c:pt>
                <c:pt idx="48" formatCode="0">
                  <c:v>451.7135700654469</c:v>
                </c:pt>
                <c:pt idx="49" formatCode="0">
                  <c:v>473.43125498455402</c:v>
                </c:pt>
                <c:pt idx="50" formatCode="0">
                  <c:v>497.80178397470036</c:v>
                </c:pt>
                <c:pt idx="51" formatCode="0">
                  <c:v>522.82957679158699</c:v>
                </c:pt>
                <c:pt idx="52" formatCode="0">
                  <c:v>546.58503389695124</c:v>
                </c:pt>
                <c:pt idx="53" formatCode="0">
                  <c:v>575.39180111565929</c:v>
                </c:pt>
                <c:pt idx="54" formatCode="0">
                  <c:v>597.49654419509511</c:v>
                </c:pt>
                <c:pt idx="55" formatCode="0">
                  <c:v>619.69965672742296</c:v>
                </c:pt>
                <c:pt idx="56" formatCode="0">
                  <c:v>643.96533300079273</c:v>
                </c:pt>
                <c:pt idx="57" formatCode="0">
                  <c:v>668.08612679680618</c:v>
                </c:pt>
                <c:pt idx="58" formatCode="0">
                  <c:v>687.67042715962293</c:v>
                </c:pt>
                <c:pt idx="59" formatCode="0">
                  <c:v>706.67119483298688</c:v>
                </c:pt>
                <c:pt idx="60" formatCode="0">
                  <c:v>723.07289864428571</c:v>
                </c:pt>
              </c:numCache>
            </c:numRef>
          </c:val>
          <c:extLst>
            <c:ext xmlns:c16="http://schemas.microsoft.com/office/drawing/2014/chart" uri="{C3380CC4-5D6E-409C-BE32-E72D297353CC}">
              <c16:uniqueId val="{00000006-C122-4038-831C-8071D47C7C51}"/>
            </c:ext>
          </c:extLst>
        </c:ser>
        <c:dLbls>
          <c:showLegendKey val="0"/>
          <c:showVal val="0"/>
          <c:showCatName val="0"/>
          <c:showSerName val="0"/>
          <c:showPercent val="0"/>
          <c:showBubbleSize val="0"/>
        </c:dLbls>
        <c:axId val="265506816"/>
        <c:axId val="246453312"/>
      </c:areaChart>
      <c:lineChart>
        <c:grouping val="standard"/>
        <c:varyColors val="0"/>
        <c:ser>
          <c:idx val="0"/>
          <c:order val="0"/>
          <c:tx>
            <c:strRef>
              <c:f>Лист1!$B$19</c:f>
              <c:strCache>
                <c:ptCount val="1"/>
                <c:pt idx="0">
                  <c:v>Факт</c:v>
                </c:pt>
              </c:strCache>
            </c:strRef>
          </c:tx>
          <c:spPr>
            <a:ln w="34925" cap="rnd">
              <a:solidFill>
                <a:schemeClr val="bg2">
                  <a:lumMod val="50000"/>
                </a:schemeClr>
              </a:solidFill>
              <a:round/>
            </a:ln>
            <a:effectLst/>
          </c:spPr>
          <c:marker>
            <c:symbol val="none"/>
          </c:marker>
          <c:cat>
            <c:numRef>
              <c:f>Лист1!$C$18:$BK$18</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Лист1!$C$19:$BK$19</c:f>
              <c:numCache>
                <c:formatCode>0</c:formatCode>
                <c:ptCount val="61"/>
                <c:pt idx="0">
                  <c:v>3086.5622959197153</c:v>
                </c:pt>
                <c:pt idx="1">
                  <c:v>2960.7981702413504</c:v>
                </c:pt>
                <c:pt idx="2">
                  <c:v>2479.4946768001096</c:v>
                </c:pt>
                <c:pt idx="3">
                  <c:v>2342.1096503274948</c:v>
                </c:pt>
                <c:pt idx="4">
                  <c:v>1990.7011166233892</c:v>
                </c:pt>
                <c:pt idx="5">
                  <c:v>1862.5153801904835</c:v>
                </c:pt>
                <c:pt idx="6">
                  <c:v>1747.7884561023532</c:v>
                </c:pt>
                <c:pt idx="7">
                  <c:v>1551.8567321547735</c:v>
                </c:pt>
                <c:pt idx="8">
                  <c:v>1444.9629114738634</c:v>
                </c:pt>
                <c:pt idx="9">
                  <c:v>1456.4824848953065</c:v>
                </c:pt>
                <c:pt idx="10">
                  <c:v>1419.7673482219577</c:v>
                </c:pt>
                <c:pt idx="11">
                  <c:v>1392.9016093333944</c:v>
                </c:pt>
                <c:pt idx="12">
                  <c:v>1342.5144472530412</c:v>
                </c:pt>
                <c:pt idx="13">
                  <c:v>1373.4238211757117</c:v>
                </c:pt>
                <c:pt idx="14">
                  <c:v>1408.1124995788171</c:v>
                </c:pt>
                <c:pt idx="15">
                  <c:v>1434.8648610845332</c:v>
                </c:pt>
                <c:pt idx="16">
                  <c:v>1487.2328795370836</c:v>
                </c:pt>
                <c:pt idx="17">
                  <c:v>1471.1936538151347</c:v>
                </c:pt>
                <c:pt idx="18">
                  <c:v>1461.9898862088673</c:v>
                </c:pt>
                <c:pt idx="19">
                  <c:v>1276.3012219680602</c:v>
                </c:pt>
                <c:pt idx="20">
                  <c:v>1299.6789184729871</c:v>
                </c:pt>
                <c:pt idx="21">
                  <c:v>1415.5404137776682</c:v>
                </c:pt>
                <c:pt idx="22">
                  <c:v>1417.3952346709921</c:v>
                </c:pt>
                <c:pt idx="23">
                  <c:v>1423.1754485848012</c:v>
                </c:pt>
                <c:pt idx="24">
                  <c:v>1367.6487115265031</c:v>
                </c:pt>
                <c:pt idx="25">
                  <c:v>1446.9385610388492</c:v>
                </c:pt>
                <c:pt idx="26">
                  <c:v>1428.2887191822713</c:v>
                </c:pt>
                <c:pt idx="27">
                  <c:v>1468.2027997880066</c:v>
                </c:pt>
                <c:pt idx="28">
                  <c:v>1546.913945272001</c:v>
                </c:pt>
                <c:pt idx="29">
                  <c:v>1584.6188587319054</c:v>
                </c:pt>
              </c:numCache>
            </c:numRef>
          </c:val>
          <c:smooth val="0"/>
          <c:extLst>
            <c:ext xmlns:c16="http://schemas.microsoft.com/office/drawing/2014/chart" uri="{C3380CC4-5D6E-409C-BE32-E72D297353CC}">
              <c16:uniqueId val="{00000000-C122-4038-831C-8071D47C7C51}"/>
            </c:ext>
          </c:extLst>
        </c:ser>
        <c:ser>
          <c:idx val="1"/>
          <c:order val="1"/>
          <c:tx>
            <c:strRef>
              <c:f>Лист1!$B$20</c:f>
              <c:strCache>
                <c:ptCount val="1"/>
                <c:pt idx="0">
                  <c:v>Инерционный сценарий</c:v>
                </c:pt>
              </c:strCache>
            </c:strRef>
          </c:tx>
          <c:spPr>
            <a:ln w="34925" cap="rnd">
              <a:solidFill>
                <a:schemeClr val="accent4"/>
              </a:solidFill>
              <a:round/>
            </a:ln>
            <a:effectLst/>
          </c:spPr>
          <c:marker>
            <c:symbol val="none"/>
          </c:marker>
          <c:dLbls>
            <c:dLbl>
              <c:idx val="60"/>
              <c:layout>
                <c:manualLayout>
                  <c:x val="-8.6244070720140099E-3"/>
                  <c:y val="-2.9569803595967573E-2"/>
                </c:manualLayout>
              </c:layout>
              <c:tx>
                <c:rich>
                  <a:bodyPr/>
                  <a:lstStyle/>
                  <a:p>
                    <a:r>
                      <a:rPr lang="en-US" sz="1400" dirty="0">
                        <a:solidFill>
                          <a:srgbClr val="FF0000"/>
                        </a:solidFill>
                      </a:rPr>
                      <a:t>1948</a:t>
                    </a:r>
                  </a:p>
                </c:rich>
              </c:tx>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9EF6-4022-972B-A70EC332A35E}"/>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cat>
            <c:numRef>
              <c:f>Лист1!$C$18:$BK$18</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Лист1!$C$20:$BK$20</c:f>
              <c:numCache>
                <c:formatCode>General</c:formatCode>
                <c:ptCount val="61"/>
                <c:pt idx="29" formatCode="0">
                  <c:v>1584.6188587319054</c:v>
                </c:pt>
                <c:pt idx="30" formatCode="0">
                  <c:v>1527.6755748985136</c:v>
                </c:pt>
                <c:pt idx="31" formatCode="0">
                  <c:v>1558.7214142691851</c:v>
                </c:pt>
                <c:pt idx="32" formatCode="0">
                  <c:v>1593.6916266012479</c:v>
                </c:pt>
                <c:pt idx="33" formatCode="0">
                  <c:v>1617.6132309538157</c:v>
                </c:pt>
                <c:pt idx="34" formatCode="0">
                  <c:v>1637.4304186711317</c:v>
                </c:pt>
                <c:pt idx="35" formatCode="0">
                  <c:v>1665.9105630472882</c:v>
                </c:pt>
                <c:pt idx="36" formatCode="0">
                  <c:v>1684.8085154714374</c:v>
                </c:pt>
                <c:pt idx="37" formatCode="0">
                  <c:v>1704.2463262609708</c:v>
                </c:pt>
                <c:pt idx="38" formatCode="0">
                  <c:v>1721.3087008354139</c:v>
                </c:pt>
                <c:pt idx="39" formatCode="0">
                  <c:v>1740.6264568929414</c:v>
                </c:pt>
                <c:pt idx="40" formatCode="0">
                  <c:v>1754.4426565751587</c:v>
                </c:pt>
                <c:pt idx="41" formatCode="0">
                  <c:v>1770.8689472440351</c:v>
                </c:pt>
                <c:pt idx="42" formatCode="0">
                  <c:v>1788.8593971945606</c:v>
                </c:pt>
                <c:pt idx="43" formatCode="0">
                  <c:v>1807.4989675755187</c:v>
                </c:pt>
                <c:pt idx="44" formatCode="0">
                  <c:v>1822.9421129663674</c:v>
                </c:pt>
                <c:pt idx="45" formatCode="0">
                  <c:v>1835.4949622534652</c:v>
                </c:pt>
                <c:pt idx="46" formatCode="0">
                  <c:v>1847.6917336459003</c:v>
                </c:pt>
                <c:pt idx="47" formatCode="0">
                  <c:v>1861.5740730899297</c:v>
                </c:pt>
                <c:pt idx="48" formatCode="0">
                  <c:v>1871.9532463267512</c:v>
                </c:pt>
                <c:pt idx="49" formatCode="0">
                  <c:v>1881.9892518856605</c:v>
                </c:pt>
                <c:pt idx="50" formatCode="0">
                  <c:v>1893.3471472150711</c:v>
                </c:pt>
                <c:pt idx="51" formatCode="0">
                  <c:v>1902.9404983673962</c:v>
                </c:pt>
                <c:pt idx="52" formatCode="0">
                  <c:v>1911.4312709497844</c:v>
                </c:pt>
                <c:pt idx="53" formatCode="0">
                  <c:v>1923.6678395163458</c:v>
                </c:pt>
                <c:pt idx="54" formatCode="0">
                  <c:v>1930.4107238965159</c:v>
                </c:pt>
                <c:pt idx="55" formatCode="0">
                  <c:v>1936.4487726751606</c:v>
                </c:pt>
                <c:pt idx="56" formatCode="0">
                  <c:v>1942.7215944623827</c:v>
                </c:pt>
                <c:pt idx="57" formatCode="0">
                  <c:v>1948.3296532137724</c:v>
                </c:pt>
                <c:pt idx="58" formatCode="0">
                  <c:v>1949.6280150746745</c:v>
                </c:pt>
                <c:pt idx="59" formatCode="0">
                  <c:v>1950.3374754184651</c:v>
                </c:pt>
                <c:pt idx="60" formatCode="0">
                  <c:v>1948.2162063773751</c:v>
                </c:pt>
              </c:numCache>
            </c:numRef>
          </c:val>
          <c:smooth val="0"/>
          <c:extLst>
            <c:ext xmlns:c16="http://schemas.microsoft.com/office/drawing/2014/chart" uri="{C3380CC4-5D6E-409C-BE32-E72D297353CC}">
              <c16:uniqueId val="{00000001-C122-4038-831C-8071D47C7C51}"/>
            </c:ext>
          </c:extLst>
        </c:ser>
        <c:ser>
          <c:idx val="2"/>
          <c:order val="2"/>
          <c:tx>
            <c:strRef>
              <c:f>Лист1!$B$21</c:f>
              <c:strCache>
                <c:ptCount val="1"/>
                <c:pt idx="0">
                  <c:v>Целевой сценарий</c:v>
                </c:pt>
              </c:strCache>
            </c:strRef>
          </c:tx>
          <c:spPr>
            <a:ln w="34925" cap="rnd">
              <a:solidFill>
                <a:schemeClr val="accent2">
                  <a:lumMod val="75000"/>
                </a:schemeClr>
              </a:solidFill>
              <a:round/>
            </a:ln>
            <a:effectLst/>
          </c:spPr>
          <c:marker>
            <c:symbol val="none"/>
          </c:marker>
          <c:dLbls>
            <c:dLbl>
              <c:idx val="60"/>
              <c:layout>
                <c:manualLayout>
                  <c:x val="-1.581141296535863E-2"/>
                  <c:y val="2.956980359596741E-2"/>
                </c:manualLayout>
              </c:layout>
              <c:tx>
                <c:rich>
                  <a:bodyPr/>
                  <a:lstStyle/>
                  <a:p>
                    <a:r>
                      <a:rPr lang="en-US" sz="1400" dirty="0">
                        <a:solidFill>
                          <a:schemeClr val="accent2">
                            <a:lumMod val="75000"/>
                          </a:schemeClr>
                        </a:solidFill>
                      </a:rPr>
                      <a:t>661</a:t>
                    </a:r>
                  </a:p>
                </c:rich>
              </c:tx>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9EF6-4022-972B-A70EC332A35E}"/>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cat>
            <c:numRef>
              <c:f>Лист1!$C$18:$BK$18</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Лист1!$C$21:$BK$21</c:f>
              <c:numCache>
                <c:formatCode>General</c:formatCode>
                <c:ptCount val="61"/>
                <c:pt idx="29" formatCode="0">
                  <c:v>1584.6188587319054</c:v>
                </c:pt>
                <c:pt idx="30" formatCode="0">
                  <c:v>1524.5041920775172</c:v>
                </c:pt>
                <c:pt idx="31" formatCode="0">
                  <c:v>1524.1056604545186</c:v>
                </c:pt>
                <c:pt idx="32" formatCode="0">
                  <c:v>1513.386115358659</c:v>
                </c:pt>
                <c:pt idx="33" formatCode="0">
                  <c:v>1502.1682118760907</c:v>
                </c:pt>
                <c:pt idx="34" formatCode="0">
                  <c:v>1486.9997579966805</c:v>
                </c:pt>
                <c:pt idx="35" formatCode="0">
                  <c:v>1466.1264276404522</c:v>
                </c:pt>
                <c:pt idx="36" formatCode="0">
                  <c:v>1437.7627134628799</c:v>
                </c:pt>
                <c:pt idx="37" formatCode="0">
                  <c:v>1405.7925140158718</c:v>
                </c:pt>
                <c:pt idx="38" formatCode="0">
                  <c:v>1376.9843707392217</c:v>
                </c:pt>
                <c:pt idx="39" formatCode="0">
                  <c:v>1347.7691946019143</c:v>
                </c:pt>
                <c:pt idx="40" formatCode="0">
                  <c:v>1316.997138818344</c:v>
                </c:pt>
                <c:pt idx="41" formatCode="0">
                  <c:v>1288.600683670337</c:v>
                </c:pt>
                <c:pt idx="42" formatCode="0">
                  <c:v>1259.342674285951</c:v>
                </c:pt>
                <c:pt idx="43" formatCode="0">
                  <c:v>1230.0321577947432</c:v>
                </c:pt>
                <c:pt idx="44" formatCode="0">
                  <c:v>1200.0735759374763</c:v>
                </c:pt>
                <c:pt idx="45" formatCode="0">
                  <c:v>1169.9018894962553</c:v>
                </c:pt>
                <c:pt idx="46" formatCode="0">
                  <c:v>1140.9978603357563</c:v>
                </c:pt>
                <c:pt idx="47" formatCode="0">
                  <c:v>1111.587509475286</c:v>
                </c:pt>
                <c:pt idx="48" formatCode="0">
                  <c:v>1081.6596762613044</c:v>
                </c:pt>
                <c:pt idx="49" formatCode="0">
                  <c:v>1051.1679969011066</c:v>
                </c:pt>
                <c:pt idx="50" formatCode="0">
                  <c:v>1019.3453632403707</c:v>
                </c:pt>
                <c:pt idx="51" formatCode="0">
                  <c:v>985.10092157580937</c:v>
                </c:pt>
                <c:pt idx="52" formatCode="0">
                  <c:v>951.02623705283315</c:v>
                </c:pt>
                <c:pt idx="53" formatCode="0">
                  <c:v>915.64603840068639</c:v>
                </c:pt>
                <c:pt idx="54" formatCode="0">
                  <c:v>881.47417970142078</c:v>
                </c:pt>
                <c:pt idx="55" formatCode="0">
                  <c:v>846.49911594773778</c:v>
                </c:pt>
                <c:pt idx="56" formatCode="0">
                  <c:v>809.69626146158998</c:v>
                </c:pt>
                <c:pt idx="57" formatCode="0">
                  <c:v>772.37352641696646</c:v>
                </c:pt>
                <c:pt idx="58" formatCode="0">
                  <c:v>735.2775879150513</c:v>
                </c:pt>
                <c:pt idx="59" formatCode="0">
                  <c:v>698.17628058547825</c:v>
                </c:pt>
                <c:pt idx="60" formatCode="0">
                  <c:v>660.84330773308932</c:v>
                </c:pt>
              </c:numCache>
            </c:numRef>
          </c:val>
          <c:smooth val="0"/>
          <c:extLst>
            <c:ext xmlns:c16="http://schemas.microsoft.com/office/drawing/2014/chart" uri="{C3380CC4-5D6E-409C-BE32-E72D297353CC}">
              <c16:uniqueId val="{00000002-C122-4038-831C-8071D47C7C51}"/>
            </c:ext>
          </c:extLst>
        </c:ser>
        <c:ser>
          <c:idx val="3"/>
          <c:order val="3"/>
          <c:tx>
            <c:strRef>
              <c:f>Лист1!$B$22</c:f>
              <c:strCache>
                <c:ptCount val="1"/>
                <c:pt idx="0">
                  <c:v>Граница</c:v>
                </c:pt>
              </c:strCache>
            </c:strRef>
          </c:tx>
          <c:spPr>
            <a:ln w="12700" cap="rnd">
              <a:solidFill>
                <a:schemeClr val="bg2">
                  <a:lumMod val="50000"/>
                </a:schemeClr>
              </a:solidFill>
              <a:prstDash val="sysDash"/>
              <a:round/>
            </a:ln>
            <a:effectLst/>
          </c:spPr>
          <c:marker>
            <c:symbol val="none"/>
          </c:marker>
          <c:dLbls>
            <c:dLbl>
              <c:idx val="29"/>
              <c:layout>
                <c:manualLayout>
                  <c:x val="-2.7310622394710365E-2"/>
                  <c:y val="-4.1397725034354522E-2"/>
                </c:manualLayout>
              </c:layout>
              <c:tx>
                <c:rich>
                  <a:bodyPr/>
                  <a:lstStyle/>
                  <a:p>
                    <a:r>
                      <a:rPr lang="en-US" sz="1400" b="1" dirty="0">
                        <a:solidFill>
                          <a:srgbClr val="C00000"/>
                        </a:solidFill>
                      </a:rPr>
                      <a:t>1585</a:t>
                    </a:r>
                  </a:p>
                </c:rich>
              </c:tx>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9EF6-4022-972B-A70EC332A35E}"/>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cat>
            <c:numRef>
              <c:f>Лист1!$C$18:$BK$18</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Лист1!$C$22:$BK$22</c:f>
              <c:numCache>
                <c:formatCode>General</c:formatCode>
                <c:ptCount val="61"/>
                <c:pt idx="29" formatCode="0">
                  <c:v>1584.6188587319054</c:v>
                </c:pt>
                <c:pt idx="30" formatCode="0">
                  <c:v>1524.5041920775172</c:v>
                </c:pt>
                <c:pt idx="31" formatCode="0">
                  <c:v>1542.9156604545185</c:v>
                </c:pt>
                <c:pt idx="32" formatCode="0">
                  <c:v>1551.0061153586589</c:v>
                </c:pt>
                <c:pt idx="33" formatCode="0">
                  <c:v>1558.5982118760908</c:v>
                </c:pt>
                <c:pt idx="34" formatCode="0">
                  <c:v>1562.2397579966805</c:v>
                </c:pt>
                <c:pt idx="35" formatCode="0">
                  <c:v>1560.1764276404524</c:v>
                </c:pt>
                <c:pt idx="36" formatCode="0">
                  <c:v>1550.6227134628798</c:v>
                </c:pt>
                <c:pt idx="37" formatCode="0">
                  <c:v>1537.4625140158719</c:v>
                </c:pt>
                <c:pt idx="38" formatCode="0">
                  <c:v>1527.4643707392215</c:v>
                </c:pt>
                <c:pt idx="39" formatCode="0">
                  <c:v>1517.0591946019142</c:v>
                </c:pt>
                <c:pt idx="40" formatCode="0">
                  <c:v>1505.0971388183439</c:v>
                </c:pt>
                <c:pt idx="41" formatCode="0">
                  <c:v>1495.5106836703371</c:v>
                </c:pt>
                <c:pt idx="42" formatCode="0">
                  <c:v>1485.0626742859511</c:v>
                </c:pt>
                <c:pt idx="43" formatCode="0">
                  <c:v>1474.5621577947431</c:v>
                </c:pt>
                <c:pt idx="44" formatCode="0">
                  <c:v>1463.4135759374763</c:v>
                </c:pt>
                <c:pt idx="45" formatCode="0">
                  <c:v>1452.0518894962554</c:v>
                </c:pt>
                <c:pt idx="46" formatCode="0">
                  <c:v>1441.9578603357563</c:v>
                </c:pt>
                <c:pt idx="47" formatCode="0">
                  <c:v>1431.357509475286</c:v>
                </c:pt>
                <c:pt idx="48" formatCode="0">
                  <c:v>1420.2396762613043</c:v>
                </c:pt>
                <c:pt idx="49" formatCode="0">
                  <c:v>1408.5579969011064</c:v>
                </c:pt>
                <c:pt idx="50" formatCode="0">
                  <c:v>1395.5453632403708</c:v>
                </c:pt>
                <c:pt idx="51" formatCode="0">
                  <c:v>1380.1109215758092</c:v>
                </c:pt>
                <c:pt idx="52" formatCode="0">
                  <c:v>1364.8462370528332</c:v>
                </c:pt>
                <c:pt idx="53" formatCode="0">
                  <c:v>1348.2760384006865</c:v>
                </c:pt>
                <c:pt idx="54" formatCode="0">
                  <c:v>1332.9141797014208</c:v>
                </c:pt>
                <c:pt idx="55" formatCode="0">
                  <c:v>1316.7491159477377</c:v>
                </c:pt>
                <c:pt idx="56" formatCode="0">
                  <c:v>1298.7562614615899</c:v>
                </c:pt>
                <c:pt idx="57" formatCode="0">
                  <c:v>1280.2435264169662</c:v>
                </c:pt>
                <c:pt idx="58" formatCode="0">
                  <c:v>1261.9575879150516</c:v>
                </c:pt>
                <c:pt idx="59" formatCode="0">
                  <c:v>1243.6662805854783</c:v>
                </c:pt>
                <c:pt idx="60" formatCode="0">
                  <c:v>1225.1433077330894</c:v>
                </c:pt>
              </c:numCache>
            </c:numRef>
          </c:val>
          <c:smooth val="0"/>
          <c:extLst>
            <c:ext xmlns:c16="http://schemas.microsoft.com/office/drawing/2014/chart" uri="{C3380CC4-5D6E-409C-BE32-E72D297353CC}">
              <c16:uniqueId val="{00000003-C122-4038-831C-8071D47C7C51}"/>
            </c:ext>
          </c:extLst>
        </c:ser>
        <c:dLbls>
          <c:showLegendKey val="0"/>
          <c:showVal val="0"/>
          <c:showCatName val="0"/>
          <c:showSerName val="0"/>
          <c:showPercent val="0"/>
          <c:showBubbleSize val="0"/>
        </c:dLbls>
        <c:marker val="1"/>
        <c:smooth val="0"/>
        <c:axId val="265506816"/>
        <c:axId val="246453312"/>
      </c:lineChart>
      <c:catAx>
        <c:axId val="2655068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ru-RU"/>
          </a:p>
        </c:txPr>
        <c:crossAx val="246453312"/>
        <c:crosses val="autoZero"/>
        <c:auto val="1"/>
        <c:lblAlgn val="ctr"/>
        <c:lblOffset val="100"/>
        <c:tickLblSkip val="5"/>
        <c:noMultiLvlLbl val="0"/>
      </c:catAx>
      <c:valAx>
        <c:axId val="246453312"/>
        <c:scaling>
          <c:orientation val="minMax"/>
        </c:scaling>
        <c:delete val="0"/>
        <c:axPos val="l"/>
        <c:title>
          <c:tx>
            <c:rich>
              <a:bodyPr rot="0" spcFirstLastPara="1" vertOverflow="ellipsis" vert="horz" wrap="square" anchor="ctr" anchorCtr="1"/>
              <a:lstStyle/>
              <a:p>
                <a:pPr>
                  <a:defRPr sz="900" b="0" i="0" u="none" strike="noStrike" kern="1200" baseline="0">
                    <a:solidFill>
                      <a:schemeClr val="tx1"/>
                    </a:solidFill>
                    <a:latin typeface="+mn-lt"/>
                    <a:ea typeface="+mn-ea"/>
                    <a:cs typeface="+mn-cs"/>
                  </a:defRPr>
                </a:pPr>
                <a:r>
                  <a:rPr lang="ru-RU" sz="900" dirty="0"/>
                  <a:t>млн тСО2-экв.</a:t>
                </a:r>
              </a:p>
            </c:rich>
          </c:tx>
          <c:layout>
            <c:manualLayout>
              <c:xMode val="edge"/>
              <c:yMode val="edge"/>
              <c:x val="0"/>
              <c:y val="7.4420940085535275E-3"/>
            </c:manualLayout>
          </c:layout>
          <c:overlay val="0"/>
          <c:spPr>
            <a:noFill/>
            <a:ln>
              <a:noFill/>
            </a:ln>
            <a:effectLst/>
          </c:spPr>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00" b="0" i="0" u="none" strike="noStrike" kern="1200" baseline="0">
                <a:solidFill>
                  <a:schemeClr val="tx1"/>
                </a:solidFill>
                <a:latin typeface="+mn-lt"/>
                <a:ea typeface="+mn-ea"/>
                <a:cs typeface="+mn-cs"/>
              </a:defRPr>
            </a:pPr>
            <a:endParaRPr lang="ru-RU"/>
          </a:p>
        </c:txPr>
        <c:crossAx val="265506816"/>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solidFill>
            <a:schemeClr val="tx1"/>
          </a:solidFill>
        </a:defRPr>
      </a:pPr>
      <a:endParaRPr lang="ru-RU"/>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spPr>
            <a:solidFill>
              <a:schemeClr val="bg2">
                <a:lumMod val="50000"/>
              </a:schemeClr>
            </a:solidFill>
            <a:ln>
              <a:noFill/>
            </a:ln>
            <a:effectLst/>
          </c:spPr>
          <c:invertIfNegative val="0"/>
          <c:dPt>
            <c:idx val="1"/>
            <c:invertIfNegative val="0"/>
            <c:bubble3D val="0"/>
            <c:spPr>
              <a:noFill/>
              <a:ln>
                <a:noFill/>
              </a:ln>
              <a:effectLst/>
            </c:spPr>
            <c:extLst>
              <c:ext xmlns:c16="http://schemas.microsoft.com/office/drawing/2014/chart" uri="{C3380CC4-5D6E-409C-BE32-E72D297353CC}">
                <c16:uniqueId val="{00000003-4139-45E3-9161-F12357EF0DB0}"/>
              </c:ext>
            </c:extLst>
          </c:dPt>
          <c:dPt>
            <c:idx val="2"/>
            <c:invertIfNegative val="0"/>
            <c:bubble3D val="0"/>
            <c:spPr>
              <a:noFill/>
              <a:ln>
                <a:noFill/>
              </a:ln>
              <a:effectLst/>
            </c:spPr>
            <c:extLst>
              <c:ext xmlns:c16="http://schemas.microsoft.com/office/drawing/2014/chart" uri="{C3380CC4-5D6E-409C-BE32-E72D297353CC}">
                <c16:uniqueId val="{00000004-4139-45E3-9161-F12357EF0DB0}"/>
              </c:ext>
            </c:extLst>
          </c:dPt>
          <c:dPt>
            <c:idx val="3"/>
            <c:invertIfNegative val="0"/>
            <c:bubble3D val="0"/>
            <c:spPr>
              <a:noFill/>
              <a:ln>
                <a:noFill/>
              </a:ln>
              <a:effectLst/>
            </c:spPr>
            <c:extLst>
              <c:ext xmlns:c16="http://schemas.microsoft.com/office/drawing/2014/chart" uri="{C3380CC4-5D6E-409C-BE32-E72D297353CC}">
                <c16:uniqueId val="{00000005-4139-45E3-9161-F12357EF0DB0}"/>
              </c:ext>
            </c:extLst>
          </c:dPt>
          <c:dPt>
            <c:idx val="4"/>
            <c:invertIfNegative val="0"/>
            <c:bubble3D val="0"/>
            <c:spPr>
              <a:noFill/>
              <a:ln>
                <a:noFill/>
              </a:ln>
              <a:effectLst/>
            </c:spPr>
            <c:extLst>
              <c:ext xmlns:c16="http://schemas.microsoft.com/office/drawing/2014/chart" uri="{C3380CC4-5D6E-409C-BE32-E72D297353CC}">
                <c16:uniqueId val="{00000006-4139-45E3-9161-F12357EF0DB0}"/>
              </c:ext>
            </c:extLst>
          </c:dPt>
          <c:dPt>
            <c:idx val="5"/>
            <c:invertIfNegative val="0"/>
            <c:bubble3D val="0"/>
            <c:spPr>
              <a:noFill/>
              <a:ln>
                <a:noFill/>
              </a:ln>
              <a:effectLst/>
            </c:spPr>
            <c:extLst>
              <c:ext xmlns:c16="http://schemas.microsoft.com/office/drawing/2014/chart" uri="{C3380CC4-5D6E-409C-BE32-E72D297353CC}">
                <c16:uniqueId val="{00000007-4139-45E3-9161-F12357EF0DB0}"/>
              </c:ext>
            </c:extLst>
          </c:dPt>
          <c:dPt>
            <c:idx val="6"/>
            <c:invertIfNegative val="0"/>
            <c:bubble3D val="0"/>
            <c:spPr>
              <a:noFill/>
              <a:ln>
                <a:noFill/>
              </a:ln>
              <a:effectLst/>
            </c:spPr>
            <c:extLst>
              <c:ext xmlns:c16="http://schemas.microsoft.com/office/drawing/2014/chart" uri="{C3380CC4-5D6E-409C-BE32-E72D297353CC}">
                <c16:uniqueId val="{00000008-4139-45E3-9161-F12357EF0DB0}"/>
              </c:ext>
            </c:extLst>
          </c:dPt>
          <c:dPt>
            <c:idx val="7"/>
            <c:invertIfNegative val="0"/>
            <c:bubble3D val="0"/>
            <c:spPr>
              <a:noFill/>
              <a:ln>
                <a:noFill/>
              </a:ln>
              <a:effectLst/>
            </c:spPr>
            <c:extLst>
              <c:ext xmlns:c16="http://schemas.microsoft.com/office/drawing/2014/chart" uri="{C3380CC4-5D6E-409C-BE32-E72D297353CC}">
                <c16:uniqueId val="{00000009-4139-45E3-9161-F12357EF0DB0}"/>
              </c:ext>
            </c:extLst>
          </c:dPt>
          <c:dPt>
            <c:idx val="8"/>
            <c:invertIfNegative val="0"/>
            <c:bubble3D val="0"/>
            <c:spPr>
              <a:noFill/>
              <a:ln>
                <a:noFill/>
              </a:ln>
              <a:effectLst/>
            </c:spPr>
            <c:extLst>
              <c:ext xmlns:c16="http://schemas.microsoft.com/office/drawing/2014/chart" uri="{C3380CC4-5D6E-409C-BE32-E72D297353CC}">
                <c16:uniqueId val="{0000000A-4139-45E3-9161-F12357EF0DB0}"/>
              </c:ext>
            </c:extLst>
          </c:dPt>
          <c:dPt>
            <c:idx val="9"/>
            <c:invertIfNegative val="0"/>
            <c:bubble3D val="0"/>
            <c:spPr>
              <a:noFill/>
              <a:ln>
                <a:noFill/>
              </a:ln>
              <a:effectLst/>
            </c:spPr>
            <c:extLst>
              <c:ext xmlns:c16="http://schemas.microsoft.com/office/drawing/2014/chart" uri="{C3380CC4-5D6E-409C-BE32-E72D297353CC}">
                <c16:uniqueId val="{0000000B-4139-45E3-9161-F12357EF0DB0}"/>
              </c:ext>
            </c:extLst>
          </c:dPt>
          <c:cat>
            <c:strRef>
              <c:f>Лист3!$B$34:$B$44</c:f>
              <c:strCache>
                <c:ptCount val="11"/>
                <c:pt idx="0">
                  <c:v>Выбросы 2019</c:v>
                </c:pt>
                <c:pt idx="1">
                  <c:v>Энергетика 
и ЖКХ</c:v>
                </c:pt>
                <c:pt idx="2">
                  <c:v>Металлургия</c:v>
                </c:pt>
                <c:pt idx="3">
                  <c:v>Дорожный
транспорт</c:v>
                </c:pt>
                <c:pt idx="4">
                  <c:v>Фугитивные
выбросы</c:v>
                </c:pt>
                <c:pt idx="5">
                  <c:v>Промышленные
процессы</c:v>
                </c:pt>
                <c:pt idx="6">
                  <c:v>Cельское
хозяйство</c:v>
                </c:pt>
                <c:pt idx="7">
                  <c:v>Отходы</c:v>
                </c:pt>
                <c:pt idx="8">
                  <c:v>Улавливание</c:v>
                </c:pt>
                <c:pt idx="9">
                  <c:v>Прочее</c:v>
                </c:pt>
                <c:pt idx="10">
                  <c:v>Выбросы 2050</c:v>
                </c:pt>
              </c:strCache>
            </c:strRef>
          </c:cat>
          <c:val>
            <c:numRef>
              <c:f>Лист3!$C$34:$C$44</c:f>
              <c:numCache>
                <c:formatCode>0</c:formatCode>
                <c:ptCount val="11"/>
                <c:pt idx="0">
                  <c:v>2119.4324141110606</c:v>
                </c:pt>
                <c:pt idx="1">
                  <c:v>1851.7168882503802</c:v>
                </c:pt>
                <c:pt idx="2">
                  <c:v>1831.6715886587949</c:v>
                </c:pt>
                <c:pt idx="3">
                  <c:v>1803.9624755004013</c:v>
                </c:pt>
                <c:pt idx="4">
                  <c:v>1666.6690266445892</c:v>
                </c:pt>
                <c:pt idx="5">
                  <c:v>1666.6690266445892</c:v>
                </c:pt>
                <c:pt idx="6">
                  <c:v>1882.6942896279577</c:v>
                </c:pt>
                <c:pt idx="7">
                  <c:v>1815.6435489559096</c:v>
                </c:pt>
                <c:pt idx="8">
                  <c:v>1765.6435489559096</c:v>
                </c:pt>
                <c:pt idx="9">
                  <c:v>1759.5952990628093</c:v>
                </c:pt>
                <c:pt idx="10">
                  <c:v>1759.5952991135227</c:v>
                </c:pt>
              </c:numCache>
            </c:numRef>
          </c:val>
          <c:extLst>
            <c:ext xmlns:c16="http://schemas.microsoft.com/office/drawing/2014/chart" uri="{C3380CC4-5D6E-409C-BE32-E72D297353CC}">
              <c16:uniqueId val="{00000000-4139-45E3-9161-F12357EF0DB0}"/>
            </c:ext>
          </c:extLst>
        </c:ser>
        <c:ser>
          <c:idx val="1"/>
          <c:order val="1"/>
          <c:spPr>
            <a:solidFill>
              <a:schemeClr val="accent2"/>
            </a:solidFill>
            <a:ln>
              <a:noFill/>
            </a:ln>
            <a:effectLst/>
          </c:spPr>
          <c:invertIfNegative val="0"/>
          <c:dPt>
            <c:idx val="5"/>
            <c:invertIfNegative val="0"/>
            <c:bubble3D val="0"/>
            <c:spPr>
              <a:solidFill>
                <a:schemeClr val="accent4">
                  <a:lumMod val="60000"/>
                  <a:lumOff val="40000"/>
                </a:schemeClr>
              </a:solidFill>
              <a:ln>
                <a:noFill/>
              </a:ln>
              <a:effectLst/>
            </c:spPr>
            <c:extLst>
              <c:ext xmlns:c16="http://schemas.microsoft.com/office/drawing/2014/chart" uri="{C3380CC4-5D6E-409C-BE32-E72D297353CC}">
                <c16:uniqueId val="{0000000C-4139-45E3-9161-F12357EF0DB0}"/>
              </c:ext>
            </c:extLst>
          </c:dPt>
          <c:dPt>
            <c:idx val="6"/>
            <c:invertIfNegative val="0"/>
            <c:bubble3D val="0"/>
            <c:spPr>
              <a:solidFill>
                <a:schemeClr val="accent4">
                  <a:lumMod val="60000"/>
                  <a:lumOff val="40000"/>
                </a:schemeClr>
              </a:solidFill>
              <a:ln>
                <a:noFill/>
              </a:ln>
              <a:effectLst/>
            </c:spPr>
            <c:extLst>
              <c:ext xmlns:c16="http://schemas.microsoft.com/office/drawing/2014/chart" uri="{C3380CC4-5D6E-409C-BE32-E72D297353CC}">
                <c16:uniqueId val="{0000000D-4139-45E3-9161-F12357EF0DB0}"/>
              </c:ext>
            </c:extLst>
          </c:dPt>
          <c:cat>
            <c:strRef>
              <c:f>Лист3!$B$34:$B$44</c:f>
              <c:strCache>
                <c:ptCount val="11"/>
                <c:pt idx="0">
                  <c:v>Выбросы 2019</c:v>
                </c:pt>
                <c:pt idx="1">
                  <c:v>Энергетика 
и ЖКХ</c:v>
                </c:pt>
                <c:pt idx="2">
                  <c:v>Металлургия</c:v>
                </c:pt>
                <c:pt idx="3">
                  <c:v>Дорожный
транспорт</c:v>
                </c:pt>
                <c:pt idx="4">
                  <c:v>Фугитивные
выбросы</c:v>
                </c:pt>
                <c:pt idx="5">
                  <c:v>Промышленные
процессы</c:v>
                </c:pt>
                <c:pt idx="6">
                  <c:v>Cельское
хозяйство</c:v>
                </c:pt>
                <c:pt idx="7">
                  <c:v>Отходы</c:v>
                </c:pt>
                <c:pt idx="8">
                  <c:v>Улавливание</c:v>
                </c:pt>
                <c:pt idx="9">
                  <c:v>Прочее</c:v>
                </c:pt>
                <c:pt idx="10">
                  <c:v>Выбросы 2050</c:v>
                </c:pt>
              </c:strCache>
            </c:strRef>
          </c:cat>
          <c:val>
            <c:numRef>
              <c:f>Лист3!$D$34:$D$44</c:f>
              <c:numCache>
                <c:formatCode>0</c:formatCode>
                <c:ptCount val="11"/>
                <c:pt idx="1">
                  <c:v>267.71552586068037</c:v>
                </c:pt>
                <c:pt idx="2">
                  <c:v>20.045299591585344</c:v>
                </c:pt>
                <c:pt idx="3">
                  <c:v>27.709113158393649</c:v>
                </c:pt>
                <c:pt idx="4">
                  <c:v>137.29344885581222</c:v>
                </c:pt>
                <c:pt idx="5">
                  <c:v>216.02526298336855</c:v>
                </c:pt>
                <c:pt idx="6">
                  <c:v>10.576482859676531</c:v>
                </c:pt>
                <c:pt idx="7">
                  <c:v>77.627223531724667</c:v>
                </c:pt>
                <c:pt idx="8">
                  <c:v>50</c:v>
                </c:pt>
                <c:pt idx="9">
                  <c:v>6.0482498931002624</c:v>
                </c:pt>
              </c:numCache>
            </c:numRef>
          </c:val>
          <c:extLst>
            <c:ext xmlns:c16="http://schemas.microsoft.com/office/drawing/2014/chart" uri="{C3380CC4-5D6E-409C-BE32-E72D297353CC}">
              <c16:uniqueId val="{00000001-4139-45E3-9161-F12357EF0DB0}"/>
            </c:ext>
          </c:extLst>
        </c:ser>
        <c:dLbls>
          <c:showLegendKey val="0"/>
          <c:showVal val="0"/>
          <c:showCatName val="0"/>
          <c:showSerName val="0"/>
          <c:showPercent val="0"/>
          <c:showBubbleSize val="0"/>
        </c:dLbls>
        <c:gapWidth val="150"/>
        <c:overlap val="100"/>
        <c:axId val="357636608"/>
        <c:axId val="275045120"/>
      </c:barChart>
      <c:catAx>
        <c:axId val="35763660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5400000" spcFirstLastPara="1" vertOverflow="ellipsis" vert="horz" wrap="square" anchor="ctr" anchorCtr="1"/>
          <a:lstStyle/>
          <a:p>
            <a:pPr>
              <a:defRPr sz="1100" b="0" i="0" u="none" strike="noStrike" kern="1200" baseline="0">
                <a:solidFill>
                  <a:schemeClr val="tx1"/>
                </a:solidFill>
                <a:latin typeface="+mn-lt"/>
                <a:ea typeface="+mn-ea"/>
                <a:cs typeface="+mn-cs"/>
              </a:defRPr>
            </a:pPr>
            <a:endParaRPr lang="ru-RU"/>
          </a:p>
        </c:txPr>
        <c:crossAx val="275045120"/>
        <c:crosses val="autoZero"/>
        <c:auto val="1"/>
        <c:lblAlgn val="ctr"/>
        <c:lblOffset val="100"/>
        <c:noMultiLvlLbl val="0"/>
      </c:catAx>
      <c:valAx>
        <c:axId val="275045120"/>
        <c:scaling>
          <c:orientation val="minMax"/>
          <c:min val="1000"/>
        </c:scaling>
        <c:delete val="0"/>
        <c:axPos val="l"/>
        <c:numFmt formatCode="0" sourceLinked="1"/>
        <c:majorTickMark val="none"/>
        <c:minorTickMark val="none"/>
        <c:tickLblPos val="none"/>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crossAx val="357636608"/>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ru-RU"/>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4191768457033391E-2"/>
          <c:y val="3.6597510353013063E-2"/>
          <c:w val="0.60966992972290324"/>
          <c:h val="0.78500368359558703"/>
        </c:manualLayout>
      </c:layout>
      <c:barChart>
        <c:barDir val="col"/>
        <c:grouping val="stacked"/>
        <c:varyColors val="0"/>
        <c:ser>
          <c:idx val="0"/>
          <c:order val="0"/>
          <c:tx>
            <c:strRef>
              <c:f>'Разбивка прироста'!$B$50</c:f>
              <c:strCache>
                <c:ptCount val="1"/>
                <c:pt idx="0">
                  <c:v>Вклад: Производство электроэнергии и тепла</c:v>
                </c:pt>
              </c:strCache>
            </c:strRef>
          </c:tx>
          <c:spPr>
            <a:solidFill>
              <a:schemeClr val="tx2"/>
            </a:solidFill>
            <a:ln>
              <a:solidFill>
                <a:schemeClr val="bg1"/>
              </a:solidFill>
            </a:ln>
            <a:effectLst/>
          </c:spPr>
          <c:invertIfNegative val="0"/>
          <c:cat>
            <c:numRef>
              <c:f>'Разбивка прироста'!$C$49:$L$49</c:f>
              <c:numCache>
                <c:formatCode>General</c:formatCode>
                <c:ptCount val="10"/>
                <c:pt idx="0">
                  <c:v>5</c:v>
                </c:pt>
                <c:pt idx="1">
                  <c:v>10</c:v>
                </c:pt>
                <c:pt idx="2">
                  <c:v>15</c:v>
                </c:pt>
                <c:pt idx="3">
                  <c:v>20</c:v>
                </c:pt>
                <c:pt idx="4">
                  <c:v>25</c:v>
                </c:pt>
                <c:pt idx="5">
                  <c:v>30</c:v>
                </c:pt>
                <c:pt idx="6">
                  <c:v>35</c:v>
                </c:pt>
                <c:pt idx="7">
                  <c:v>40</c:v>
                </c:pt>
                <c:pt idx="8">
                  <c:v>45</c:v>
                </c:pt>
                <c:pt idx="9">
                  <c:v>50</c:v>
                </c:pt>
              </c:numCache>
            </c:numRef>
          </c:cat>
          <c:val>
            <c:numRef>
              <c:f>'Разбивка прироста'!$C$50:$L$50</c:f>
              <c:numCache>
                <c:formatCode>0.00%</c:formatCode>
                <c:ptCount val="10"/>
                <c:pt idx="0">
                  <c:v>2.210048722775393E-3</c:v>
                </c:pt>
                <c:pt idx="1">
                  <c:v>4.3133728322942329E-3</c:v>
                </c:pt>
                <c:pt idx="2">
                  <c:v>6.3195895363153797E-3</c:v>
                </c:pt>
                <c:pt idx="3">
                  <c:v>8.2370933358399019E-3</c:v>
                </c:pt>
                <c:pt idx="4">
                  <c:v>1.0073250232968961E-2</c:v>
                </c:pt>
                <c:pt idx="5">
                  <c:v>1.1834555645166245E-2</c:v>
                </c:pt>
                <c:pt idx="6">
                  <c:v>1.3526763735273619E-2</c:v>
                </c:pt>
                <c:pt idx="7">
                  <c:v>1.5154994046713673E-2</c:v>
                </c:pt>
                <c:pt idx="8">
                  <c:v>1.672381998327065E-2</c:v>
                </c:pt>
                <c:pt idx="9">
                  <c:v>1.8237342661560751E-2</c:v>
                </c:pt>
              </c:numCache>
            </c:numRef>
          </c:val>
          <c:extLst>
            <c:ext xmlns:c16="http://schemas.microsoft.com/office/drawing/2014/chart" uri="{C3380CC4-5D6E-409C-BE32-E72D297353CC}">
              <c16:uniqueId val="{00000000-003F-4CF5-BDC0-790E5FF4F52B}"/>
            </c:ext>
          </c:extLst>
        </c:ser>
        <c:ser>
          <c:idx val="1"/>
          <c:order val="1"/>
          <c:tx>
            <c:strRef>
              <c:f>'Разбивка прироста'!$B$51</c:f>
              <c:strCache>
                <c:ptCount val="1"/>
                <c:pt idx="0">
                  <c:v>Вклад: Добыча полезных ископаемых</c:v>
                </c:pt>
              </c:strCache>
            </c:strRef>
          </c:tx>
          <c:spPr>
            <a:solidFill>
              <a:schemeClr val="accent5"/>
            </a:solidFill>
            <a:ln>
              <a:solidFill>
                <a:schemeClr val="bg1"/>
              </a:solidFill>
            </a:ln>
            <a:effectLst/>
          </c:spPr>
          <c:invertIfNegative val="0"/>
          <c:cat>
            <c:numRef>
              <c:f>'Разбивка прироста'!$C$49:$L$49</c:f>
              <c:numCache>
                <c:formatCode>General</c:formatCode>
                <c:ptCount val="10"/>
                <c:pt idx="0">
                  <c:v>5</c:v>
                </c:pt>
                <c:pt idx="1">
                  <c:v>10</c:v>
                </c:pt>
                <c:pt idx="2">
                  <c:v>15</c:v>
                </c:pt>
                <c:pt idx="3">
                  <c:v>20</c:v>
                </c:pt>
                <c:pt idx="4">
                  <c:v>25</c:v>
                </c:pt>
                <c:pt idx="5">
                  <c:v>30</c:v>
                </c:pt>
                <c:pt idx="6">
                  <c:v>35</c:v>
                </c:pt>
                <c:pt idx="7">
                  <c:v>40</c:v>
                </c:pt>
                <c:pt idx="8">
                  <c:v>45</c:v>
                </c:pt>
                <c:pt idx="9">
                  <c:v>50</c:v>
                </c:pt>
              </c:numCache>
            </c:numRef>
          </c:cat>
          <c:val>
            <c:numRef>
              <c:f>'Разбивка прироста'!$C$51:$L$51</c:f>
              <c:numCache>
                <c:formatCode>0.00%</c:formatCode>
                <c:ptCount val="10"/>
                <c:pt idx="0">
                  <c:v>5.7182548769690086E-4</c:v>
                </c:pt>
                <c:pt idx="1">
                  <c:v>1.1160371705958461E-3</c:v>
                </c:pt>
                <c:pt idx="2">
                  <c:v>1.6351233940714504E-3</c:v>
                </c:pt>
                <c:pt idx="3">
                  <c:v>2.13125614174536E-3</c:v>
                </c:pt>
                <c:pt idx="4">
                  <c:v>2.6063412846060586E-3</c:v>
                </c:pt>
                <c:pt idx="5">
                  <c:v>3.0620594395651527E-3</c:v>
                </c:pt>
                <c:pt idx="6">
                  <c:v>3.4998994321582171E-3</c:v>
                </c:pt>
                <c:pt idx="7">
                  <c:v>3.9211858872155751E-3</c:v>
                </c:pt>
                <c:pt idx="8">
                  <c:v>4.3271021220199664E-3</c:v>
                </c:pt>
                <c:pt idx="9">
                  <c:v>4.7187092548105457E-3</c:v>
                </c:pt>
              </c:numCache>
            </c:numRef>
          </c:val>
          <c:extLst>
            <c:ext xmlns:c16="http://schemas.microsoft.com/office/drawing/2014/chart" uri="{C3380CC4-5D6E-409C-BE32-E72D297353CC}">
              <c16:uniqueId val="{00000001-003F-4CF5-BDC0-790E5FF4F52B}"/>
            </c:ext>
          </c:extLst>
        </c:ser>
        <c:ser>
          <c:idx val="2"/>
          <c:order val="2"/>
          <c:tx>
            <c:strRef>
              <c:f>'Разбивка прироста'!$B$52</c:f>
              <c:strCache>
                <c:ptCount val="1"/>
                <c:pt idx="0">
                  <c:v>Вклад: Сельское и лесное хозяйство, рыболовство</c:v>
                </c:pt>
              </c:strCache>
            </c:strRef>
          </c:tx>
          <c:spPr>
            <a:solidFill>
              <a:schemeClr val="accent1">
                <a:lumMod val="75000"/>
              </a:schemeClr>
            </a:solidFill>
            <a:ln>
              <a:solidFill>
                <a:schemeClr val="bg1"/>
              </a:solidFill>
            </a:ln>
            <a:effectLst/>
          </c:spPr>
          <c:invertIfNegative val="0"/>
          <c:cat>
            <c:numRef>
              <c:f>'Разбивка прироста'!$C$49:$L$49</c:f>
              <c:numCache>
                <c:formatCode>General</c:formatCode>
                <c:ptCount val="10"/>
                <c:pt idx="0">
                  <c:v>5</c:v>
                </c:pt>
                <c:pt idx="1">
                  <c:v>10</c:v>
                </c:pt>
                <c:pt idx="2">
                  <c:v>15</c:v>
                </c:pt>
                <c:pt idx="3">
                  <c:v>20</c:v>
                </c:pt>
                <c:pt idx="4">
                  <c:v>25</c:v>
                </c:pt>
                <c:pt idx="5">
                  <c:v>30</c:v>
                </c:pt>
                <c:pt idx="6">
                  <c:v>35</c:v>
                </c:pt>
                <c:pt idx="7">
                  <c:v>40</c:v>
                </c:pt>
                <c:pt idx="8">
                  <c:v>45</c:v>
                </c:pt>
                <c:pt idx="9">
                  <c:v>50</c:v>
                </c:pt>
              </c:numCache>
            </c:numRef>
          </c:cat>
          <c:val>
            <c:numRef>
              <c:f>'Разбивка прироста'!$C$52:$L$52</c:f>
              <c:numCache>
                <c:formatCode>0.00%</c:formatCode>
                <c:ptCount val="10"/>
                <c:pt idx="0">
                  <c:v>3.8650887651957858E-4</c:v>
                </c:pt>
                <c:pt idx="1">
                  <c:v>7.5435300146980066E-4</c:v>
                </c:pt>
                <c:pt idx="2">
                  <c:v>1.1052142998362218E-3</c:v>
                </c:pt>
                <c:pt idx="3">
                  <c:v>1.4405608610403241E-3</c:v>
                </c:pt>
                <c:pt idx="4">
                  <c:v>1.7616809033766726E-3</c:v>
                </c:pt>
                <c:pt idx="5">
                  <c:v>2.0697103911706447E-3</c:v>
                </c:pt>
                <c:pt idx="6">
                  <c:v>2.365655652921878E-3</c:v>
                </c:pt>
                <c:pt idx="7">
                  <c:v>2.6504120304190713E-3</c:v>
                </c:pt>
                <c:pt idx="8">
                  <c:v>2.9247793527068509E-3</c:v>
                </c:pt>
                <c:pt idx="9">
                  <c:v>3.1894748519256085E-3</c:v>
                </c:pt>
              </c:numCache>
            </c:numRef>
          </c:val>
          <c:extLst>
            <c:ext xmlns:c16="http://schemas.microsoft.com/office/drawing/2014/chart" uri="{C3380CC4-5D6E-409C-BE32-E72D297353CC}">
              <c16:uniqueId val="{00000002-003F-4CF5-BDC0-790E5FF4F52B}"/>
            </c:ext>
          </c:extLst>
        </c:ser>
        <c:ser>
          <c:idx val="3"/>
          <c:order val="3"/>
          <c:tx>
            <c:strRef>
              <c:f>'Разбивка прироста'!$B$53</c:f>
              <c:strCache>
                <c:ptCount val="1"/>
                <c:pt idx="0">
                  <c:v>Вклад: Металлургия</c:v>
                </c:pt>
              </c:strCache>
            </c:strRef>
          </c:tx>
          <c:spPr>
            <a:solidFill>
              <a:schemeClr val="accent6">
                <a:lumMod val="50000"/>
              </a:schemeClr>
            </a:solidFill>
            <a:ln>
              <a:solidFill>
                <a:schemeClr val="bg1"/>
              </a:solidFill>
            </a:ln>
            <a:effectLst/>
          </c:spPr>
          <c:invertIfNegative val="0"/>
          <c:cat>
            <c:numRef>
              <c:f>'Разбивка прироста'!$C$49:$L$49</c:f>
              <c:numCache>
                <c:formatCode>General</c:formatCode>
                <c:ptCount val="10"/>
                <c:pt idx="0">
                  <c:v>5</c:v>
                </c:pt>
                <c:pt idx="1">
                  <c:v>10</c:v>
                </c:pt>
                <c:pt idx="2">
                  <c:v>15</c:v>
                </c:pt>
                <c:pt idx="3">
                  <c:v>20</c:v>
                </c:pt>
                <c:pt idx="4">
                  <c:v>25</c:v>
                </c:pt>
                <c:pt idx="5">
                  <c:v>30</c:v>
                </c:pt>
                <c:pt idx="6">
                  <c:v>35</c:v>
                </c:pt>
                <c:pt idx="7">
                  <c:v>40</c:v>
                </c:pt>
                <c:pt idx="8">
                  <c:v>45</c:v>
                </c:pt>
                <c:pt idx="9">
                  <c:v>50</c:v>
                </c:pt>
              </c:numCache>
            </c:numRef>
          </c:cat>
          <c:val>
            <c:numRef>
              <c:f>'Разбивка прироста'!$C$53:$L$53</c:f>
              <c:numCache>
                <c:formatCode>0.00%</c:formatCode>
                <c:ptCount val="10"/>
                <c:pt idx="0">
                  <c:v>4.5736175723553457E-4</c:v>
                </c:pt>
                <c:pt idx="1">
                  <c:v>8.9263723367722248E-4</c:v>
                </c:pt>
                <c:pt idx="2">
                  <c:v>1.3078166764155293E-3</c:v>
                </c:pt>
                <c:pt idx="3">
                  <c:v>1.704637297707089E-3</c:v>
                </c:pt>
                <c:pt idx="4">
                  <c:v>2.0846234656031895E-3</c:v>
                </c:pt>
                <c:pt idx="5">
                  <c:v>2.4491193837471977E-3</c:v>
                </c:pt>
                <c:pt idx="6">
                  <c:v>2.7993158557633262E-3</c:v>
                </c:pt>
                <c:pt idx="7">
                  <c:v>3.1362723530342098E-3</c:v>
                </c:pt>
                <c:pt idx="8">
                  <c:v>3.4609353252782406E-3</c:v>
                </c:pt>
                <c:pt idx="9">
                  <c:v>3.7741534840567896E-3</c:v>
                </c:pt>
              </c:numCache>
            </c:numRef>
          </c:val>
          <c:extLst>
            <c:ext xmlns:c16="http://schemas.microsoft.com/office/drawing/2014/chart" uri="{C3380CC4-5D6E-409C-BE32-E72D297353CC}">
              <c16:uniqueId val="{00000003-003F-4CF5-BDC0-790E5FF4F52B}"/>
            </c:ext>
          </c:extLst>
        </c:ser>
        <c:ser>
          <c:idx val="4"/>
          <c:order val="4"/>
          <c:tx>
            <c:strRef>
              <c:f>'Разбивка прироста'!$B$54</c:f>
              <c:strCache>
                <c:ptCount val="1"/>
                <c:pt idx="0">
                  <c:v>Вклад: Химическая промышленность</c:v>
                </c:pt>
              </c:strCache>
            </c:strRef>
          </c:tx>
          <c:spPr>
            <a:solidFill>
              <a:schemeClr val="accent3"/>
            </a:solidFill>
            <a:ln>
              <a:solidFill>
                <a:schemeClr val="bg1"/>
              </a:solidFill>
            </a:ln>
            <a:effectLst/>
          </c:spPr>
          <c:invertIfNegative val="0"/>
          <c:cat>
            <c:numRef>
              <c:f>'Разбивка прироста'!$C$49:$L$49</c:f>
              <c:numCache>
                <c:formatCode>General</c:formatCode>
                <c:ptCount val="10"/>
                <c:pt idx="0">
                  <c:v>5</c:v>
                </c:pt>
                <c:pt idx="1">
                  <c:v>10</c:v>
                </c:pt>
                <c:pt idx="2">
                  <c:v>15</c:v>
                </c:pt>
                <c:pt idx="3">
                  <c:v>20</c:v>
                </c:pt>
                <c:pt idx="4">
                  <c:v>25</c:v>
                </c:pt>
                <c:pt idx="5">
                  <c:v>30</c:v>
                </c:pt>
                <c:pt idx="6">
                  <c:v>35</c:v>
                </c:pt>
                <c:pt idx="7">
                  <c:v>40</c:v>
                </c:pt>
                <c:pt idx="8">
                  <c:v>45</c:v>
                </c:pt>
                <c:pt idx="9">
                  <c:v>50</c:v>
                </c:pt>
              </c:numCache>
            </c:numRef>
          </c:cat>
          <c:val>
            <c:numRef>
              <c:f>'Разбивка прироста'!$C$54:$L$54</c:f>
              <c:numCache>
                <c:formatCode>0.00%</c:formatCode>
                <c:ptCount val="10"/>
                <c:pt idx="0">
                  <c:v>1.9344732638873298E-4</c:v>
                </c:pt>
                <c:pt idx="1">
                  <c:v>3.7755296230630535E-4</c:v>
                </c:pt>
                <c:pt idx="2">
                  <c:v>5.5315870961396296E-4</c:v>
                </c:pt>
                <c:pt idx="3">
                  <c:v>7.2099934567579241E-4</c:v>
                </c:pt>
                <c:pt idx="4">
                  <c:v>8.817196225273297E-4</c:v>
                </c:pt>
                <c:pt idx="5">
                  <c:v>1.0358880892368295E-3</c:v>
                </c:pt>
                <c:pt idx="6">
                  <c:v>1.1840084122646235E-3</c:v>
                </c:pt>
                <c:pt idx="7">
                  <c:v>1.3265287093274067E-3</c:v>
                </c:pt>
                <c:pt idx="8">
                  <c:v>1.4638492941039846E-3</c:v>
                </c:pt>
                <c:pt idx="9">
                  <c:v>1.5963291406008756E-3</c:v>
                </c:pt>
              </c:numCache>
            </c:numRef>
          </c:val>
          <c:extLst>
            <c:ext xmlns:c16="http://schemas.microsoft.com/office/drawing/2014/chart" uri="{C3380CC4-5D6E-409C-BE32-E72D297353CC}">
              <c16:uniqueId val="{00000004-003F-4CF5-BDC0-790E5FF4F52B}"/>
            </c:ext>
          </c:extLst>
        </c:ser>
        <c:ser>
          <c:idx val="5"/>
          <c:order val="5"/>
          <c:tx>
            <c:strRef>
              <c:f>'Разбивка прироста'!$B$55</c:f>
              <c:strCache>
                <c:ptCount val="1"/>
                <c:pt idx="0">
                  <c:v>Вклад: Неметаллическая минеральная промышленность</c:v>
                </c:pt>
              </c:strCache>
            </c:strRef>
          </c:tx>
          <c:spPr>
            <a:solidFill>
              <a:schemeClr val="accent4"/>
            </a:solidFill>
            <a:ln>
              <a:solidFill>
                <a:schemeClr val="bg1"/>
              </a:solidFill>
            </a:ln>
            <a:effectLst/>
          </c:spPr>
          <c:invertIfNegative val="0"/>
          <c:cat>
            <c:numRef>
              <c:f>'Разбивка прироста'!$C$49:$L$49</c:f>
              <c:numCache>
                <c:formatCode>General</c:formatCode>
                <c:ptCount val="10"/>
                <c:pt idx="0">
                  <c:v>5</c:v>
                </c:pt>
                <c:pt idx="1">
                  <c:v>10</c:v>
                </c:pt>
                <c:pt idx="2">
                  <c:v>15</c:v>
                </c:pt>
                <c:pt idx="3">
                  <c:v>20</c:v>
                </c:pt>
                <c:pt idx="4">
                  <c:v>25</c:v>
                </c:pt>
                <c:pt idx="5">
                  <c:v>30</c:v>
                </c:pt>
                <c:pt idx="6">
                  <c:v>35</c:v>
                </c:pt>
                <c:pt idx="7">
                  <c:v>40</c:v>
                </c:pt>
                <c:pt idx="8">
                  <c:v>45</c:v>
                </c:pt>
                <c:pt idx="9">
                  <c:v>50</c:v>
                </c:pt>
              </c:numCache>
            </c:numRef>
          </c:cat>
          <c:val>
            <c:numRef>
              <c:f>'Разбивка прироста'!$C$55:$L$55</c:f>
              <c:numCache>
                <c:formatCode>0.00%</c:formatCode>
                <c:ptCount val="10"/>
                <c:pt idx="0">
                  <c:v>1.7698173106863374E-4</c:v>
                </c:pt>
                <c:pt idx="1">
                  <c:v>3.4541690539979651E-4</c:v>
                </c:pt>
                <c:pt idx="2">
                  <c:v>5.0607567347011305E-4</c:v>
                </c:pt>
                <c:pt idx="3">
                  <c:v>6.5963027082955867E-4</c:v>
                </c:pt>
                <c:pt idx="4">
                  <c:v>8.0667057035717154E-4</c:v>
                </c:pt>
                <c:pt idx="5">
                  <c:v>9.4771672810873924E-4</c:v>
                </c:pt>
                <c:pt idx="6">
                  <c:v>1.0832295401246878E-3</c:v>
                </c:pt>
                <c:pt idx="7">
                  <c:v>1.2136189818267695E-3</c:v>
                </c:pt>
                <c:pt idx="8">
                  <c:v>1.3392512935201267E-3</c:v>
                </c:pt>
                <c:pt idx="9">
                  <c:v>1.4604548945335147E-3</c:v>
                </c:pt>
              </c:numCache>
            </c:numRef>
          </c:val>
          <c:extLst>
            <c:ext xmlns:c16="http://schemas.microsoft.com/office/drawing/2014/chart" uri="{C3380CC4-5D6E-409C-BE32-E72D297353CC}">
              <c16:uniqueId val="{00000005-003F-4CF5-BDC0-790E5FF4F52B}"/>
            </c:ext>
          </c:extLst>
        </c:ser>
        <c:ser>
          <c:idx val="6"/>
          <c:order val="6"/>
          <c:tx>
            <c:strRef>
              <c:f>'Разбивка прироста'!$B$56</c:f>
              <c:strCache>
                <c:ptCount val="1"/>
                <c:pt idx="0">
                  <c:v>Вклад: Нефтепереработка</c:v>
                </c:pt>
              </c:strCache>
            </c:strRef>
          </c:tx>
          <c:spPr>
            <a:solidFill>
              <a:schemeClr val="bg2">
                <a:lumMod val="50000"/>
              </a:schemeClr>
            </a:solidFill>
            <a:ln>
              <a:solidFill>
                <a:schemeClr val="bg1"/>
              </a:solidFill>
            </a:ln>
            <a:effectLst/>
          </c:spPr>
          <c:invertIfNegative val="0"/>
          <c:cat>
            <c:numRef>
              <c:f>'Разбивка прироста'!$C$49:$L$49</c:f>
              <c:numCache>
                <c:formatCode>General</c:formatCode>
                <c:ptCount val="10"/>
                <c:pt idx="0">
                  <c:v>5</c:v>
                </c:pt>
                <c:pt idx="1">
                  <c:v>10</c:v>
                </c:pt>
                <c:pt idx="2">
                  <c:v>15</c:v>
                </c:pt>
                <c:pt idx="3">
                  <c:v>20</c:v>
                </c:pt>
                <c:pt idx="4">
                  <c:v>25</c:v>
                </c:pt>
                <c:pt idx="5">
                  <c:v>30</c:v>
                </c:pt>
                <c:pt idx="6">
                  <c:v>35</c:v>
                </c:pt>
                <c:pt idx="7">
                  <c:v>40</c:v>
                </c:pt>
                <c:pt idx="8">
                  <c:v>45</c:v>
                </c:pt>
                <c:pt idx="9">
                  <c:v>50</c:v>
                </c:pt>
              </c:numCache>
            </c:numRef>
          </c:cat>
          <c:val>
            <c:numRef>
              <c:f>'Разбивка прироста'!$C$56:$L$56</c:f>
              <c:numCache>
                <c:formatCode>0.00%</c:formatCode>
                <c:ptCount val="10"/>
                <c:pt idx="0">
                  <c:v>1.6237614185705463E-4</c:v>
                </c:pt>
                <c:pt idx="1">
                  <c:v>3.1691103987038858E-4</c:v>
                </c:pt>
                <c:pt idx="2">
                  <c:v>4.6431128710070174E-4</c:v>
                </c:pt>
                <c:pt idx="3">
                  <c:v>6.051936422064438E-4</c:v>
                </c:pt>
                <c:pt idx="4">
                  <c:v>7.4009929823452489E-4</c:v>
                </c:pt>
                <c:pt idx="5">
                  <c:v>8.6950548485714024E-4</c:v>
                </c:pt>
                <c:pt idx="6">
                  <c:v>9.9383497047403043E-4</c:v>
                </c:pt>
                <c:pt idx="7">
                  <c:v>1.1134638968871681E-3</c:v>
                </c:pt>
                <c:pt idx="8">
                  <c:v>1.2287282800648833E-3</c:v>
                </c:pt>
                <c:pt idx="9">
                  <c:v>1.3399294362119185E-3</c:v>
                </c:pt>
              </c:numCache>
            </c:numRef>
          </c:val>
          <c:extLst>
            <c:ext xmlns:c16="http://schemas.microsoft.com/office/drawing/2014/chart" uri="{C3380CC4-5D6E-409C-BE32-E72D297353CC}">
              <c16:uniqueId val="{00000006-003F-4CF5-BDC0-790E5FF4F52B}"/>
            </c:ext>
          </c:extLst>
        </c:ser>
        <c:ser>
          <c:idx val="7"/>
          <c:order val="7"/>
          <c:tx>
            <c:strRef>
              <c:f>'Разбивка прироста'!$B$57</c:f>
              <c:strCache>
                <c:ptCount val="1"/>
                <c:pt idx="0">
                  <c:v>Вклад: Дорожный и трубопроводный транспорт</c:v>
                </c:pt>
              </c:strCache>
            </c:strRef>
          </c:tx>
          <c:spPr>
            <a:solidFill>
              <a:schemeClr val="accent2">
                <a:lumMod val="75000"/>
              </a:schemeClr>
            </a:solidFill>
            <a:ln>
              <a:solidFill>
                <a:schemeClr val="bg1"/>
              </a:solidFill>
            </a:ln>
            <a:effectLst/>
          </c:spPr>
          <c:invertIfNegative val="0"/>
          <c:cat>
            <c:numRef>
              <c:f>'Разбивка прироста'!$C$49:$L$49</c:f>
              <c:numCache>
                <c:formatCode>General</c:formatCode>
                <c:ptCount val="10"/>
                <c:pt idx="0">
                  <c:v>5</c:v>
                </c:pt>
                <c:pt idx="1">
                  <c:v>10</c:v>
                </c:pt>
                <c:pt idx="2">
                  <c:v>15</c:v>
                </c:pt>
                <c:pt idx="3">
                  <c:v>20</c:v>
                </c:pt>
                <c:pt idx="4">
                  <c:v>25</c:v>
                </c:pt>
                <c:pt idx="5">
                  <c:v>30</c:v>
                </c:pt>
                <c:pt idx="6">
                  <c:v>35</c:v>
                </c:pt>
                <c:pt idx="7">
                  <c:v>40</c:v>
                </c:pt>
                <c:pt idx="8">
                  <c:v>45</c:v>
                </c:pt>
                <c:pt idx="9">
                  <c:v>50</c:v>
                </c:pt>
              </c:numCache>
            </c:numRef>
          </c:cat>
          <c:val>
            <c:numRef>
              <c:f>'Разбивка прироста'!$C$57:$L$57</c:f>
              <c:numCache>
                <c:formatCode>0.00%</c:formatCode>
                <c:ptCount val="10"/>
                <c:pt idx="0">
                  <c:v>8.2942925793149378E-4</c:v>
                </c:pt>
                <c:pt idx="1">
                  <c:v>1.6188048664279456E-3</c:v>
                </c:pt>
                <c:pt idx="2">
                  <c:v>2.3717361547374387E-3</c:v>
                </c:pt>
                <c:pt idx="3">
                  <c:v>3.0913735713836966E-3</c:v>
                </c:pt>
                <c:pt idx="4">
                  <c:v>3.7804815701969539E-3</c:v>
                </c:pt>
                <c:pt idx="5">
                  <c:v>4.4414978753917729E-3</c:v>
                </c:pt>
                <c:pt idx="6">
                  <c:v>5.0765820190032396E-3</c:v>
                </c:pt>
                <c:pt idx="7">
                  <c:v>5.6876553609806627E-3</c:v>
                </c:pt>
                <c:pt idx="8">
                  <c:v>6.2764342955681498E-3</c:v>
                </c:pt>
                <c:pt idx="9">
                  <c:v>6.8444579680689774E-3</c:v>
                </c:pt>
              </c:numCache>
            </c:numRef>
          </c:val>
          <c:extLst>
            <c:ext xmlns:c16="http://schemas.microsoft.com/office/drawing/2014/chart" uri="{C3380CC4-5D6E-409C-BE32-E72D297353CC}">
              <c16:uniqueId val="{00000007-003F-4CF5-BDC0-790E5FF4F52B}"/>
            </c:ext>
          </c:extLst>
        </c:ser>
        <c:dLbls>
          <c:showLegendKey val="0"/>
          <c:showVal val="0"/>
          <c:showCatName val="0"/>
          <c:showSerName val="0"/>
          <c:showPercent val="0"/>
          <c:showBubbleSize val="0"/>
        </c:dLbls>
        <c:gapWidth val="150"/>
        <c:overlap val="100"/>
        <c:axId val="265539072"/>
        <c:axId val="248926144"/>
      </c:barChart>
      <c:lineChart>
        <c:grouping val="standard"/>
        <c:varyColors val="0"/>
        <c:ser>
          <c:idx val="8"/>
          <c:order val="8"/>
          <c:tx>
            <c:strRef>
              <c:f>'Разбивка прироста'!$B$58</c:f>
              <c:strCache>
                <c:ptCount val="1"/>
                <c:pt idx="0">
                  <c:v>Средневзвешенный прирост цен в экономике</c:v>
                </c:pt>
              </c:strCache>
            </c:strRef>
          </c:tx>
          <c:spPr>
            <a:ln w="28575" cap="rnd">
              <a:noFill/>
              <a:round/>
            </a:ln>
            <a:effectLst/>
          </c:spPr>
          <c:marker>
            <c:symbol val="circle"/>
            <c:size val="6"/>
            <c:spPr>
              <a:solidFill>
                <a:schemeClr val="tx1"/>
              </a:solidFill>
              <a:ln w="9525">
                <a:solidFill>
                  <a:schemeClr val="bg1"/>
                </a:solidFill>
              </a:ln>
              <a:effectLst/>
            </c:spPr>
          </c:marker>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solidFill>
                    <a:latin typeface="+mn-lt"/>
                    <a:ea typeface="+mn-ea"/>
                    <a:cs typeface="+mn-cs"/>
                  </a:defRPr>
                </a:pPr>
                <a:endParaRPr lang="ru-RU"/>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'Разбивка прироста'!$C$49:$L$49</c:f>
              <c:numCache>
                <c:formatCode>General</c:formatCode>
                <c:ptCount val="10"/>
                <c:pt idx="0">
                  <c:v>5</c:v>
                </c:pt>
                <c:pt idx="1">
                  <c:v>10</c:v>
                </c:pt>
                <c:pt idx="2">
                  <c:v>15</c:v>
                </c:pt>
                <c:pt idx="3">
                  <c:v>20</c:v>
                </c:pt>
                <c:pt idx="4">
                  <c:v>25</c:v>
                </c:pt>
                <c:pt idx="5">
                  <c:v>30</c:v>
                </c:pt>
                <c:pt idx="6">
                  <c:v>35</c:v>
                </c:pt>
                <c:pt idx="7">
                  <c:v>40</c:v>
                </c:pt>
                <c:pt idx="8">
                  <c:v>45</c:v>
                </c:pt>
                <c:pt idx="9">
                  <c:v>50</c:v>
                </c:pt>
              </c:numCache>
            </c:numRef>
          </c:cat>
          <c:val>
            <c:numRef>
              <c:f>'Разбивка прироста'!$C$58:$L$58</c:f>
              <c:numCache>
                <c:formatCode>0.00%</c:formatCode>
                <c:ptCount val="10"/>
                <c:pt idx="0">
                  <c:v>4.987979301473322E-3</c:v>
                </c:pt>
                <c:pt idx="1">
                  <c:v>9.7350860120415383E-3</c:v>
                </c:pt>
                <c:pt idx="2">
                  <c:v>1.4263025731560797E-2</c:v>
                </c:pt>
                <c:pt idx="3">
                  <c:v>1.8590744466428166E-2</c:v>
                </c:pt>
                <c:pt idx="4">
                  <c:v>2.2734866947870858E-2</c:v>
                </c:pt>
                <c:pt idx="5">
                  <c:v>2.6710053037243719E-2</c:v>
                </c:pt>
                <c:pt idx="6">
                  <c:v>3.0529289617983624E-2</c:v>
                </c:pt>
                <c:pt idx="7">
                  <c:v>3.4204131266404536E-2</c:v>
                </c:pt>
                <c:pt idx="8">
                  <c:v>3.7744899946532851E-2</c:v>
                </c:pt>
                <c:pt idx="9">
                  <c:v>4.1160851691768974E-2</c:v>
                </c:pt>
              </c:numCache>
            </c:numRef>
          </c:val>
          <c:smooth val="0"/>
          <c:extLst>
            <c:ext xmlns:c16="http://schemas.microsoft.com/office/drawing/2014/chart" uri="{C3380CC4-5D6E-409C-BE32-E72D297353CC}">
              <c16:uniqueId val="{00000008-003F-4CF5-BDC0-790E5FF4F52B}"/>
            </c:ext>
          </c:extLst>
        </c:ser>
        <c:dLbls>
          <c:showLegendKey val="0"/>
          <c:showVal val="0"/>
          <c:showCatName val="0"/>
          <c:showSerName val="0"/>
          <c:showPercent val="0"/>
          <c:showBubbleSize val="0"/>
        </c:dLbls>
        <c:marker val="1"/>
        <c:smooth val="0"/>
        <c:axId val="265539072"/>
        <c:axId val="248926144"/>
      </c:lineChart>
      <c:catAx>
        <c:axId val="265539072"/>
        <c:scaling>
          <c:orientation val="minMax"/>
        </c:scaling>
        <c:delete val="0"/>
        <c:axPos val="b"/>
        <c:title>
          <c:tx>
            <c:rich>
              <a:bodyPr rot="0" spcFirstLastPara="1" vertOverflow="ellipsis" vert="horz" wrap="square" anchor="ctr" anchorCtr="1"/>
              <a:lstStyle/>
              <a:p>
                <a:pPr>
                  <a:defRPr sz="1050" b="0" i="0" u="none" strike="noStrike" kern="1200" baseline="0">
                    <a:solidFill>
                      <a:schemeClr val="tx1"/>
                    </a:solidFill>
                    <a:latin typeface="+mn-lt"/>
                    <a:ea typeface="+mn-ea"/>
                    <a:cs typeface="+mn-cs"/>
                  </a:defRPr>
                </a:pPr>
                <a:r>
                  <a:rPr lang="ru-RU" sz="1050" dirty="0">
                    <a:solidFill>
                      <a:schemeClr val="tx1"/>
                    </a:solidFill>
                  </a:rPr>
                  <a:t>Размер углеродного сбора, евро/тСО2-экв.</a:t>
                </a:r>
              </a:p>
            </c:rich>
          </c:tx>
          <c:layout>
            <c:manualLayout>
              <c:xMode val="edge"/>
              <c:yMode val="edge"/>
              <c:x val="0.19433048143336926"/>
              <c:y val="0.92024109011655697"/>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solidFill>
                  <a:latin typeface="+mn-lt"/>
                  <a:ea typeface="+mn-ea"/>
                  <a:cs typeface="+mn-cs"/>
                </a:defRPr>
              </a:pPr>
              <a:endParaRPr lang="ru-RU"/>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tx1"/>
                </a:solidFill>
                <a:latin typeface="+mn-lt"/>
                <a:ea typeface="+mn-ea"/>
                <a:cs typeface="+mn-cs"/>
              </a:defRPr>
            </a:pPr>
            <a:endParaRPr lang="ru-RU"/>
          </a:p>
        </c:txPr>
        <c:crossAx val="248926144"/>
        <c:crosses val="autoZero"/>
        <c:auto val="1"/>
        <c:lblAlgn val="ctr"/>
        <c:lblOffset val="100"/>
        <c:noMultiLvlLbl val="0"/>
      </c:catAx>
      <c:valAx>
        <c:axId val="248926144"/>
        <c:scaling>
          <c:orientation val="minMax"/>
        </c:scaling>
        <c:delete val="0"/>
        <c:axPos val="l"/>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ru-RU"/>
          </a:p>
        </c:txPr>
        <c:crossAx val="265539072"/>
        <c:crosses val="autoZero"/>
        <c:crossBetween val="between"/>
      </c:valAx>
      <c:spPr>
        <a:noFill/>
        <a:ln>
          <a:noFill/>
        </a:ln>
        <a:effectLst/>
      </c:spPr>
    </c:plotArea>
    <c:legend>
      <c:legendPos val="r"/>
      <c:layout>
        <c:manualLayout>
          <c:xMode val="edge"/>
          <c:yMode val="edge"/>
          <c:x val="0.66370268596729332"/>
          <c:y val="0.1149430675069609"/>
          <c:w val="0.32931022483481082"/>
          <c:h val="0.68032175375593673"/>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ru-RU"/>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ru-RU"/>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597263437962989E-2"/>
          <c:y val="0.19909945139539176"/>
          <c:w val="0.94458221432903056"/>
          <c:h val="0.52108885527204341"/>
        </c:manualLayout>
      </c:layout>
      <c:barChart>
        <c:barDir val="col"/>
        <c:grouping val="stacked"/>
        <c:varyColors val="0"/>
        <c:ser>
          <c:idx val="0"/>
          <c:order val="0"/>
          <c:tx>
            <c:strRef>
              <c:f>Лист2!$B$4</c:f>
              <c:strCache>
                <c:ptCount val="1"/>
                <c:pt idx="0">
                  <c:v>Затраты на невозобновляемую энергию</c:v>
                </c:pt>
              </c:strCache>
            </c:strRef>
          </c:tx>
          <c:spPr>
            <a:solidFill>
              <a:schemeClr val="bg2">
                <a:lumMod val="50000"/>
              </a:schemeClr>
            </a:solidFill>
            <a:ln>
              <a:noFill/>
            </a:ln>
            <a:effectLst/>
          </c:spPr>
          <c:invertIfNegative val="0"/>
          <c:cat>
            <c:strRef>
              <c:f>Лист2!$C$3:$CA$3</c:f>
              <c:strCache>
                <c:ptCount val="77"/>
                <c:pt idx="0">
                  <c:v>Австралия - 2018 г.</c:v>
                </c:pt>
                <c:pt idx="1">
                  <c:v>Австралия - 2030 г.</c:v>
                </c:pt>
                <c:pt idx="2">
                  <c:v>Австралия - 2040 г.</c:v>
                </c:pt>
                <c:pt idx="3">
                  <c:v>Австралия - 2050 г.</c:v>
                </c:pt>
                <c:pt idx="4">
                  <c:v>Австралия - 2060 г.</c:v>
                </c:pt>
                <c:pt idx="6">
                  <c:v>Бразилия - 2018 г.</c:v>
                </c:pt>
                <c:pt idx="7">
                  <c:v>Бразилия - 2030 г.</c:v>
                </c:pt>
                <c:pt idx="8">
                  <c:v>Бразилия - 2040 г.</c:v>
                </c:pt>
                <c:pt idx="9">
                  <c:v>Бразилия - 2050 г.</c:v>
                </c:pt>
                <c:pt idx="10">
                  <c:v>Бразилия - 2060 г.</c:v>
                </c:pt>
                <c:pt idx="12">
                  <c:v>ЕС - 2018 г.</c:v>
                </c:pt>
                <c:pt idx="13">
                  <c:v>ЕС - 2030 г.</c:v>
                </c:pt>
                <c:pt idx="14">
                  <c:v>ЕС - 2040 г.</c:v>
                </c:pt>
                <c:pt idx="15">
                  <c:v>ЕС - 2050 г.</c:v>
                </c:pt>
                <c:pt idx="16">
                  <c:v>ЕС - 2060 г.</c:v>
                </c:pt>
                <c:pt idx="18">
                  <c:v>Индия - 2018 г.</c:v>
                </c:pt>
                <c:pt idx="19">
                  <c:v>Индия - 2030 г.</c:v>
                </c:pt>
                <c:pt idx="20">
                  <c:v>Индия - 2040 г.</c:v>
                </c:pt>
                <c:pt idx="21">
                  <c:v>Индия - 2050 г.</c:v>
                </c:pt>
                <c:pt idx="22">
                  <c:v>Индия - 2060 г.</c:v>
                </c:pt>
                <c:pt idx="24">
                  <c:v>Индонезия - 2018 г.</c:v>
                </c:pt>
                <c:pt idx="25">
                  <c:v>Индонезия - 2030 г.</c:v>
                </c:pt>
                <c:pt idx="26">
                  <c:v>Индонезия - 2040 г.</c:v>
                </c:pt>
                <c:pt idx="27">
                  <c:v>Индонезия - 2050 г.</c:v>
                </c:pt>
                <c:pt idx="28">
                  <c:v>Индонезия - 2060 г.</c:v>
                </c:pt>
                <c:pt idx="30">
                  <c:v>Канада - 2018 г.</c:v>
                </c:pt>
                <c:pt idx="31">
                  <c:v>Канада - 2030 г.</c:v>
                </c:pt>
                <c:pt idx="32">
                  <c:v>Канада - 2040 г.</c:v>
                </c:pt>
                <c:pt idx="33">
                  <c:v>Канада - 2050 г.</c:v>
                </c:pt>
                <c:pt idx="34">
                  <c:v>Канада - 2060 г.</c:v>
                </c:pt>
                <c:pt idx="36">
                  <c:v>Китай - 2018 г.</c:v>
                </c:pt>
                <c:pt idx="37">
                  <c:v>Китай - 2030 г.</c:v>
                </c:pt>
                <c:pt idx="38">
                  <c:v>Китай - 2040 г.</c:v>
                </c:pt>
                <c:pt idx="39">
                  <c:v>Китай - 2050 г.</c:v>
                </c:pt>
                <c:pt idx="40">
                  <c:v>Китай - 2060 г.</c:v>
                </c:pt>
                <c:pt idx="42">
                  <c:v>Корея - 2018 г.</c:v>
                </c:pt>
                <c:pt idx="43">
                  <c:v>Корея - 2030 г.</c:v>
                </c:pt>
                <c:pt idx="44">
                  <c:v>Корея - 2040 г.</c:v>
                </c:pt>
                <c:pt idx="45">
                  <c:v>Корея - 2050 г.</c:v>
                </c:pt>
                <c:pt idx="46">
                  <c:v>Корея - 2060 г.</c:v>
                </c:pt>
                <c:pt idx="48">
                  <c:v>Мексика - 2018 г.</c:v>
                </c:pt>
                <c:pt idx="49">
                  <c:v>Мексика - 2030 г.</c:v>
                </c:pt>
                <c:pt idx="50">
                  <c:v>Мексика - 2040 г.</c:v>
                </c:pt>
                <c:pt idx="51">
                  <c:v>Мексика - 2050 г.</c:v>
                </c:pt>
                <c:pt idx="52">
                  <c:v>Мексика - 2060 г.</c:v>
                </c:pt>
                <c:pt idx="54">
                  <c:v>Россия - 2018 г.</c:v>
                </c:pt>
                <c:pt idx="55">
                  <c:v>Россия - 2030 г.</c:v>
                </c:pt>
                <c:pt idx="56">
                  <c:v>Россия - 2040 г.</c:v>
                </c:pt>
                <c:pt idx="57">
                  <c:v>Россия - 2050 г.</c:v>
                </c:pt>
                <c:pt idx="58">
                  <c:v>Россия - 2060 г.</c:v>
                </c:pt>
                <c:pt idx="60">
                  <c:v>США - 2018 г.</c:v>
                </c:pt>
                <c:pt idx="61">
                  <c:v>США - 2030 г.</c:v>
                </c:pt>
                <c:pt idx="62">
                  <c:v>США - 2040 г.</c:v>
                </c:pt>
                <c:pt idx="63">
                  <c:v>США - 2050 г.</c:v>
                </c:pt>
                <c:pt idx="64">
                  <c:v>США - 2060 г.</c:v>
                </c:pt>
                <c:pt idx="66">
                  <c:v>Япония - 2018 г.</c:v>
                </c:pt>
                <c:pt idx="67">
                  <c:v>Япония - 2030 г.</c:v>
                </c:pt>
                <c:pt idx="68">
                  <c:v>Япония - 2040 г.</c:v>
                </c:pt>
                <c:pt idx="69">
                  <c:v>Япония - 2050 г.</c:v>
                </c:pt>
                <c:pt idx="70">
                  <c:v>Япония - 2060 г.</c:v>
                </c:pt>
                <c:pt idx="72">
                  <c:v>ТОП-12 - 2018 г.</c:v>
                </c:pt>
                <c:pt idx="73">
                  <c:v>ТОП-12 - 2030 г.</c:v>
                </c:pt>
                <c:pt idx="74">
                  <c:v>ТОП-12 - 2040 г.</c:v>
                </c:pt>
                <c:pt idx="75">
                  <c:v>ТОП-12 - 2050 г.</c:v>
                </c:pt>
                <c:pt idx="76">
                  <c:v>ТОП-12 - 2060 г.</c:v>
                </c:pt>
              </c:strCache>
            </c:strRef>
          </c:cat>
          <c:val>
            <c:numRef>
              <c:f>Лист2!$C$4:$CA$4</c:f>
              <c:numCache>
                <c:formatCode>0%</c:formatCode>
                <c:ptCount val="77"/>
                <c:pt idx="0">
                  <c:v>7.3474595650919336E-2</c:v>
                </c:pt>
                <c:pt idx="1">
                  <c:v>4.0788391207743871E-2</c:v>
                </c:pt>
                <c:pt idx="2">
                  <c:v>1.1698339723224675E-2</c:v>
                </c:pt>
                <c:pt idx="3">
                  <c:v>0</c:v>
                </c:pt>
                <c:pt idx="4">
                  <c:v>0</c:v>
                </c:pt>
                <c:pt idx="6">
                  <c:v>7.2697896462339692E-2</c:v>
                </c:pt>
                <c:pt idx="7">
                  <c:v>5.6019870021422273E-2</c:v>
                </c:pt>
                <c:pt idx="8">
                  <c:v>3.3157406107559934E-2</c:v>
                </c:pt>
                <c:pt idx="9">
                  <c:v>1.2116527737294897E-2</c:v>
                </c:pt>
                <c:pt idx="10">
                  <c:v>0</c:v>
                </c:pt>
                <c:pt idx="12">
                  <c:v>8.249770090526716E-2</c:v>
                </c:pt>
                <c:pt idx="13">
                  <c:v>4.3925780016963165E-2</c:v>
                </c:pt>
                <c:pt idx="14">
                  <c:v>1.2993108389663534E-2</c:v>
                </c:pt>
                <c:pt idx="15">
                  <c:v>0</c:v>
                </c:pt>
                <c:pt idx="16">
                  <c:v>0</c:v>
                </c:pt>
                <c:pt idx="18">
                  <c:v>0.1425918467056384</c:v>
                </c:pt>
                <c:pt idx="19">
                  <c:v>0.1055391563608605</c:v>
                </c:pt>
                <c:pt idx="20">
                  <c:v>5.7329836991524073E-2</c:v>
                </c:pt>
                <c:pt idx="21">
                  <c:v>1.9162518639313966E-2</c:v>
                </c:pt>
                <c:pt idx="22">
                  <c:v>0</c:v>
                </c:pt>
                <c:pt idx="24">
                  <c:v>0.10373682378666146</c:v>
                </c:pt>
                <c:pt idx="25">
                  <c:v>6.8580995979416498E-2</c:v>
                </c:pt>
                <c:pt idx="26">
                  <c:v>3.491758737125545E-2</c:v>
                </c:pt>
                <c:pt idx="27">
                  <c:v>1.1255678586376928E-2</c:v>
                </c:pt>
                <c:pt idx="28">
                  <c:v>0</c:v>
                </c:pt>
                <c:pt idx="30">
                  <c:v>8.9391446817209105E-2</c:v>
                </c:pt>
                <c:pt idx="31">
                  <c:v>4.7946958707932939E-2</c:v>
                </c:pt>
                <c:pt idx="32">
                  <c:v>1.4294183004051473E-2</c:v>
                </c:pt>
                <c:pt idx="33">
                  <c:v>0</c:v>
                </c:pt>
                <c:pt idx="34">
                  <c:v>0</c:v>
                </c:pt>
                <c:pt idx="36">
                  <c:v>9.7881564260782691E-2</c:v>
                </c:pt>
                <c:pt idx="37">
                  <c:v>7.1134135928772615E-2</c:v>
                </c:pt>
                <c:pt idx="38">
                  <c:v>3.8224860068386025E-2</c:v>
                </c:pt>
                <c:pt idx="39">
                  <c:v>1.2526807466994952E-2</c:v>
                </c:pt>
                <c:pt idx="40">
                  <c:v>0</c:v>
                </c:pt>
                <c:pt idx="42">
                  <c:v>0.11313839552804243</c:v>
                </c:pt>
                <c:pt idx="43">
                  <c:v>7.5441021155251031E-2</c:v>
                </c:pt>
                <c:pt idx="44">
                  <c:v>2.3955666348780751E-2</c:v>
                </c:pt>
                <c:pt idx="45">
                  <c:v>0</c:v>
                </c:pt>
                <c:pt idx="46">
                  <c:v>0</c:v>
                </c:pt>
                <c:pt idx="48">
                  <c:v>0.11525515304715221</c:v>
                </c:pt>
                <c:pt idx="49">
                  <c:v>6.518652140874677E-2</c:v>
                </c:pt>
                <c:pt idx="50">
                  <c:v>1.9361524628444638E-2</c:v>
                </c:pt>
                <c:pt idx="51">
                  <c:v>0</c:v>
                </c:pt>
                <c:pt idx="52">
                  <c:v>0</c:v>
                </c:pt>
                <c:pt idx="54">
                  <c:v>0.12294682532182147</c:v>
                </c:pt>
                <c:pt idx="55">
                  <c:v>0.10574228316415316</c:v>
                </c:pt>
                <c:pt idx="56">
                  <c:v>6.1506971108258909E-2</c:v>
                </c:pt>
                <c:pt idx="57">
                  <c:v>2.1688035420008422E-2</c:v>
                </c:pt>
                <c:pt idx="58">
                  <c:v>0</c:v>
                </c:pt>
                <c:pt idx="60">
                  <c:v>5.5950869318409119E-2</c:v>
                </c:pt>
                <c:pt idx="61">
                  <c:v>3.124078746199753E-2</c:v>
                </c:pt>
                <c:pt idx="62">
                  <c:v>9.2843298947007224E-3</c:v>
                </c:pt>
                <c:pt idx="63">
                  <c:v>0</c:v>
                </c:pt>
                <c:pt idx="64">
                  <c:v>0</c:v>
                </c:pt>
                <c:pt idx="66">
                  <c:v>9.0734276822795973E-2</c:v>
                </c:pt>
                <c:pt idx="67">
                  <c:v>4.7626425445120489E-2</c:v>
                </c:pt>
                <c:pt idx="68">
                  <c:v>1.4416925145966835E-2</c:v>
                </c:pt>
                <c:pt idx="69">
                  <c:v>0</c:v>
                </c:pt>
                <c:pt idx="70">
                  <c:v>0</c:v>
                </c:pt>
                <c:pt idx="72">
                  <c:v>8.2995653448515755E-2</c:v>
                </c:pt>
                <c:pt idx="73">
                  <c:v>5.4764838383035357E-2</c:v>
                </c:pt>
                <c:pt idx="74">
                  <c:v>2.6006016893780248E-2</c:v>
                </c:pt>
                <c:pt idx="75">
                  <c:v>7.1707504732125915E-3</c:v>
                </c:pt>
                <c:pt idx="76">
                  <c:v>0</c:v>
                </c:pt>
              </c:numCache>
            </c:numRef>
          </c:val>
          <c:extLst>
            <c:ext xmlns:c16="http://schemas.microsoft.com/office/drawing/2014/chart" uri="{C3380CC4-5D6E-409C-BE32-E72D297353CC}">
              <c16:uniqueId val="{00000000-BD90-4745-BF64-CA8A467970A7}"/>
            </c:ext>
          </c:extLst>
        </c:ser>
        <c:ser>
          <c:idx val="1"/>
          <c:order val="1"/>
          <c:tx>
            <c:strRef>
              <c:f>Лист2!$B$5</c:f>
              <c:strCache>
                <c:ptCount val="1"/>
                <c:pt idx="0">
                  <c:v>Затраты на электроэнергию на основе ВИЭ, сети, резервирование, водород</c:v>
                </c:pt>
              </c:strCache>
            </c:strRef>
          </c:tx>
          <c:spPr>
            <a:solidFill>
              <a:schemeClr val="accent1">
                <a:lumMod val="75000"/>
              </a:schemeClr>
            </a:solidFill>
            <a:ln>
              <a:noFill/>
            </a:ln>
            <a:effectLst/>
          </c:spPr>
          <c:invertIfNegative val="0"/>
          <c:cat>
            <c:strRef>
              <c:f>Лист2!$C$3:$CA$3</c:f>
              <c:strCache>
                <c:ptCount val="77"/>
                <c:pt idx="0">
                  <c:v>Австралия - 2018 г.</c:v>
                </c:pt>
                <c:pt idx="1">
                  <c:v>Австралия - 2030 г.</c:v>
                </c:pt>
                <c:pt idx="2">
                  <c:v>Австралия - 2040 г.</c:v>
                </c:pt>
                <c:pt idx="3">
                  <c:v>Австралия - 2050 г.</c:v>
                </c:pt>
                <c:pt idx="4">
                  <c:v>Австралия - 2060 г.</c:v>
                </c:pt>
                <c:pt idx="6">
                  <c:v>Бразилия - 2018 г.</c:v>
                </c:pt>
                <c:pt idx="7">
                  <c:v>Бразилия - 2030 г.</c:v>
                </c:pt>
                <c:pt idx="8">
                  <c:v>Бразилия - 2040 г.</c:v>
                </c:pt>
                <c:pt idx="9">
                  <c:v>Бразилия - 2050 г.</c:v>
                </c:pt>
                <c:pt idx="10">
                  <c:v>Бразилия - 2060 г.</c:v>
                </c:pt>
                <c:pt idx="12">
                  <c:v>ЕС - 2018 г.</c:v>
                </c:pt>
                <c:pt idx="13">
                  <c:v>ЕС - 2030 г.</c:v>
                </c:pt>
                <c:pt idx="14">
                  <c:v>ЕС - 2040 г.</c:v>
                </c:pt>
                <c:pt idx="15">
                  <c:v>ЕС - 2050 г.</c:v>
                </c:pt>
                <c:pt idx="16">
                  <c:v>ЕС - 2060 г.</c:v>
                </c:pt>
                <c:pt idx="18">
                  <c:v>Индия - 2018 г.</c:v>
                </c:pt>
                <c:pt idx="19">
                  <c:v>Индия - 2030 г.</c:v>
                </c:pt>
                <c:pt idx="20">
                  <c:v>Индия - 2040 г.</c:v>
                </c:pt>
                <c:pt idx="21">
                  <c:v>Индия - 2050 г.</c:v>
                </c:pt>
                <c:pt idx="22">
                  <c:v>Индия - 2060 г.</c:v>
                </c:pt>
                <c:pt idx="24">
                  <c:v>Индонезия - 2018 г.</c:v>
                </c:pt>
                <c:pt idx="25">
                  <c:v>Индонезия - 2030 г.</c:v>
                </c:pt>
                <c:pt idx="26">
                  <c:v>Индонезия - 2040 г.</c:v>
                </c:pt>
                <c:pt idx="27">
                  <c:v>Индонезия - 2050 г.</c:v>
                </c:pt>
                <c:pt idx="28">
                  <c:v>Индонезия - 2060 г.</c:v>
                </c:pt>
                <c:pt idx="30">
                  <c:v>Канада - 2018 г.</c:v>
                </c:pt>
                <c:pt idx="31">
                  <c:v>Канада - 2030 г.</c:v>
                </c:pt>
                <c:pt idx="32">
                  <c:v>Канада - 2040 г.</c:v>
                </c:pt>
                <c:pt idx="33">
                  <c:v>Канада - 2050 г.</c:v>
                </c:pt>
                <c:pt idx="34">
                  <c:v>Канада - 2060 г.</c:v>
                </c:pt>
                <c:pt idx="36">
                  <c:v>Китай - 2018 г.</c:v>
                </c:pt>
                <c:pt idx="37">
                  <c:v>Китай - 2030 г.</c:v>
                </c:pt>
                <c:pt idx="38">
                  <c:v>Китай - 2040 г.</c:v>
                </c:pt>
                <c:pt idx="39">
                  <c:v>Китай - 2050 г.</c:v>
                </c:pt>
                <c:pt idx="40">
                  <c:v>Китай - 2060 г.</c:v>
                </c:pt>
                <c:pt idx="42">
                  <c:v>Корея - 2018 г.</c:v>
                </c:pt>
                <c:pt idx="43">
                  <c:v>Корея - 2030 г.</c:v>
                </c:pt>
                <c:pt idx="44">
                  <c:v>Корея - 2040 г.</c:v>
                </c:pt>
                <c:pt idx="45">
                  <c:v>Корея - 2050 г.</c:v>
                </c:pt>
                <c:pt idx="46">
                  <c:v>Корея - 2060 г.</c:v>
                </c:pt>
                <c:pt idx="48">
                  <c:v>Мексика - 2018 г.</c:v>
                </c:pt>
                <c:pt idx="49">
                  <c:v>Мексика - 2030 г.</c:v>
                </c:pt>
                <c:pt idx="50">
                  <c:v>Мексика - 2040 г.</c:v>
                </c:pt>
                <c:pt idx="51">
                  <c:v>Мексика - 2050 г.</c:v>
                </c:pt>
                <c:pt idx="52">
                  <c:v>Мексика - 2060 г.</c:v>
                </c:pt>
                <c:pt idx="54">
                  <c:v>Россия - 2018 г.</c:v>
                </c:pt>
                <c:pt idx="55">
                  <c:v>Россия - 2030 г.</c:v>
                </c:pt>
                <c:pt idx="56">
                  <c:v>Россия - 2040 г.</c:v>
                </c:pt>
                <c:pt idx="57">
                  <c:v>Россия - 2050 г.</c:v>
                </c:pt>
                <c:pt idx="58">
                  <c:v>Россия - 2060 г.</c:v>
                </c:pt>
                <c:pt idx="60">
                  <c:v>США - 2018 г.</c:v>
                </c:pt>
                <c:pt idx="61">
                  <c:v>США - 2030 г.</c:v>
                </c:pt>
                <c:pt idx="62">
                  <c:v>США - 2040 г.</c:v>
                </c:pt>
                <c:pt idx="63">
                  <c:v>США - 2050 г.</c:v>
                </c:pt>
                <c:pt idx="64">
                  <c:v>США - 2060 г.</c:v>
                </c:pt>
                <c:pt idx="66">
                  <c:v>Япония - 2018 г.</c:v>
                </c:pt>
                <c:pt idx="67">
                  <c:v>Япония - 2030 г.</c:v>
                </c:pt>
                <c:pt idx="68">
                  <c:v>Япония - 2040 г.</c:v>
                </c:pt>
                <c:pt idx="69">
                  <c:v>Япония - 2050 г.</c:v>
                </c:pt>
                <c:pt idx="70">
                  <c:v>Япония - 2060 г.</c:v>
                </c:pt>
                <c:pt idx="72">
                  <c:v>ТОП-12 - 2018 г.</c:v>
                </c:pt>
                <c:pt idx="73">
                  <c:v>ТОП-12 - 2030 г.</c:v>
                </c:pt>
                <c:pt idx="74">
                  <c:v>ТОП-12 - 2040 г.</c:v>
                </c:pt>
                <c:pt idx="75">
                  <c:v>ТОП-12 - 2050 г.</c:v>
                </c:pt>
                <c:pt idx="76">
                  <c:v>ТОП-12 - 2060 г.</c:v>
                </c:pt>
              </c:strCache>
            </c:strRef>
          </c:cat>
          <c:val>
            <c:numRef>
              <c:f>Лист2!$C$5:$CA$5</c:f>
              <c:numCache>
                <c:formatCode>0%</c:formatCode>
                <c:ptCount val="77"/>
                <c:pt idx="0">
                  <c:v>7.4437993941229939E-3</c:v>
                </c:pt>
                <c:pt idx="1">
                  <c:v>4.6522766634591907E-2</c:v>
                </c:pt>
                <c:pt idx="2">
                  <c:v>8.3459221211289611E-2</c:v>
                </c:pt>
                <c:pt idx="3">
                  <c:v>9.1150321150139019E-2</c:v>
                </c:pt>
                <c:pt idx="4">
                  <c:v>7.39232341551323E-2</c:v>
                </c:pt>
                <c:pt idx="6">
                  <c:v>3.9365356216351018E-2</c:v>
                </c:pt>
                <c:pt idx="7">
                  <c:v>5.830445934538913E-2</c:v>
                </c:pt>
                <c:pt idx="8">
                  <c:v>8.3664845137093866E-2</c:v>
                </c:pt>
                <c:pt idx="9">
                  <c:v>9.8845218581647409E-2</c:v>
                </c:pt>
                <c:pt idx="10">
                  <c:v>9.8582898727504267E-2</c:v>
                </c:pt>
                <c:pt idx="12">
                  <c:v>1.6494126898974549E-2</c:v>
                </c:pt>
                <c:pt idx="13">
                  <c:v>5.8175998258555017E-2</c:v>
                </c:pt>
                <c:pt idx="14">
                  <c:v>9.7615871860689638E-2</c:v>
                </c:pt>
                <c:pt idx="15">
                  <c:v>0.10505656674516198</c:v>
                </c:pt>
                <c:pt idx="16">
                  <c:v>8.7570715258560666E-2</c:v>
                </c:pt>
                <c:pt idx="18">
                  <c:v>9.9444347940734461E-3</c:v>
                </c:pt>
                <c:pt idx="19">
                  <c:v>6.8642358530667372E-2</c:v>
                </c:pt>
                <c:pt idx="20">
                  <c:v>0.13730969154314454</c:v>
                </c:pt>
                <c:pt idx="21">
                  <c:v>0.1816302927794807</c:v>
                </c:pt>
                <c:pt idx="22">
                  <c:v>0.18970646956897239</c:v>
                </c:pt>
                <c:pt idx="24">
                  <c:v>6.1290820766664962E-3</c:v>
                </c:pt>
                <c:pt idx="25">
                  <c:v>4.7640360006420579E-2</c:v>
                </c:pt>
                <c:pt idx="26">
                  <c:v>8.9717574620604756E-2</c:v>
                </c:pt>
                <c:pt idx="27">
                  <c:v>0.11330150042612604</c:v>
                </c:pt>
                <c:pt idx="28">
                  <c:v>0.11453469537933909</c:v>
                </c:pt>
                <c:pt idx="30">
                  <c:v>3.7887558233364892E-2</c:v>
                </c:pt>
                <c:pt idx="31">
                  <c:v>7.7039358677964756E-2</c:v>
                </c:pt>
                <c:pt idx="32">
                  <c:v>0.11398787656145333</c:v>
                </c:pt>
                <c:pt idx="33">
                  <c:v>0.12080635372916503</c:v>
                </c:pt>
                <c:pt idx="34">
                  <c:v>0.10404579763357021</c:v>
                </c:pt>
                <c:pt idx="36">
                  <c:v>1.1872130084747249E-2</c:v>
                </c:pt>
                <c:pt idx="37">
                  <c:v>5.8990297882289613E-2</c:v>
                </c:pt>
                <c:pt idx="38">
                  <c:v>0.11175828875319915</c:v>
                </c:pt>
                <c:pt idx="39">
                  <c:v>0.14330140034462641</c:v>
                </c:pt>
                <c:pt idx="40">
                  <c:v>0.14517250392804804</c:v>
                </c:pt>
                <c:pt idx="42">
                  <c:v>1.4684531920127603E-3</c:v>
                </c:pt>
                <c:pt idx="43">
                  <c:v>4.9767422677368341E-2</c:v>
                </c:pt>
                <c:pt idx="44">
                  <c:v>0.10452737590506228</c:v>
                </c:pt>
                <c:pt idx="45">
                  <c:v>0.12526852202119904</c:v>
                </c:pt>
                <c:pt idx="46">
                  <c:v>0.10632844093007886</c:v>
                </c:pt>
                <c:pt idx="48">
                  <c:v>5.3695941460344173E-3</c:v>
                </c:pt>
                <c:pt idx="49">
                  <c:v>5.3410613488287531E-2</c:v>
                </c:pt>
                <c:pt idx="50">
                  <c:v>9.8738853037008523E-2</c:v>
                </c:pt>
                <c:pt idx="51">
                  <c:v>0.1124698488382803</c:v>
                </c:pt>
                <c:pt idx="52">
                  <c:v>9.5636472492912503E-2</c:v>
                </c:pt>
                <c:pt idx="54">
                  <c:v>7.7286943360453273E-3</c:v>
                </c:pt>
                <c:pt idx="55">
                  <c:v>6.0551364208961948E-2</c:v>
                </c:pt>
                <c:pt idx="56">
                  <c:v>0.13739256041006592</c:v>
                </c:pt>
                <c:pt idx="57">
                  <c:v>0.19279554926612782</c:v>
                </c:pt>
                <c:pt idx="58">
                  <c:v>0.19304875815821254</c:v>
                </c:pt>
                <c:pt idx="60">
                  <c:v>4.6944844652113751E-3</c:v>
                </c:pt>
                <c:pt idx="61">
                  <c:v>3.3685940632503131E-2</c:v>
                </c:pt>
                <c:pt idx="62">
                  <c:v>6.6874123833142951E-2</c:v>
                </c:pt>
                <c:pt idx="63">
                  <c:v>7.6327122761736907E-2</c:v>
                </c:pt>
                <c:pt idx="64">
                  <c:v>6.4089302957144392E-2</c:v>
                </c:pt>
                <c:pt idx="66">
                  <c:v>8.2122097713753974E-3</c:v>
                </c:pt>
                <c:pt idx="67">
                  <c:v>4.5574935010002392E-2</c:v>
                </c:pt>
                <c:pt idx="68">
                  <c:v>9.2353484050482257E-2</c:v>
                </c:pt>
                <c:pt idx="69">
                  <c:v>0.11302098779994163</c:v>
                </c:pt>
                <c:pt idx="70">
                  <c:v>0.10034752367135752</c:v>
                </c:pt>
                <c:pt idx="72">
                  <c:v>1.1204330950512081E-2</c:v>
                </c:pt>
                <c:pt idx="73">
                  <c:v>5.1276748212823554E-2</c:v>
                </c:pt>
                <c:pt idx="74">
                  <c:v>9.784967786778502E-2</c:v>
                </c:pt>
                <c:pt idx="75">
                  <c:v>0.12145059353018904</c:v>
                </c:pt>
                <c:pt idx="76">
                  <c:v>0.11807690643996427</c:v>
                </c:pt>
              </c:numCache>
            </c:numRef>
          </c:val>
          <c:extLst>
            <c:ext xmlns:c16="http://schemas.microsoft.com/office/drawing/2014/chart" uri="{C3380CC4-5D6E-409C-BE32-E72D297353CC}">
              <c16:uniqueId val="{00000001-BD90-4745-BF64-CA8A467970A7}"/>
            </c:ext>
          </c:extLst>
        </c:ser>
        <c:ser>
          <c:idx val="2"/>
          <c:order val="2"/>
          <c:tx>
            <c:strRef>
              <c:f>Лист2!$B$6</c:f>
              <c:strCache>
                <c:ptCount val="1"/>
                <c:pt idx="0">
                  <c:v>Замещение выпадающих углеводородных налогов</c:v>
                </c:pt>
              </c:strCache>
            </c:strRef>
          </c:tx>
          <c:spPr>
            <a:solidFill>
              <a:schemeClr val="accent4"/>
            </a:solidFill>
            <a:ln>
              <a:noFill/>
            </a:ln>
            <a:effectLst/>
          </c:spPr>
          <c:invertIfNegative val="0"/>
          <c:cat>
            <c:strRef>
              <c:f>Лист2!$C$3:$CA$3</c:f>
              <c:strCache>
                <c:ptCount val="77"/>
                <c:pt idx="0">
                  <c:v>Австралия - 2018 г.</c:v>
                </c:pt>
                <c:pt idx="1">
                  <c:v>Австралия - 2030 г.</c:v>
                </c:pt>
                <c:pt idx="2">
                  <c:v>Австралия - 2040 г.</c:v>
                </c:pt>
                <c:pt idx="3">
                  <c:v>Австралия - 2050 г.</c:v>
                </c:pt>
                <c:pt idx="4">
                  <c:v>Австралия - 2060 г.</c:v>
                </c:pt>
                <c:pt idx="6">
                  <c:v>Бразилия - 2018 г.</c:v>
                </c:pt>
                <c:pt idx="7">
                  <c:v>Бразилия - 2030 г.</c:v>
                </c:pt>
                <c:pt idx="8">
                  <c:v>Бразилия - 2040 г.</c:v>
                </c:pt>
                <c:pt idx="9">
                  <c:v>Бразилия - 2050 г.</c:v>
                </c:pt>
                <c:pt idx="10">
                  <c:v>Бразилия - 2060 г.</c:v>
                </c:pt>
                <c:pt idx="12">
                  <c:v>ЕС - 2018 г.</c:v>
                </c:pt>
                <c:pt idx="13">
                  <c:v>ЕС - 2030 г.</c:v>
                </c:pt>
                <c:pt idx="14">
                  <c:v>ЕС - 2040 г.</c:v>
                </c:pt>
                <c:pt idx="15">
                  <c:v>ЕС - 2050 г.</c:v>
                </c:pt>
                <c:pt idx="16">
                  <c:v>ЕС - 2060 г.</c:v>
                </c:pt>
                <c:pt idx="18">
                  <c:v>Индия - 2018 г.</c:v>
                </c:pt>
                <c:pt idx="19">
                  <c:v>Индия - 2030 г.</c:v>
                </c:pt>
                <c:pt idx="20">
                  <c:v>Индия - 2040 г.</c:v>
                </c:pt>
                <c:pt idx="21">
                  <c:v>Индия - 2050 г.</c:v>
                </c:pt>
                <c:pt idx="22">
                  <c:v>Индия - 2060 г.</c:v>
                </c:pt>
                <c:pt idx="24">
                  <c:v>Индонезия - 2018 г.</c:v>
                </c:pt>
                <c:pt idx="25">
                  <c:v>Индонезия - 2030 г.</c:v>
                </c:pt>
                <c:pt idx="26">
                  <c:v>Индонезия - 2040 г.</c:v>
                </c:pt>
                <c:pt idx="27">
                  <c:v>Индонезия - 2050 г.</c:v>
                </c:pt>
                <c:pt idx="28">
                  <c:v>Индонезия - 2060 г.</c:v>
                </c:pt>
                <c:pt idx="30">
                  <c:v>Канада - 2018 г.</c:v>
                </c:pt>
                <c:pt idx="31">
                  <c:v>Канада - 2030 г.</c:v>
                </c:pt>
                <c:pt idx="32">
                  <c:v>Канада - 2040 г.</c:v>
                </c:pt>
                <c:pt idx="33">
                  <c:v>Канада - 2050 г.</c:v>
                </c:pt>
                <c:pt idx="34">
                  <c:v>Канада - 2060 г.</c:v>
                </c:pt>
                <c:pt idx="36">
                  <c:v>Китай - 2018 г.</c:v>
                </c:pt>
                <c:pt idx="37">
                  <c:v>Китай - 2030 г.</c:v>
                </c:pt>
                <c:pt idx="38">
                  <c:v>Китай - 2040 г.</c:v>
                </c:pt>
                <c:pt idx="39">
                  <c:v>Китай - 2050 г.</c:v>
                </c:pt>
                <c:pt idx="40">
                  <c:v>Китай - 2060 г.</c:v>
                </c:pt>
                <c:pt idx="42">
                  <c:v>Корея - 2018 г.</c:v>
                </c:pt>
                <c:pt idx="43">
                  <c:v>Корея - 2030 г.</c:v>
                </c:pt>
                <c:pt idx="44">
                  <c:v>Корея - 2040 г.</c:v>
                </c:pt>
                <c:pt idx="45">
                  <c:v>Корея - 2050 г.</c:v>
                </c:pt>
                <c:pt idx="46">
                  <c:v>Корея - 2060 г.</c:v>
                </c:pt>
                <c:pt idx="48">
                  <c:v>Мексика - 2018 г.</c:v>
                </c:pt>
                <c:pt idx="49">
                  <c:v>Мексика - 2030 г.</c:v>
                </c:pt>
                <c:pt idx="50">
                  <c:v>Мексика - 2040 г.</c:v>
                </c:pt>
                <c:pt idx="51">
                  <c:v>Мексика - 2050 г.</c:v>
                </c:pt>
                <c:pt idx="52">
                  <c:v>Мексика - 2060 г.</c:v>
                </c:pt>
                <c:pt idx="54">
                  <c:v>Россия - 2018 г.</c:v>
                </c:pt>
                <c:pt idx="55">
                  <c:v>Россия - 2030 г.</c:v>
                </c:pt>
                <c:pt idx="56">
                  <c:v>Россия - 2040 г.</c:v>
                </c:pt>
                <c:pt idx="57">
                  <c:v>Россия - 2050 г.</c:v>
                </c:pt>
                <c:pt idx="58">
                  <c:v>Россия - 2060 г.</c:v>
                </c:pt>
                <c:pt idx="60">
                  <c:v>США - 2018 г.</c:v>
                </c:pt>
                <c:pt idx="61">
                  <c:v>США - 2030 г.</c:v>
                </c:pt>
                <c:pt idx="62">
                  <c:v>США - 2040 г.</c:v>
                </c:pt>
                <c:pt idx="63">
                  <c:v>США - 2050 г.</c:v>
                </c:pt>
                <c:pt idx="64">
                  <c:v>США - 2060 г.</c:v>
                </c:pt>
                <c:pt idx="66">
                  <c:v>Япония - 2018 г.</c:v>
                </c:pt>
                <c:pt idx="67">
                  <c:v>Япония - 2030 г.</c:v>
                </c:pt>
                <c:pt idx="68">
                  <c:v>Япония - 2040 г.</c:v>
                </c:pt>
                <c:pt idx="69">
                  <c:v>Япония - 2050 г.</c:v>
                </c:pt>
                <c:pt idx="70">
                  <c:v>Япония - 2060 г.</c:v>
                </c:pt>
                <c:pt idx="72">
                  <c:v>ТОП-12 - 2018 г.</c:v>
                </c:pt>
                <c:pt idx="73">
                  <c:v>ТОП-12 - 2030 г.</c:v>
                </c:pt>
                <c:pt idx="74">
                  <c:v>ТОП-12 - 2040 г.</c:v>
                </c:pt>
                <c:pt idx="75">
                  <c:v>ТОП-12 - 2050 г.</c:v>
                </c:pt>
                <c:pt idx="76">
                  <c:v>ТОП-12 - 2060 г.</c:v>
                </c:pt>
              </c:strCache>
            </c:strRef>
          </c:cat>
          <c:val>
            <c:numRef>
              <c:f>Лист2!$C$6:$CA$6</c:f>
              <c:numCache>
                <c:formatCode>0%</c:formatCode>
                <c:ptCount val="77"/>
                <c:pt idx="0">
                  <c:v>0</c:v>
                </c:pt>
                <c:pt idx="1">
                  <c:v>4.8930355669142417E-3</c:v>
                </c:pt>
                <c:pt idx="2">
                  <c:v>7.8722596560113767E-3</c:v>
                </c:pt>
                <c:pt idx="3">
                  <c:v>8.1520640501195913E-3</c:v>
                </c:pt>
                <c:pt idx="4">
                  <c:v>6.8874435759617323E-3</c:v>
                </c:pt>
                <c:pt idx="6">
                  <c:v>0</c:v>
                </c:pt>
                <c:pt idx="7">
                  <c:v>5.326049966348287E-4</c:v>
                </c:pt>
                <c:pt idx="8">
                  <c:v>1.0711154584562422E-3</c:v>
                </c:pt>
                <c:pt idx="9">
                  <c:v>1.4197583439906191E-3</c:v>
                </c:pt>
                <c:pt idx="10">
                  <c:v>1.5142143696850652E-3</c:v>
                </c:pt>
                <c:pt idx="12">
                  <c:v>0</c:v>
                </c:pt>
                <c:pt idx="13">
                  <c:v>7.8143539708147285E-3</c:v>
                </c:pt>
                <c:pt idx="14">
                  <c:v>1.3734998674859609E-2</c:v>
                </c:pt>
                <c:pt idx="15">
                  <c:v>1.5238194402749454E-2</c:v>
                </c:pt>
                <c:pt idx="16">
                  <c:v>1.3524723177789945E-2</c:v>
                </c:pt>
                <c:pt idx="18">
                  <c:v>0</c:v>
                </c:pt>
                <c:pt idx="19">
                  <c:v>5.0382797558966557E-3</c:v>
                </c:pt>
                <c:pt idx="20">
                  <c:v>5.4699030509861917E-3</c:v>
                </c:pt>
                <c:pt idx="21">
                  <c:v>5.2349665532793457E-3</c:v>
                </c:pt>
                <c:pt idx="22">
                  <c:v>4.5384581253085921E-3</c:v>
                </c:pt>
                <c:pt idx="24">
                  <c:v>0</c:v>
                </c:pt>
                <c:pt idx="25">
                  <c:v>2.9120188737075474E-3</c:v>
                </c:pt>
                <c:pt idx="26">
                  <c:v>4.0109813809976998E-3</c:v>
                </c:pt>
                <c:pt idx="27">
                  <c:v>4.1069092474359768E-3</c:v>
                </c:pt>
                <c:pt idx="28">
                  <c:v>3.7016192450687168E-3</c:v>
                </c:pt>
                <c:pt idx="30">
                  <c:v>0</c:v>
                </c:pt>
                <c:pt idx="31">
                  <c:v>5.8825584638932549E-3</c:v>
                </c:pt>
                <c:pt idx="32">
                  <c:v>9.7466283830435884E-3</c:v>
                </c:pt>
                <c:pt idx="33">
                  <c:v>1.0293306184691818E-2</c:v>
                </c:pt>
                <c:pt idx="34">
                  <c:v>8.8694046454322363E-3</c:v>
                </c:pt>
                <c:pt idx="36">
                  <c:v>0</c:v>
                </c:pt>
                <c:pt idx="37">
                  <c:v>8.9351904948807407E-4</c:v>
                </c:pt>
                <c:pt idx="38">
                  <c:v>1.1397693297397699E-3</c:v>
                </c:pt>
                <c:pt idx="39">
                  <c:v>1.1670284041776881E-3</c:v>
                </c:pt>
                <c:pt idx="40">
                  <c:v>1.0725655577789842E-3</c:v>
                </c:pt>
                <c:pt idx="42">
                  <c:v>0</c:v>
                </c:pt>
                <c:pt idx="43">
                  <c:v>4.2583719209200229E-3</c:v>
                </c:pt>
                <c:pt idx="44">
                  <c:v>7.125179425196998E-3</c:v>
                </c:pt>
                <c:pt idx="45">
                  <c:v>7.8272889167105321E-3</c:v>
                </c:pt>
                <c:pt idx="46">
                  <c:v>7.2277986144511676E-3</c:v>
                </c:pt>
                <c:pt idx="48">
                  <c:v>0</c:v>
                </c:pt>
                <c:pt idx="49">
                  <c:v>8.4556809262976984E-3</c:v>
                </c:pt>
                <c:pt idx="50">
                  <c:v>1.4148187354445643E-2</c:v>
                </c:pt>
                <c:pt idx="51">
                  <c:v>1.5238786789489988E-2</c:v>
                </c:pt>
                <c:pt idx="52">
                  <c:v>1.3525248953119235E-2</c:v>
                </c:pt>
                <c:pt idx="54">
                  <c:v>0</c:v>
                </c:pt>
                <c:pt idx="55">
                  <c:v>1.6837443395874889E-2</c:v>
                </c:pt>
                <c:pt idx="56">
                  <c:v>3.4531420160125316E-2</c:v>
                </c:pt>
                <c:pt idx="57">
                  <c:v>4.6222841784021557E-2</c:v>
                </c:pt>
                <c:pt idx="58">
                  <c:v>4.9298031269402541E-2</c:v>
                </c:pt>
                <c:pt idx="60">
                  <c:v>0</c:v>
                </c:pt>
                <c:pt idx="61">
                  <c:v>1.4721107037405081E-3</c:v>
                </c:pt>
                <c:pt idx="62">
                  <c:v>2.4390944953844966E-3</c:v>
                </c:pt>
                <c:pt idx="63">
                  <c:v>2.5759006568945447E-3</c:v>
                </c:pt>
                <c:pt idx="64">
                  <c:v>2.2195691882176782E-3</c:v>
                </c:pt>
                <c:pt idx="66">
                  <c:v>0</c:v>
                </c:pt>
                <c:pt idx="67">
                  <c:v>3.0180943279117674E-3</c:v>
                </c:pt>
                <c:pt idx="68">
                  <c:v>5.6294776503579046E-3</c:v>
                </c:pt>
                <c:pt idx="69">
                  <c:v>6.6944899623281795E-3</c:v>
                </c:pt>
                <c:pt idx="70">
                  <c:v>6.3687892396714222E-3</c:v>
                </c:pt>
                <c:pt idx="72">
                  <c:v>0</c:v>
                </c:pt>
                <c:pt idx="73">
                  <c:v>3.429104272138459E-3</c:v>
                </c:pt>
                <c:pt idx="74">
                  <c:v>5.3036505105929065E-3</c:v>
                </c:pt>
                <c:pt idx="75">
                  <c:v>5.566340775492183E-3</c:v>
                </c:pt>
                <c:pt idx="76">
                  <c:v>4.9079204253608252E-3</c:v>
                </c:pt>
              </c:numCache>
            </c:numRef>
          </c:val>
          <c:extLst>
            <c:ext xmlns:c16="http://schemas.microsoft.com/office/drawing/2014/chart" uri="{C3380CC4-5D6E-409C-BE32-E72D297353CC}">
              <c16:uniqueId val="{00000002-BD90-4745-BF64-CA8A467970A7}"/>
            </c:ext>
          </c:extLst>
        </c:ser>
        <c:dLbls>
          <c:showLegendKey val="0"/>
          <c:showVal val="0"/>
          <c:showCatName val="0"/>
          <c:showSerName val="0"/>
          <c:showPercent val="0"/>
          <c:showBubbleSize val="0"/>
        </c:dLbls>
        <c:gapWidth val="100"/>
        <c:overlap val="100"/>
        <c:axId val="1242883392"/>
        <c:axId val="1242883808"/>
      </c:barChart>
      <c:catAx>
        <c:axId val="12428833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tx1"/>
                </a:solidFill>
                <a:latin typeface="+mn-lt"/>
                <a:ea typeface="+mn-ea"/>
                <a:cs typeface="+mn-cs"/>
              </a:defRPr>
            </a:pPr>
            <a:endParaRPr lang="ru-RU"/>
          </a:p>
        </c:txPr>
        <c:crossAx val="1242883808"/>
        <c:crosses val="autoZero"/>
        <c:auto val="1"/>
        <c:lblAlgn val="ctr"/>
        <c:lblOffset val="100"/>
        <c:noMultiLvlLbl val="0"/>
      </c:catAx>
      <c:valAx>
        <c:axId val="1242883808"/>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050" b="0" i="0" u="none" strike="noStrike" kern="1200" baseline="0">
                <a:solidFill>
                  <a:schemeClr val="tx1"/>
                </a:solidFill>
                <a:latin typeface="+mn-lt"/>
                <a:ea typeface="+mn-ea"/>
                <a:cs typeface="+mn-cs"/>
              </a:defRPr>
            </a:pPr>
            <a:endParaRPr lang="ru-RU"/>
          </a:p>
        </c:txPr>
        <c:crossAx val="1242883392"/>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ru-RU"/>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ru-RU"/>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5049291908077692"/>
          <c:y val="9.2996824565874756E-2"/>
          <c:w val="0.3771017374815076"/>
          <c:h val="0.57970829022748493"/>
        </c:manualLayout>
      </c:layout>
      <c:pie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3B2E-44FC-B4E2-B4832F14AF3F}"/>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3B2E-44FC-B4E2-B4832F14AF3F}"/>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3B2E-44FC-B4E2-B4832F14AF3F}"/>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3B2E-44FC-B4E2-B4832F14AF3F}"/>
              </c:ext>
            </c:extLst>
          </c:dPt>
          <c:dLbls>
            <c:dLbl>
              <c:idx val="0"/>
              <c:layout>
                <c:manualLayout>
                  <c:x val="-5.2595984429941088E-2"/>
                  <c:y val="9.065825887398397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3B2E-44FC-B4E2-B4832F14AF3F}"/>
                </c:ext>
              </c:extLst>
            </c:dLbl>
            <c:dLbl>
              <c:idx val="1"/>
              <c:layout>
                <c:manualLayout>
                  <c:x val="-6.0436100637565604E-2"/>
                  <c:y val="-7.750993750803082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3B2E-44FC-B4E2-B4832F14AF3F}"/>
                </c:ext>
              </c:extLst>
            </c:dLbl>
            <c:dLbl>
              <c:idx val="2"/>
              <c:layout>
                <c:manualLayout>
                  <c:x val="6.8505716733745378E-2"/>
                  <c:y val="-3.906473438495218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3B2E-44FC-B4E2-B4832F14AF3F}"/>
                </c:ext>
              </c:extLst>
            </c:dLbl>
            <c:dLbl>
              <c:idx val="3"/>
              <c:layout>
                <c:manualLayout>
                  <c:x val="1.9370705881655008E-2"/>
                  <c:y val="8.429079283145403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3B2E-44FC-B4E2-B4832F14AF3F}"/>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ru-RU"/>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Лист1!$A$4:$A$7</c:f>
              <c:strCache>
                <c:ptCount val="4"/>
                <c:pt idx="0">
                  <c:v>Нулевые нетто-эмиссии</c:v>
                </c:pt>
                <c:pt idx="1">
                  <c:v>Климатическая нейтральность</c:v>
                </c:pt>
                <c:pt idx="2">
                  <c:v>Сокращение эмиссий к уровню 1990 г. (в %)</c:v>
                </c:pt>
                <c:pt idx="3">
                  <c:v>Достижение пикового уровня эмиссий (млн. т СО2-экв) </c:v>
                </c:pt>
              </c:strCache>
            </c:strRef>
          </c:cat>
          <c:val>
            <c:numRef>
              <c:f>Лист1!$B$4:$B$7</c:f>
              <c:numCache>
                <c:formatCode>General</c:formatCode>
                <c:ptCount val="4"/>
                <c:pt idx="0">
                  <c:v>30</c:v>
                </c:pt>
                <c:pt idx="1">
                  <c:v>20</c:v>
                </c:pt>
                <c:pt idx="2">
                  <c:v>43</c:v>
                </c:pt>
                <c:pt idx="3">
                  <c:v>7</c:v>
                </c:pt>
              </c:numCache>
            </c:numRef>
          </c:val>
          <c:extLst>
            <c:ext xmlns:c16="http://schemas.microsoft.com/office/drawing/2014/chart" uri="{C3380CC4-5D6E-409C-BE32-E72D297353CC}">
              <c16:uniqueId val="{00000008-3B2E-44FC-B4E2-B4832F14AF3F}"/>
            </c:ext>
          </c:extLst>
        </c:ser>
        <c:dLbls>
          <c:showLegendKey val="0"/>
          <c:showVal val="0"/>
          <c:showCatName val="0"/>
          <c:showSerName val="0"/>
          <c:showPercent val="0"/>
          <c:showBubbleSize val="0"/>
          <c:showLeaderLines val="1"/>
        </c:dLbls>
        <c:firstSliceAng val="0"/>
      </c:pieChart>
      <c:spPr>
        <a:noFill/>
        <a:ln>
          <a:noFill/>
        </a:ln>
        <a:effectLst/>
      </c:spPr>
    </c:plotArea>
    <c:legend>
      <c:legendPos val="b"/>
      <c:legendEntry>
        <c:idx val="0"/>
        <c:txPr>
          <a:bodyPr rot="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ru-RU"/>
          </a:p>
        </c:txPr>
      </c:legendEntry>
      <c:legendEntry>
        <c:idx val="1"/>
        <c:txPr>
          <a:bodyPr rot="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ru-RU"/>
          </a:p>
        </c:txPr>
      </c:legendEntry>
      <c:legendEntry>
        <c:idx val="2"/>
        <c:txPr>
          <a:bodyPr rot="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ru-RU"/>
          </a:p>
        </c:txPr>
      </c:legendEntry>
      <c:legendEntry>
        <c:idx val="3"/>
        <c:txPr>
          <a:bodyPr rot="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ru-RU"/>
          </a:p>
        </c:txPr>
      </c:legendEntry>
      <c:layout>
        <c:manualLayout>
          <c:xMode val="edge"/>
          <c:yMode val="edge"/>
          <c:x val="4.5311909535050418E-2"/>
          <c:y val="0.69444230068490675"/>
          <c:w val="0.86805993000874881"/>
          <c:h val="0.30555769931509325"/>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ru-RU"/>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hdr" sz="quarter"/>
          </p:nvPr>
        </p:nvSpPr>
        <p:spPr bwMode="auto">
          <a:xfrm>
            <a:off x="0" y="0"/>
            <a:ext cx="4301543" cy="33988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ru-RU"/>
          </a:p>
        </p:txBody>
      </p:sp>
      <p:sp>
        <p:nvSpPr>
          <p:cNvPr id="22531" name="Rectangle 3"/>
          <p:cNvSpPr>
            <a:spLocks noGrp="1" noChangeArrowheads="1"/>
          </p:cNvSpPr>
          <p:nvPr>
            <p:ph type="dt" sz="quarter" idx="1"/>
          </p:nvPr>
        </p:nvSpPr>
        <p:spPr bwMode="auto">
          <a:xfrm>
            <a:off x="5623372" y="0"/>
            <a:ext cx="4301543" cy="33988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fld id="{CE5074D7-96A0-4725-BAD0-856F866D13A8}" type="datetimeFigureOut">
              <a:rPr lang="ru-RU"/>
              <a:pPr/>
              <a:t>23.09.2021</a:t>
            </a:fld>
            <a:endParaRPr lang="ru-RU"/>
          </a:p>
        </p:txBody>
      </p:sp>
      <p:sp>
        <p:nvSpPr>
          <p:cNvPr id="22532" name="Rectangle 4"/>
          <p:cNvSpPr>
            <a:spLocks noGrp="1" noChangeArrowheads="1"/>
          </p:cNvSpPr>
          <p:nvPr>
            <p:ph type="ftr" sz="quarter" idx="2"/>
          </p:nvPr>
        </p:nvSpPr>
        <p:spPr bwMode="auto">
          <a:xfrm>
            <a:off x="0" y="6456218"/>
            <a:ext cx="4301543" cy="339884"/>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ru-RU"/>
          </a:p>
        </p:txBody>
      </p:sp>
      <p:sp>
        <p:nvSpPr>
          <p:cNvPr id="22533" name="Rectangle 5"/>
          <p:cNvSpPr>
            <a:spLocks noGrp="1" noChangeArrowheads="1"/>
          </p:cNvSpPr>
          <p:nvPr>
            <p:ph type="sldNum" sz="quarter" idx="3"/>
          </p:nvPr>
        </p:nvSpPr>
        <p:spPr bwMode="auto">
          <a:xfrm>
            <a:off x="5623372" y="6456218"/>
            <a:ext cx="4301543" cy="339884"/>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AB26F400-F55C-4353-99E2-DAA8FE3AAFE6}" type="slidenum">
              <a:rPr lang="ru-RU"/>
              <a:pPr/>
              <a:t>‹#›</a:t>
            </a:fld>
            <a:endParaRPr lang="ru-RU"/>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122" name="Shape 62"/>
          <p:cNvSpPr>
            <a:spLocks noGrp="1" noRot="1" noChangeAspect="1"/>
          </p:cNvSpPr>
          <p:nvPr>
            <p:ph type="sldImg"/>
          </p:nvPr>
        </p:nvSpPr>
        <p:spPr bwMode="auto">
          <a:xfrm>
            <a:off x="3160713" y="509588"/>
            <a:ext cx="3606800" cy="2549525"/>
          </a:xfrm>
          <a:prstGeom prst="rect">
            <a:avLst/>
          </a:prstGeom>
          <a:noFill/>
          <a:ln w="9525">
            <a:noFill/>
            <a:miter lim="800000"/>
            <a:headEnd/>
            <a:tailEnd/>
          </a:ln>
        </p:spPr>
      </p:sp>
      <p:sp>
        <p:nvSpPr>
          <p:cNvPr id="5123" name="Shape 63"/>
          <p:cNvSpPr>
            <a:spLocks noGrp="1"/>
          </p:cNvSpPr>
          <p:nvPr>
            <p:ph type="body" sz="quarter" idx="1"/>
          </p:nvPr>
        </p:nvSpPr>
        <p:spPr bwMode="auto">
          <a:xfrm>
            <a:off x="1323552" y="3228896"/>
            <a:ext cx="7279535" cy="305895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endParaRPr lang="ru-RU">
              <a:sym typeface="Helvetica Neue"/>
            </a:endParaRPr>
          </a:p>
        </p:txBody>
      </p:sp>
    </p:spTree>
  </p:cSld>
  <p:clrMap bg1="lt1" tx1="dk1" bg2="lt2" tx2="dk2" accent1="accent1" accent2="accent2" accent3="accent3" accent4="accent4" accent5="accent5" accent6="accent6" hlink="hlink" folHlink="folHlink"/>
  <p:notesStyle>
    <a:lvl1pPr algn="l" defTabSz="457200" rtl="0" eaLnBrk="0" fontAlgn="base" hangingPunct="0">
      <a:lnSpc>
        <a:spcPct val="118000"/>
      </a:lnSpc>
      <a:spcBef>
        <a:spcPct val="30000"/>
      </a:spcBef>
      <a:spcAft>
        <a:spcPct val="0"/>
      </a:spcAft>
      <a:defRPr sz="2200">
        <a:solidFill>
          <a:schemeClr val="tx1"/>
        </a:solidFill>
        <a:latin typeface="Helvetica Neue"/>
        <a:ea typeface="Helvetica Neue"/>
        <a:cs typeface="Helvetica Neue"/>
        <a:sym typeface="Helvetica Neue"/>
      </a:defRPr>
    </a:lvl1pPr>
    <a:lvl2pPr marL="742950" indent="-285750" algn="l" defTabSz="457200" rtl="0" eaLnBrk="0" fontAlgn="base" hangingPunct="0">
      <a:lnSpc>
        <a:spcPct val="118000"/>
      </a:lnSpc>
      <a:spcBef>
        <a:spcPct val="30000"/>
      </a:spcBef>
      <a:spcAft>
        <a:spcPct val="0"/>
      </a:spcAft>
      <a:defRPr sz="2200">
        <a:solidFill>
          <a:schemeClr val="tx1"/>
        </a:solidFill>
        <a:latin typeface="Helvetica Neue"/>
        <a:ea typeface="Helvetica Neue"/>
        <a:cs typeface="Helvetica Neue"/>
        <a:sym typeface="Helvetica Neue"/>
      </a:defRPr>
    </a:lvl2pPr>
    <a:lvl3pPr marL="1143000" indent="-228600" algn="l" defTabSz="457200" rtl="0" eaLnBrk="0" fontAlgn="base" hangingPunct="0">
      <a:lnSpc>
        <a:spcPct val="118000"/>
      </a:lnSpc>
      <a:spcBef>
        <a:spcPct val="30000"/>
      </a:spcBef>
      <a:spcAft>
        <a:spcPct val="0"/>
      </a:spcAft>
      <a:defRPr sz="2200">
        <a:solidFill>
          <a:schemeClr val="tx1"/>
        </a:solidFill>
        <a:latin typeface="Helvetica Neue"/>
        <a:ea typeface="Helvetica Neue"/>
        <a:cs typeface="Helvetica Neue"/>
        <a:sym typeface="Helvetica Neue"/>
      </a:defRPr>
    </a:lvl3pPr>
    <a:lvl4pPr marL="1600200" indent="-228600" algn="l" defTabSz="457200" rtl="0" eaLnBrk="0" fontAlgn="base" hangingPunct="0">
      <a:lnSpc>
        <a:spcPct val="118000"/>
      </a:lnSpc>
      <a:spcBef>
        <a:spcPct val="30000"/>
      </a:spcBef>
      <a:spcAft>
        <a:spcPct val="0"/>
      </a:spcAft>
      <a:defRPr sz="2200">
        <a:solidFill>
          <a:schemeClr val="tx1"/>
        </a:solidFill>
        <a:latin typeface="Helvetica Neue"/>
        <a:ea typeface="Helvetica Neue"/>
        <a:cs typeface="Helvetica Neue"/>
        <a:sym typeface="Helvetica Neue"/>
      </a:defRPr>
    </a:lvl4pPr>
    <a:lvl5pPr marL="2057400" indent="-228600" algn="l" defTabSz="457200" rtl="0" eaLnBrk="0" fontAlgn="base" hangingPunct="0">
      <a:lnSpc>
        <a:spcPct val="118000"/>
      </a:lnSpc>
      <a:spcBef>
        <a:spcPct val="30000"/>
      </a:spcBef>
      <a:spcAft>
        <a:spcPct val="0"/>
      </a:spcAft>
      <a:defRPr sz="2200">
        <a:solidFill>
          <a:schemeClr val="tx1"/>
        </a:solidFill>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402205045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Титул 2">
    <p:spTree>
      <p:nvGrpSpPr>
        <p:cNvPr id="1" name=""/>
        <p:cNvGrpSpPr/>
        <p:nvPr/>
      </p:nvGrpSpPr>
      <p:grpSpPr>
        <a:xfrm>
          <a:off x="0" y="0"/>
          <a:ext cx="0" cy="0"/>
          <a:chOff x="0" y="0"/>
          <a:chExt cx="0" cy="0"/>
        </a:xfrm>
      </p:grpSpPr>
      <p:pic>
        <p:nvPicPr>
          <p:cNvPr id="5" name="Изображение" descr="Изображение"/>
          <p:cNvPicPr>
            <a:picLocks noChangeAspect="1"/>
          </p:cNvPicPr>
          <p:nvPr userDrawn="1"/>
        </p:nvPicPr>
        <p:blipFill>
          <a:blip r:embed="rId2"/>
          <a:srcRect/>
          <a:stretch>
            <a:fillRect/>
          </a:stretch>
        </p:blipFill>
        <p:spPr bwMode="auto">
          <a:xfrm>
            <a:off x="560388" y="5935663"/>
            <a:ext cx="3511550" cy="1163637"/>
          </a:xfrm>
          <a:prstGeom prst="rect">
            <a:avLst/>
          </a:prstGeom>
          <a:noFill/>
          <a:ln w="12700">
            <a:noFill/>
            <a:miter lim="400000"/>
            <a:headEnd/>
            <a:tailEnd/>
          </a:ln>
        </p:spPr>
      </p:pic>
      <p:pic>
        <p:nvPicPr>
          <p:cNvPr id="6" name="Изображение" descr="Изображение"/>
          <p:cNvPicPr>
            <a:picLocks noChangeAspect="1"/>
          </p:cNvPicPr>
          <p:nvPr userDrawn="1"/>
        </p:nvPicPr>
        <p:blipFill>
          <a:blip r:embed="rId3"/>
          <a:srcRect/>
          <a:stretch>
            <a:fillRect/>
          </a:stretch>
        </p:blipFill>
        <p:spPr bwMode="auto">
          <a:xfrm>
            <a:off x="5984875" y="1628775"/>
            <a:ext cx="4714875" cy="5943600"/>
          </a:xfrm>
          <a:prstGeom prst="rect">
            <a:avLst/>
          </a:prstGeom>
          <a:noFill/>
          <a:ln w="12700">
            <a:noFill/>
            <a:miter lim="400000"/>
            <a:headEnd/>
            <a:tailEnd/>
          </a:ln>
        </p:spPr>
      </p:pic>
      <p:sp>
        <p:nvSpPr>
          <p:cNvPr id="24" name="Информация о мероприятии"/>
          <p:cNvSpPr txBox="1">
            <a:spLocks noGrp="1"/>
          </p:cNvSpPr>
          <p:nvPr>
            <p:ph type="body" sz="quarter" idx="13"/>
          </p:nvPr>
        </p:nvSpPr>
        <p:spPr>
          <a:xfrm>
            <a:off x="1294680" y="6822771"/>
            <a:ext cx="12700001" cy="461665"/>
          </a:xfrm>
          <a:prstGeom prst="rect">
            <a:avLst/>
          </a:prstGeom>
        </p:spPr>
        <p:txBody>
          <a:bodyPr>
            <a:spAutoFit/>
          </a:bodyPr>
          <a:lstStyle>
            <a:lvl1pPr marL="0" indent="0" algn="l">
              <a:buSzTx/>
              <a:buNone/>
              <a:defRPr b="0">
                <a:latin typeface="+mn-lt"/>
                <a:ea typeface="+mn-ea"/>
                <a:cs typeface="+mn-cs"/>
                <a:sym typeface="Arial"/>
              </a:defRPr>
            </a:lvl1pPr>
          </a:lstStyle>
          <a:p>
            <a:r>
              <a:rPr dirty="0" err="1"/>
              <a:t>Информация</a:t>
            </a:r>
            <a:r>
              <a:rPr dirty="0"/>
              <a:t> о </a:t>
            </a:r>
            <a:r>
              <a:rPr dirty="0" err="1"/>
              <a:t>мероприятии</a:t>
            </a:r>
            <a:endParaRPr dirty="0"/>
          </a:p>
        </p:txBody>
      </p:sp>
      <p:sp>
        <p:nvSpPr>
          <p:cNvPr id="25" name="Имя автора"/>
          <p:cNvSpPr txBox="1">
            <a:spLocks noGrp="1"/>
          </p:cNvSpPr>
          <p:nvPr>
            <p:ph type="body" sz="quarter" idx="14"/>
          </p:nvPr>
        </p:nvSpPr>
        <p:spPr>
          <a:xfrm>
            <a:off x="1280256" y="5876710"/>
            <a:ext cx="12700001" cy="461665"/>
          </a:xfrm>
          <a:prstGeom prst="rect">
            <a:avLst/>
          </a:prstGeom>
        </p:spPr>
        <p:txBody>
          <a:bodyPr>
            <a:spAutoFit/>
          </a:bodyPr>
          <a:lstStyle>
            <a:lvl1pPr marL="0" indent="0" algn="l">
              <a:buSzTx/>
              <a:buNone/>
              <a:defRPr b="1">
                <a:latin typeface="+mn-lt"/>
                <a:ea typeface="+mn-ea"/>
                <a:cs typeface="+mn-cs"/>
                <a:sym typeface="Arial"/>
              </a:defRPr>
            </a:lvl1pPr>
          </a:lstStyle>
          <a:p>
            <a:r>
              <a:rPr dirty="0" err="1"/>
              <a:t>Имя</a:t>
            </a:r>
            <a:r>
              <a:rPr dirty="0"/>
              <a:t> </a:t>
            </a:r>
            <a:r>
              <a:rPr dirty="0" err="1"/>
              <a:t>автора</a:t>
            </a:r>
            <a:endParaRPr dirty="0"/>
          </a:p>
        </p:txBody>
      </p:sp>
      <p:sp>
        <p:nvSpPr>
          <p:cNvPr id="26" name="Текст заголовка"/>
          <p:cNvSpPr txBox="1">
            <a:spLocks noGrp="1"/>
          </p:cNvSpPr>
          <p:nvPr>
            <p:ph type="title"/>
          </p:nvPr>
        </p:nvSpPr>
        <p:spPr>
          <a:xfrm>
            <a:off x="1295400" y="1054100"/>
            <a:ext cx="15240000" cy="4184750"/>
          </a:xfrm>
          <a:prstGeom prst="rect">
            <a:avLst/>
          </a:prstGeom>
        </p:spPr>
        <p:txBody>
          <a:bodyPr anchor="t"/>
          <a:lstStyle/>
          <a:p>
            <a:r>
              <a:t>Текст заголовка</a:t>
            </a: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Пустой">
    <p:spTree>
      <p:nvGrpSpPr>
        <p:cNvPr id="1" name=""/>
        <p:cNvGrpSpPr/>
        <p:nvPr/>
      </p:nvGrpSpPr>
      <p:grpSpPr>
        <a:xfrm>
          <a:off x="0" y="0"/>
          <a:ext cx="0" cy="0"/>
          <a:chOff x="0" y="0"/>
          <a:chExt cx="0" cy="0"/>
        </a:xfrm>
      </p:grpSpPr>
      <p:sp>
        <p:nvSpPr>
          <p:cNvPr id="2" name="Номер слайда"/>
          <p:cNvSpPr txBox="1">
            <a:spLocks noGrp="1"/>
          </p:cNvSpPr>
          <p:nvPr>
            <p:ph type="sldNum" sz="quarter" idx="10"/>
          </p:nvPr>
        </p:nvSpPr>
        <p:spPr>
          <a:ln/>
        </p:spPr>
        <p:txBody>
          <a:bodyPr/>
          <a:lstStyle>
            <a:lvl1pPr>
              <a:defRPr/>
            </a:lvl1pPr>
          </a:lstStyle>
          <a:p>
            <a:pPr>
              <a:defRPr/>
            </a:pPr>
            <a:fld id="{DB673D31-9B24-412D-A130-301D31ABA496}" type="slidenum">
              <a:rPr lang="ru-RU"/>
              <a:pPr>
                <a:defRPr/>
              </a:pPr>
              <a:t>‹#›</a:t>
            </a:fld>
            <a:endParaRPr lang="ru-RU"/>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p:cSld name="Заголовок и пункты">
    <p:spTree>
      <p:nvGrpSpPr>
        <p:cNvPr id="1" name=""/>
        <p:cNvGrpSpPr/>
        <p:nvPr/>
      </p:nvGrpSpPr>
      <p:grpSpPr>
        <a:xfrm>
          <a:off x="0" y="0"/>
          <a:ext cx="0" cy="0"/>
          <a:chOff x="0" y="0"/>
          <a:chExt cx="0" cy="0"/>
        </a:xfrm>
      </p:grpSpPr>
      <p:sp>
        <p:nvSpPr>
          <p:cNvPr id="46" name="Линия"/>
          <p:cNvSpPr/>
          <p:nvPr/>
        </p:nvSpPr>
        <p:spPr>
          <a:xfrm>
            <a:off x="566825" y="1250028"/>
            <a:ext cx="9559751" cy="1"/>
          </a:xfrm>
          <a:prstGeom prst="line">
            <a:avLst/>
          </a:prstGeom>
          <a:ln w="19050">
            <a:solidFill>
              <a:srgbClr val="D5D5D5"/>
            </a:solidFill>
            <a:miter lim="400000"/>
          </a:ln>
        </p:spPr>
        <p:txBody>
          <a:bodyPr lIns="0" tIns="0" rIns="0" bIns="0" anchor="ctr"/>
          <a:lstStyle/>
          <a:p>
            <a:pPr>
              <a:defRPr sz="3200" b="0">
                <a:solidFill>
                  <a:srgbClr val="FFFFFF"/>
                </a:solidFill>
                <a:latin typeface="Helvetica Neue Medium"/>
                <a:ea typeface="Helvetica Neue Medium"/>
                <a:cs typeface="Helvetica Neue Medium"/>
                <a:sym typeface="Helvetica Neue Medium"/>
              </a:defRPr>
            </a:pPr>
            <a:endParaRPr sz="1403"/>
          </a:p>
        </p:txBody>
      </p:sp>
      <p:sp>
        <p:nvSpPr>
          <p:cNvPr id="12" name="Macroeconomic stability…"/>
          <p:cNvSpPr txBox="1">
            <a:spLocks noGrp="1"/>
          </p:cNvSpPr>
          <p:nvPr>
            <p:ph type="body" sz="half" idx="15" hasCustomPrompt="1"/>
          </p:nvPr>
        </p:nvSpPr>
        <p:spPr>
          <a:xfrm>
            <a:off x="566825" y="1742201"/>
            <a:ext cx="9559751" cy="4638254"/>
          </a:xfrm>
          <a:prstGeom prst="rect">
            <a:avLst/>
          </a:prstGeom>
        </p:spPr>
        <p:txBody>
          <a:bodyPr lIns="0" tIns="0" rIns="0" bIns="0" anchor="t">
            <a:noAutofit/>
          </a:bodyPr>
          <a:lstStyle>
            <a:lvl1pPr marL="0" marR="0" indent="0" algn="l" defTabSz="362023" rtl="0" eaLnBrk="1" fontAlgn="auto" latinLnBrk="0" hangingPunct="1">
              <a:lnSpc>
                <a:spcPct val="150000"/>
              </a:lnSpc>
              <a:spcBef>
                <a:spcPts val="0"/>
              </a:spcBef>
              <a:spcAft>
                <a:spcPts val="0"/>
              </a:spcAft>
              <a:buClrTx/>
              <a:buSzPct val="100000"/>
              <a:buFont typeface="Arial" panose="020B0604020202020204" pitchFamily="34" charset="0"/>
              <a:buNone/>
              <a:tabLst/>
              <a:defRPr lang="en-US" sz="1316" b="1" baseline="0" smtClean="0">
                <a:solidFill>
                  <a:srgbClr val="262626"/>
                </a:solidFill>
                <a:sym typeface="Arial"/>
              </a:defRPr>
            </a:lvl1pPr>
            <a:lvl2pPr>
              <a:defRPr/>
            </a:lvl2pPr>
          </a:lstStyle>
          <a:p>
            <a:r>
              <a:rPr lang="ru-RU" dirty="0"/>
              <a:t>Уровень текста 1</a:t>
            </a:r>
          </a:p>
          <a:p>
            <a:pPr marL="278479" marR="0" lvl="1" indent="0" algn="l" defTabSz="362023" rtl="0" eaLnBrk="1" fontAlgn="auto" latinLnBrk="0" hangingPunct="1">
              <a:lnSpc>
                <a:spcPts val="877"/>
              </a:lnSpc>
              <a:spcBef>
                <a:spcPts val="0"/>
              </a:spcBef>
              <a:spcAft>
                <a:spcPts val="0"/>
              </a:spcAft>
              <a:buClrTx/>
              <a:buSzPct val="100000"/>
              <a:buFont typeface="Arial" panose="020B0604020202020204" pitchFamily="34" charset="0"/>
              <a:buNone/>
              <a:tabLst/>
              <a:defRPr/>
            </a:pPr>
            <a:endParaRPr lang="ru-RU" dirty="0"/>
          </a:p>
          <a:p>
            <a:pPr marL="278479" marR="0" lvl="1" indent="0" algn="l" defTabSz="362023" rtl="0" eaLnBrk="1" fontAlgn="auto" latinLnBrk="0" hangingPunct="1">
              <a:lnSpc>
                <a:spcPts val="877"/>
              </a:lnSpc>
              <a:spcBef>
                <a:spcPts val="0"/>
              </a:spcBef>
              <a:spcAft>
                <a:spcPts val="0"/>
              </a:spcAft>
              <a:buClrTx/>
              <a:buSzPct val="100000"/>
              <a:buFont typeface="Arial" panose="020B0604020202020204" pitchFamily="34" charset="0"/>
              <a:buNone/>
              <a:tabLst/>
              <a:defRPr/>
            </a:pPr>
            <a:r>
              <a:rPr lang="ru-RU" dirty="0"/>
              <a:t>Уровень текста 2</a:t>
            </a:r>
          </a:p>
          <a:p>
            <a:endParaRPr lang="ru-RU" dirty="0"/>
          </a:p>
        </p:txBody>
      </p:sp>
      <p:sp>
        <p:nvSpPr>
          <p:cNvPr id="44" name="Прямоугольник"/>
          <p:cNvSpPr/>
          <p:nvPr/>
        </p:nvSpPr>
        <p:spPr>
          <a:xfrm>
            <a:off x="0" y="6871445"/>
            <a:ext cx="10693400" cy="688456"/>
          </a:xfrm>
          <a:prstGeom prst="rect">
            <a:avLst/>
          </a:prstGeom>
          <a:solidFill>
            <a:srgbClr val="F2F2F2"/>
          </a:solidFill>
          <a:ln w="12700">
            <a:miter lim="400000"/>
          </a:ln>
        </p:spPr>
        <p:txBody>
          <a:bodyPr lIns="0" tIns="0" rIns="0" bIns="0" anchor="ctr"/>
          <a:lstStyle/>
          <a:p>
            <a:pPr>
              <a:defRPr sz="3200" b="0">
                <a:solidFill>
                  <a:srgbClr val="FFFFFF"/>
                </a:solidFill>
                <a:latin typeface="Helvetica Neue Medium"/>
                <a:ea typeface="Helvetica Neue Medium"/>
                <a:cs typeface="Helvetica Neue Medium"/>
                <a:sym typeface="Helvetica Neue Medium"/>
              </a:defRPr>
            </a:pPr>
            <a:endParaRPr sz="1403"/>
          </a:p>
        </p:txBody>
      </p:sp>
      <p:sp>
        <p:nvSpPr>
          <p:cNvPr id="45" name="Source:"/>
          <p:cNvSpPr txBox="1">
            <a:spLocks noGrp="1"/>
          </p:cNvSpPr>
          <p:nvPr>
            <p:ph type="body" sz="quarter" idx="14" hasCustomPrompt="1"/>
          </p:nvPr>
        </p:nvSpPr>
        <p:spPr>
          <a:xfrm>
            <a:off x="1721780" y="7110686"/>
            <a:ext cx="8417197" cy="162032"/>
          </a:xfrm>
          <a:prstGeom prst="rect">
            <a:avLst/>
          </a:prstGeom>
        </p:spPr>
        <p:txBody>
          <a:bodyPr lIns="0" tIns="0" rIns="0" bIns="0">
            <a:spAutoFit/>
          </a:bodyPr>
          <a:lstStyle>
            <a:lvl1pPr marL="0" indent="0" algn="r">
              <a:buSzTx/>
              <a:buNone/>
              <a:defRPr sz="1053" b="0">
                <a:solidFill>
                  <a:srgbClr val="5E5E5E"/>
                </a:solidFill>
                <a:latin typeface="+mn-lt"/>
                <a:ea typeface="+mn-ea"/>
                <a:cs typeface="+mn-cs"/>
                <a:sym typeface="Arial"/>
              </a:defRPr>
            </a:lvl1pPr>
          </a:lstStyle>
          <a:p>
            <a:r>
              <a:rPr lang="ru-RU" dirty="0"/>
              <a:t>Источник</a:t>
            </a:r>
            <a:r>
              <a:rPr dirty="0"/>
              <a:t>: </a:t>
            </a:r>
          </a:p>
        </p:txBody>
      </p:sp>
      <p:sp>
        <p:nvSpPr>
          <p:cNvPr id="48" name="Номер слайда"/>
          <p:cNvSpPr txBox="1">
            <a:spLocks noGrp="1"/>
          </p:cNvSpPr>
          <p:nvPr>
            <p:ph type="sldNum" sz="quarter" idx="2"/>
          </p:nvPr>
        </p:nvSpPr>
        <p:spPr>
          <a:xfrm>
            <a:off x="566825" y="7131797"/>
            <a:ext cx="206788" cy="202491"/>
          </a:xfrm>
          <a:prstGeom prst="rect">
            <a:avLst/>
          </a:prstGeom>
        </p:spPr>
        <p:txBody>
          <a:bodyPr lIns="0" tIns="0" rIns="0" bIns="0" anchor="ctr"/>
          <a:lstStyle>
            <a:lvl1pPr algn="l">
              <a:defRPr sz="1316">
                <a:solidFill>
                  <a:srgbClr val="5E5E5E"/>
                </a:solidFill>
                <a:latin typeface="+mn-lt"/>
                <a:ea typeface="+mn-ea"/>
                <a:cs typeface="+mn-cs"/>
                <a:sym typeface="Arial"/>
              </a:defRPr>
            </a:lvl1pPr>
          </a:lstStyle>
          <a:p>
            <a:fld id="{86CB4B4D-7CA3-9044-876B-883B54F8677D}" type="slidenum">
              <a:rPr lang="ru-RU" smtClean="0"/>
              <a:pPr/>
              <a:t>‹#›</a:t>
            </a:fld>
            <a:endParaRPr lang="ru-RU" dirty="0"/>
          </a:p>
        </p:txBody>
      </p:sp>
      <p:sp>
        <p:nvSpPr>
          <p:cNvPr id="49" name="Текст заголовка"/>
          <p:cNvSpPr txBox="1">
            <a:spLocks noGrp="1"/>
          </p:cNvSpPr>
          <p:nvPr>
            <p:ph type="title"/>
          </p:nvPr>
        </p:nvSpPr>
        <p:spPr>
          <a:xfrm>
            <a:off x="573657" y="319"/>
            <a:ext cx="8075746" cy="1249709"/>
          </a:xfrm>
          <a:prstGeom prst="rect">
            <a:avLst/>
          </a:prstGeom>
        </p:spPr>
        <p:txBody>
          <a:bodyPr lIns="0" tIns="0" rIns="0" bIns="0"/>
          <a:lstStyle>
            <a:lvl1pPr>
              <a:defRPr sz="1754" b="1"/>
            </a:lvl1pPr>
          </a:lstStyle>
          <a:p>
            <a:r>
              <a:rPr lang="ru-RU"/>
              <a:t>Образец заголовка</a:t>
            </a:r>
            <a:endParaRPr dirty="0"/>
          </a:p>
        </p:txBody>
      </p:sp>
      <p:pic>
        <p:nvPicPr>
          <p:cNvPr id="9" name="Изображение" descr="Изображение"/>
          <p:cNvPicPr>
            <a:picLocks noChangeAspect="1"/>
          </p:cNvPicPr>
          <p:nvPr/>
        </p:nvPicPr>
        <p:blipFill>
          <a:blip r:embed="rId2"/>
          <a:stretch>
            <a:fillRect/>
          </a:stretch>
        </p:blipFill>
        <p:spPr>
          <a:xfrm>
            <a:off x="8958867" y="243986"/>
            <a:ext cx="1167709" cy="772877"/>
          </a:xfrm>
          <a:prstGeom prst="rect">
            <a:avLst/>
          </a:prstGeom>
          <a:ln w="12700">
            <a:miter lim="400000"/>
          </a:ln>
        </p:spPr>
      </p:pic>
      <p:pic>
        <p:nvPicPr>
          <p:cNvPr id="10" name="Изображение" descr="Изображение">
            <a:extLst>
              <a:ext uri="{FF2B5EF4-FFF2-40B4-BE49-F238E27FC236}">
                <a16:creationId xmlns:a16="http://schemas.microsoft.com/office/drawing/2014/main" id="{5B66E596-AF24-45D8-9C23-17D6AE5A1111}"/>
              </a:ext>
            </a:extLst>
          </p:cNvPr>
          <p:cNvPicPr>
            <a:picLocks noChangeAspect="1"/>
          </p:cNvPicPr>
          <p:nvPr userDrawn="1"/>
        </p:nvPicPr>
        <p:blipFill>
          <a:blip r:embed="rId2"/>
          <a:stretch>
            <a:fillRect/>
          </a:stretch>
        </p:blipFill>
        <p:spPr>
          <a:xfrm>
            <a:off x="8958867" y="243986"/>
            <a:ext cx="1167709" cy="772877"/>
          </a:xfrm>
          <a:prstGeom prst="rect">
            <a:avLst/>
          </a:prstGeom>
          <a:ln w="12700">
            <a:miter lim="400000"/>
          </a:ln>
        </p:spPr>
      </p:pic>
    </p:spTree>
    <p:extLst>
      <p:ext uri="{BB962C8B-B14F-4D97-AF65-F5344CB8AC3E}">
        <p14:creationId xmlns:p14="http://schemas.microsoft.com/office/powerpoint/2010/main" val="936791632"/>
      </p:ext>
    </p:extLst>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Титул 2">
    <p:spTree>
      <p:nvGrpSpPr>
        <p:cNvPr id="1" name=""/>
        <p:cNvGrpSpPr/>
        <p:nvPr/>
      </p:nvGrpSpPr>
      <p:grpSpPr>
        <a:xfrm>
          <a:off x="0" y="0"/>
          <a:ext cx="0" cy="0"/>
          <a:chOff x="0" y="0"/>
          <a:chExt cx="0" cy="0"/>
        </a:xfrm>
      </p:grpSpPr>
      <p:sp>
        <p:nvSpPr>
          <p:cNvPr id="24" name="Информация о мероприятии" title="Информация о мероприятии"/>
          <p:cNvSpPr txBox="1">
            <a:spLocks noGrp="1"/>
          </p:cNvSpPr>
          <p:nvPr>
            <p:ph type="body" sz="quarter" idx="13"/>
          </p:nvPr>
        </p:nvSpPr>
        <p:spPr>
          <a:xfrm>
            <a:off x="567772" y="3761212"/>
            <a:ext cx="5569480" cy="266227"/>
          </a:xfrm>
          <a:prstGeom prst="rect">
            <a:avLst/>
          </a:prstGeom>
        </p:spPr>
        <p:txBody>
          <a:bodyPr lIns="0" tIns="0" rIns="0" bIns="0" anchor="t">
            <a:spAutoFit/>
          </a:bodyPr>
          <a:lstStyle>
            <a:lvl1pPr marL="0" indent="0" algn="l">
              <a:buSzTx/>
              <a:buNone/>
              <a:defRPr b="0">
                <a:latin typeface="+mn-lt"/>
                <a:ea typeface="+mn-ea"/>
                <a:cs typeface="+mn-cs"/>
                <a:sym typeface="Arial"/>
              </a:defRPr>
            </a:lvl1pPr>
          </a:lstStyle>
          <a:p>
            <a:pPr lvl="0"/>
            <a:r>
              <a:rPr lang="ru-RU"/>
              <a:t>Образец текста</a:t>
            </a:r>
          </a:p>
        </p:txBody>
      </p:sp>
      <p:sp>
        <p:nvSpPr>
          <p:cNvPr id="25" name="Имя автора" title="Имя автора"/>
          <p:cNvSpPr txBox="1">
            <a:spLocks noGrp="1"/>
          </p:cNvSpPr>
          <p:nvPr>
            <p:ph type="body" sz="quarter" idx="14"/>
          </p:nvPr>
        </p:nvSpPr>
        <p:spPr>
          <a:xfrm>
            <a:off x="561446" y="3239673"/>
            <a:ext cx="5569480" cy="266227"/>
          </a:xfrm>
          <a:prstGeom prst="rect">
            <a:avLst/>
          </a:prstGeom>
        </p:spPr>
        <p:txBody>
          <a:bodyPr lIns="0" tIns="0" rIns="0" bIns="0" anchor="t">
            <a:spAutoFit/>
          </a:bodyPr>
          <a:lstStyle>
            <a:lvl1pPr marL="0" indent="0" algn="l">
              <a:buSzTx/>
              <a:buNone/>
              <a:defRPr b="1">
                <a:latin typeface="+mn-lt"/>
                <a:ea typeface="+mn-ea"/>
                <a:cs typeface="+mn-cs"/>
                <a:sym typeface="Arial"/>
              </a:defRPr>
            </a:lvl1pPr>
          </a:lstStyle>
          <a:p>
            <a:pPr lvl="0"/>
            <a:r>
              <a:rPr lang="ru-RU"/>
              <a:t>Образец текста</a:t>
            </a:r>
          </a:p>
        </p:txBody>
      </p:sp>
      <p:sp>
        <p:nvSpPr>
          <p:cNvPr id="26" name="Текст заголовка"/>
          <p:cNvSpPr txBox="1">
            <a:spLocks noGrp="1"/>
          </p:cNvSpPr>
          <p:nvPr>
            <p:ph type="title"/>
          </p:nvPr>
        </p:nvSpPr>
        <p:spPr>
          <a:xfrm>
            <a:off x="568087" y="581098"/>
            <a:ext cx="6683375" cy="2306940"/>
          </a:xfrm>
          <a:prstGeom prst="rect">
            <a:avLst/>
          </a:prstGeom>
        </p:spPr>
        <p:txBody>
          <a:bodyPr lIns="0" tIns="0" rIns="0" bIns="0" anchor="t"/>
          <a:lstStyle/>
          <a:p>
            <a:r>
              <a:rPr lang="ru-RU"/>
              <a:t>Образец заголовка</a:t>
            </a:r>
            <a:endParaRPr/>
          </a:p>
        </p:txBody>
      </p:sp>
      <p:pic>
        <p:nvPicPr>
          <p:cNvPr id="8" name="Изображение" descr="Изображение"/>
          <p:cNvPicPr>
            <a:picLocks noChangeAspect="1"/>
          </p:cNvPicPr>
          <p:nvPr/>
        </p:nvPicPr>
        <p:blipFill>
          <a:blip r:embed="rId2"/>
          <a:stretch>
            <a:fillRect/>
          </a:stretch>
        </p:blipFill>
        <p:spPr>
          <a:xfrm>
            <a:off x="561445" y="5935532"/>
            <a:ext cx="3510000" cy="1163517"/>
          </a:xfrm>
          <a:prstGeom prst="rect">
            <a:avLst/>
          </a:prstGeom>
          <a:ln w="12700">
            <a:miter lim="400000"/>
          </a:ln>
        </p:spPr>
      </p:pic>
      <p:pic>
        <p:nvPicPr>
          <p:cNvPr id="9" name="Изображение" descr="Изображение"/>
          <p:cNvPicPr>
            <a:picLocks noChangeAspect="1"/>
          </p:cNvPicPr>
          <p:nvPr/>
        </p:nvPicPr>
        <p:blipFill>
          <a:blip r:embed="rId3"/>
          <a:stretch>
            <a:fillRect/>
          </a:stretch>
        </p:blipFill>
        <p:spPr>
          <a:xfrm>
            <a:off x="5984692" y="1629732"/>
            <a:ext cx="4715195" cy="5942304"/>
          </a:xfrm>
          <a:prstGeom prst="rect">
            <a:avLst/>
          </a:prstGeom>
          <a:ln w="12700">
            <a:miter lim="400000"/>
          </a:ln>
        </p:spPr>
      </p:pic>
    </p:spTree>
    <p:extLst>
      <p:ext uri="{BB962C8B-B14F-4D97-AF65-F5344CB8AC3E}">
        <p14:creationId xmlns:p14="http://schemas.microsoft.com/office/powerpoint/2010/main" val="907840844"/>
      </p:ext>
    </p:extLst>
  </p:cSld>
  <p:clrMapOvr>
    <a:masterClrMapping/>
  </p:clrMapOvr>
  <p:transition spd="med"/>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cSld name="Заголовок и пункты">
    <p:spTree>
      <p:nvGrpSpPr>
        <p:cNvPr id="1" name=""/>
        <p:cNvGrpSpPr/>
        <p:nvPr/>
      </p:nvGrpSpPr>
      <p:grpSpPr>
        <a:xfrm>
          <a:off x="0" y="0"/>
          <a:ext cx="0" cy="0"/>
          <a:chOff x="0" y="0"/>
          <a:chExt cx="0" cy="0"/>
        </a:xfrm>
      </p:grpSpPr>
      <p:sp>
        <p:nvSpPr>
          <p:cNvPr id="46" name="Линия"/>
          <p:cNvSpPr/>
          <p:nvPr/>
        </p:nvSpPr>
        <p:spPr>
          <a:xfrm>
            <a:off x="566825" y="1250028"/>
            <a:ext cx="9559751" cy="1"/>
          </a:xfrm>
          <a:prstGeom prst="line">
            <a:avLst/>
          </a:prstGeom>
          <a:ln w="19050">
            <a:solidFill>
              <a:srgbClr val="D5D5D5"/>
            </a:solidFill>
            <a:miter lim="400000"/>
          </a:ln>
        </p:spPr>
        <p:txBody>
          <a:bodyPr lIns="0" tIns="0" rIns="0" bIns="0" anchor="ctr"/>
          <a:lstStyle/>
          <a:p>
            <a:pPr>
              <a:defRPr sz="3200" b="0">
                <a:solidFill>
                  <a:srgbClr val="FFFFFF"/>
                </a:solidFill>
                <a:latin typeface="Helvetica Neue Medium"/>
                <a:ea typeface="Helvetica Neue Medium"/>
                <a:cs typeface="Helvetica Neue Medium"/>
                <a:sym typeface="Helvetica Neue Medium"/>
              </a:defRPr>
            </a:pPr>
            <a:endParaRPr sz="1403"/>
          </a:p>
        </p:txBody>
      </p:sp>
      <p:sp>
        <p:nvSpPr>
          <p:cNvPr id="12" name="Macroeconomic stability…"/>
          <p:cNvSpPr txBox="1">
            <a:spLocks noGrp="1"/>
          </p:cNvSpPr>
          <p:nvPr>
            <p:ph type="body" sz="half" idx="15" hasCustomPrompt="1"/>
          </p:nvPr>
        </p:nvSpPr>
        <p:spPr>
          <a:xfrm>
            <a:off x="566825" y="1742201"/>
            <a:ext cx="9559751" cy="4638254"/>
          </a:xfrm>
          <a:prstGeom prst="rect">
            <a:avLst/>
          </a:prstGeom>
        </p:spPr>
        <p:txBody>
          <a:bodyPr lIns="0" tIns="0" rIns="0" bIns="0" anchor="t">
            <a:noAutofit/>
          </a:bodyPr>
          <a:lstStyle>
            <a:lvl1pPr marL="0" marR="0" indent="0" algn="l" defTabSz="362023" rtl="0" eaLnBrk="1" fontAlgn="auto" latinLnBrk="0" hangingPunct="1">
              <a:lnSpc>
                <a:spcPct val="150000"/>
              </a:lnSpc>
              <a:spcBef>
                <a:spcPts val="0"/>
              </a:spcBef>
              <a:spcAft>
                <a:spcPts val="0"/>
              </a:spcAft>
              <a:buClrTx/>
              <a:buSzPct val="100000"/>
              <a:buFont typeface="Arial" panose="020B0604020202020204" pitchFamily="34" charset="0"/>
              <a:buNone/>
              <a:tabLst/>
              <a:defRPr lang="en-US" sz="1316" b="1" baseline="0" smtClean="0">
                <a:solidFill>
                  <a:srgbClr val="262626"/>
                </a:solidFill>
                <a:sym typeface="Arial"/>
              </a:defRPr>
            </a:lvl1pPr>
            <a:lvl2pPr>
              <a:defRPr/>
            </a:lvl2pPr>
          </a:lstStyle>
          <a:p>
            <a:r>
              <a:rPr lang="ru-RU" dirty="0"/>
              <a:t>Уровень текста 1</a:t>
            </a:r>
          </a:p>
          <a:p>
            <a:pPr marL="278479" marR="0" lvl="1" indent="0" algn="l" defTabSz="362023" rtl="0" eaLnBrk="1" fontAlgn="auto" latinLnBrk="0" hangingPunct="1">
              <a:lnSpc>
                <a:spcPts val="877"/>
              </a:lnSpc>
              <a:spcBef>
                <a:spcPts val="0"/>
              </a:spcBef>
              <a:spcAft>
                <a:spcPts val="0"/>
              </a:spcAft>
              <a:buClrTx/>
              <a:buSzPct val="100000"/>
              <a:buFont typeface="Arial" panose="020B0604020202020204" pitchFamily="34" charset="0"/>
              <a:buNone/>
              <a:tabLst/>
              <a:defRPr/>
            </a:pPr>
            <a:endParaRPr lang="ru-RU" dirty="0"/>
          </a:p>
          <a:p>
            <a:pPr marL="278479" marR="0" lvl="1" indent="0" algn="l" defTabSz="362023" rtl="0" eaLnBrk="1" fontAlgn="auto" latinLnBrk="0" hangingPunct="1">
              <a:lnSpc>
                <a:spcPts val="877"/>
              </a:lnSpc>
              <a:spcBef>
                <a:spcPts val="0"/>
              </a:spcBef>
              <a:spcAft>
                <a:spcPts val="0"/>
              </a:spcAft>
              <a:buClrTx/>
              <a:buSzPct val="100000"/>
              <a:buFont typeface="Arial" panose="020B0604020202020204" pitchFamily="34" charset="0"/>
              <a:buNone/>
              <a:tabLst/>
              <a:defRPr/>
            </a:pPr>
            <a:r>
              <a:rPr lang="ru-RU" dirty="0"/>
              <a:t>Уровень текста 2</a:t>
            </a:r>
          </a:p>
          <a:p>
            <a:endParaRPr lang="ru-RU" dirty="0"/>
          </a:p>
        </p:txBody>
      </p:sp>
      <p:sp>
        <p:nvSpPr>
          <p:cNvPr id="44" name="Прямоугольник"/>
          <p:cNvSpPr/>
          <p:nvPr/>
        </p:nvSpPr>
        <p:spPr>
          <a:xfrm>
            <a:off x="0" y="6871445"/>
            <a:ext cx="10693400" cy="688456"/>
          </a:xfrm>
          <a:prstGeom prst="rect">
            <a:avLst/>
          </a:prstGeom>
          <a:solidFill>
            <a:srgbClr val="F2F2F2"/>
          </a:solidFill>
          <a:ln w="12700">
            <a:miter lim="400000"/>
          </a:ln>
        </p:spPr>
        <p:txBody>
          <a:bodyPr lIns="0" tIns="0" rIns="0" bIns="0" anchor="ctr"/>
          <a:lstStyle/>
          <a:p>
            <a:pPr>
              <a:defRPr sz="3200" b="0">
                <a:solidFill>
                  <a:srgbClr val="FFFFFF"/>
                </a:solidFill>
                <a:latin typeface="Helvetica Neue Medium"/>
                <a:ea typeface="Helvetica Neue Medium"/>
                <a:cs typeface="Helvetica Neue Medium"/>
                <a:sym typeface="Helvetica Neue Medium"/>
              </a:defRPr>
            </a:pPr>
            <a:endParaRPr sz="1403"/>
          </a:p>
        </p:txBody>
      </p:sp>
      <p:sp>
        <p:nvSpPr>
          <p:cNvPr id="45" name="Source:"/>
          <p:cNvSpPr txBox="1">
            <a:spLocks noGrp="1"/>
          </p:cNvSpPr>
          <p:nvPr>
            <p:ph type="body" sz="quarter" idx="14" hasCustomPrompt="1"/>
          </p:nvPr>
        </p:nvSpPr>
        <p:spPr>
          <a:xfrm>
            <a:off x="1721780" y="7110686"/>
            <a:ext cx="8417197" cy="213072"/>
          </a:xfrm>
          <a:prstGeom prst="rect">
            <a:avLst/>
          </a:prstGeom>
        </p:spPr>
        <p:txBody>
          <a:bodyPr lIns="0" tIns="0" rIns="0" bIns="0">
            <a:spAutoFit/>
          </a:bodyPr>
          <a:lstStyle>
            <a:lvl1pPr marL="0" indent="0" algn="r">
              <a:buSzTx/>
              <a:buNone/>
              <a:defRPr sz="1053" b="0">
                <a:solidFill>
                  <a:srgbClr val="5E5E5E"/>
                </a:solidFill>
                <a:latin typeface="+mn-lt"/>
                <a:ea typeface="+mn-ea"/>
                <a:cs typeface="+mn-cs"/>
                <a:sym typeface="Arial"/>
              </a:defRPr>
            </a:lvl1pPr>
          </a:lstStyle>
          <a:p>
            <a:r>
              <a:rPr lang="ru-RU" dirty="0"/>
              <a:t>Источник</a:t>
            </a:r>
            <a:r>
              <a:rPr dirty="0"/>
              <a:t>: </a:t>
            </a:r>
          </a:p>
        </p:txBody>
      </p:sp>
      <p:sp>
        <p:nvSpPr>
          <p:cNvPr id="48" name="Номер слайда"/>
          <p:cNvSpPr txBox="1">
            <a:spLocks noGrp="1"/>
          </p:cNvSpPr>
          <p:nvPr>
            <p:ph type="sldNum" sz="quarter" idx="2"/>
          </p:nvPr>
        </p:nvSpPr>
        <p:spPr>
          <a:xfrm>
            <a:off x="566825" y="7131797"/>
            <a:ext cx="206788" cy="202491"/>
          </a:xfrm>
          <a:prstGeom prst="rect">
            <a:avLst/>
          </a:prstGeom>
        </p:spPr>
        <p:txBody>
          <a:bodyPr lIns="0" tIns="0" rIns="0" bIns="0" anchor="ctr"/>
          <a:lstStyle>
            <a:lvl1pPr algn="l">
              <a:defRPr sz="1316">
                <a:solidFill>
                  <a:srgbClr val="5E5E5E"/>
                </a:solidFill>
                <a:latin typeface="+mn-lt"/>
                <a:ea typeface="+mn-ea"/>
                <a:cs typeface="+mn-cs"/>
                <a:sym typeface="Arial"/>
              </a:defRPr>
            </a:lvl1pPr>
          </a:lstStyle>
          <a:p>
            <a:fld id="{86CB4B4D-7CA3-9044-876B-883B54F8677D}" type="slidenum">
              <a:rPr lang="ru-RU" smtClean="0"/>
              <a:pPr/>
              <a:t>‹#›</a:t>
            </a:fld>
            <a:endParaRPr lang="ru-RU" dirty="0"/>
          </a:p>
        </p:txBody>
      </p:sp>
      <p:sp>
        <p:nvSpPr>
          <p:cNvPr id="49" name="Текст заголовка"/>
          <p:cNvSpPr txBox="1">
            <a:spLocks noGrp="1"/>
          </p:cNvSpPr>
          <p:nvPr>
            <p:ph type="title"/>
          </p:nvPr>
        </p:nvSpPr>
        <p:spPr>
          <a:xfrm>
            <a:off x="573657" y="319"/>
            <a:ext cx="8075746" cy="1249709"/>
          </a:xfrm>
          <a:prstGeom prst="rect">
            <a:avLst/>
          </a:prstGeom>
        </p:spPr>
        <p:txBody>
          <a:bodyPr lIns="0" tIns="0" rIns="0" bIns="0"/>
          <a:lstStyle>
            <a:lvl1pPr>
              <a:defRPr sz="1754" b="1"/>
            </a:lvl1pPr>
          </a:lstStyle>
          <a:p>
            <a:r>
              <a:rPr lang="ru-RU"/>
              <a:t>Образец заголовка</a:t>
            </a:r>
            <a:endParaRPr dirty="0"/>
          </a:p>
        </p:txBody>
      </p:sp>
      <p:pic>
        <p:nvPicPr>
          <p:cNvPr id="9" name="Изображение" descr="Изображение"/>
          <p:cNvPicPr>
            <a:picLocks noChangeAspect="1"/>
          </p:cNvPicPr>
          <p:nvPr/>
        </p:nvPicPr>
        <p:blipFill>
          <a:blip r:embed="rId2"/>
          <a:stretch>
            <a:fillRect/>
          </a:stretch>
        </p:blipFill>
        <p:spPr>
          <a:xfrm>
            <a:off x="8958867" y="243986"/>
            <a:ext cx="1167709" cy="772877"/>
          </a:xfrm>
          <a:prstGeom prst="rect">
            <a:avLst/>
          </a:prstGeom>
          <a:ln w="12700">
            <a:miter lim="400000"/>
          </a:ln>
        </p:spPr>
      </p:pic>
      <p:pic>
        <p:nvPicPr>
          <p:cNvPr id="10" name="Изображение" descr="Изображение">
            <a:extLst>
              <a:ext uri="{FF2B5EF4-FFF2-40B4-BE49-F238E27FC236}">
                <a16:creationId xmlns:a16="http://schemas.microsoft.com/office/drawing/2014/main" id="{5B66E596-AF24-45D8-9C23-17D6AE5A1111}"/>
              </a:ext>
            </a:extLst>
          </p:cNvPr>
          <p:cNvPicPr>
            <a:picLocks noChangeAspect="1"/>
          </p:cNvPicPr>
          <p:nvPr userDrawn="1"/>
        </p:nvPicPr>
        <p:blipFill>
          <a:blip r:embed="rId2"/>
          <a:stretch>
            <a:fillRect/>
          </a:stretch>
        </p:blipFill>
        <p:spPr>
          <a:xfrm>
            <a:off x="8958867" y="243986"/>
            <a:ext cx="1167709" cy="772877"/>
          </a:xfrm>
          <a:prstGeom prst="rect">
            <a:avLst/>
          </a:prstGeom>
          <a:ln w="12700">
            <a:miter lim="400000"/>
          </a:ln>
        </p:spPr>
      </p:pic>
    </p:spTree>
    <p:extLst>
      <p:ext uri="{BB962C8B-B14F-4D97-AF65-F5344CB8AC3E}">
        <p14:creationId xmlns:p14="http://schemas.microsoft.com/office/powerpoint/2010/main" val="1776518065"/>
      </p:ext>
    </p:extLst>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Пустой">
    <p:spTree>
      <p:nvGrpSpPr>
        <p:cNvPr id="1" name=""/>
        <p:cNvGrpSpPr/>
        <p:nvPr/>
      </p:nvGrpSpPr>
      <p:grpSpPr>
        <a:xfrm>
          <a:off x="0" y="0"/>
          <a:ext cx="0" cy="0"/>
          <a:chOff x="0" y="0"/>
          <a:chExt cx="0" cy="0"/>
        </a:xfrm>
      </p:grpSpPr>
      <p:sp>
        <p:nvSpPr>
          <p:cNvPr id="56" name="Номер слайда"/>
          <p:cNvSpPr txBox="1">
            <a:spLocks noGrp="1"/>
          </p:cNvSpPr>
          <p:nvPr>
            <p:ph type="sldNum" sz="quarter" idx="2"/>
          </p:nvPr>
        </p:nvSpPr>
        <p:spPr>
          <a:prstGeom prst="rect">
            <a:avLst/>
          </a:prstGeom>
        </p:spPr>
        <p:txBody>
          <a:bodyPr/>
          <a:lstStyle/>
          <a:p>
            <a:fld id="{86CB4B4D-7CA3-9044-876B-883B54F8677D}" type="slidenum">
              <a:rPr lang="ru-RU" smtClean="0"/>
              <a:t>‹#›</a:t>
            </a:fld>
            <a:endParaRPr lang="ru-RU" dirty="0"/>
          </a:p>
        </p:txBody>
      </p:sp>
    </p:spTree>
    <p:extLst>
      <p:ext uri="{BB962C8B-B14F-4D97-AF65-F5344CB8AC3E}">
        <p14:creationId xmlns:p14="http://schemas.microsoft.com/office/powerpoint/2010/main" val="4257458691"/>
      </p:ext>
    </p:extLst>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reserve="1">
  <p:cSld name="Спасибо за внимание!">
    <p:bg>
      <p:bgPr>
        <a:solidFill>
          <a:srgbClr val="CED5DE"/>
        </a:solidFill>
        <a:effectLst/>
      </p:bgPr>
    </p:bg>
    <p:spTree>
      <p:nvGrpSpPr>
        <p:cNvPr id="1" name=""/>
        <p:cNvGrpSpPr/>
        <p:nvPr/>
      </p:nvGrpSpPr>
      <p:grpSpPr>
        <a:xfrm>
          <a:off x="0" y="0"/>
          <a:ext cx="0" cy="0"/>
          <a:chOff x="0" y="0"/>
          <a:chExt cx="0" cy="0"/>
        </a:xfrm>
      </p:grpSpPr>
      <p:sp>
        <p:nvSpPr>
          <p:cNvPr id="51" name="Спасибо за внимание!"/>
          <p:cNvSpPr txBox="1">
            <a:spLocks noGrp="1"/>
          </p:cNvSpPr>
          <p:nvPr>
            <p:ph type="body" sz="quarter" idx="13"/>
          </p:nvPr>
        </p:nvSpPr>
        <p:spPr>
          <a:xfrm>
            <a:off x="561446" y="569912"/>
            <a:ext cx="9896758" cy="869076"/>
          </a:xfrm>
          <a:prstGeom prst="rect">
            <a:avLst/>
          </a:prstGeom>
        </p:spPr>
        <p:txBody>
          <a:bodyPr anchor="t"/>
          <a:lstStyle>
            <a:lvl1pPr marL="0" indent="0" algn="l">
              <a:buSzTx/>
              <a:buNone/>
              <a:defRPr sz="3947" b="0">
                <a:latin typeface="+mn-lt"/>
                <a:ea typeface="+mn-ea"/>
                <a:cs typeface="+mn-cs"/>
                <a:sym typeface="Arial"/>
              </a:defRPr>
            </a:lvl1pPr>
          </a:lstStyle>
          <a:p>
            <a:pPr lvl="0"/>
            <a:r>
              <a:rPr lang="ru-RU"/>
              <a:t>Образец текста</a:t>
            </a:r>
          </a:p>
        </p:txBody>
      </p:sp>
      <p:sp>
        <p:nvSpPr>
          <p:cNvPr id="52" name="Номер слайда"/>
          <p:cNvSpPr txBox="1">
            <a:spLocks noGrp="1"/>
          </p:cNvSpPr>
          <p:nvPr>
            <p:ph type="sldNum" sz="quarter" idx="2"/>
          </p:nvPr>
        </p:nvSpPr>
        <p:spPr>
          <a:prstGeom prst="rect">
            <a:avLst/>
          </a:prstGeom>
        </p:spPr>
        <p:txBody>
          <a:bodyPr/>
          <a:lstStyle/>
          <a:p>
            <a:fld id="{86CB4B4D-7CA3-9044-876B-883B54F8677D}" type="slidenum">
              <a:rPr lang="ru-RU" smtClean="0"/>
              <a:t>‹#›</a:t>
            </a:fld>
            <a:endParaRPr lang="ru-RU"/>
          </a:p>
        </p:txBody>
      </p:sp>
    </p:spTree>
    <p:extLst>
      <p:ext uri="{BB962C8B-B14F-4D97-AF65-F5344CB8AC3E}">
        <p14:creationId xmlns:p14="http://schemas.microsoft.com/office/powerpoint/2010/main" val="996401854"/>
      </p:ext>
    </p:extLst>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_Заголовок и пункты">
    <p:spTree>
      <p:nvGrpSpPr>
        <p:cNvPr id="1" name=""/>
        <p:cNvGrpSpPr/>
        <p:nvPr/>
      </p:nvGrpSpPr>
      <p:grpSpPr>
        <a:xfrm>
          <a:off x="0" y="0"/>
          <a:ext cx="0" cy="0"/>
          <a:chOff x="0" y="0"/>
          <a:chExt cx="0" cy="0"/>
        </a:xfrm>
      </p:grpSpPr>
      <p:sp>
        <p:nvSpPr>
          <p:cNvPr id="46" name="Линия"/>
          <p:cNvSpPr/>
          <p:nvPr/>
        </p:nvSpPr>
        <p:spPr>
          <a:xfrm>
            <a:off x="566825" y="1250028"/>
            <a:ext cx="9559751" cy="1"/>
          </a:xfrm>
          <a:prstGeom prst="line">
            <a:avLst/>
          </a:prstGeom>
          <a:ln w="19050">
            <a:solidFill>
              <a:srgbClr val="D5D5D5"/>
            </a:solidFill>
            <a:miter lim="400000"/>
          </a:ln>
        </p:spPr>
        <p:txBody>
          <a:bodyPr lIns="0" tIns="0" rIns="0" bIns="0" anchor="ctr"/>
          <a:lstStyle/>
          <a:p>
            <a:pPr>
              <a:defRPr sz="3200" b="0">
                <a:solidFill>
                  <a:srgbClr val="FFFFFF"/>
                </a:solidFill>
                <a:latin typeface="Helvetica Neue Medium"/>
                <a:ea typeface="Helvetica Neue Medium"/>
                <a:cs typeface="Helvetica Neue Medium"/>
                <a:sym typeface="Helvetica Neue Medium"/>
              </a:defRPr>
            </a:pPr>
            <a:endParaRPr sz="1403"/>
          </a:p>
        </p:txBody>
      </p:sp>
      <p:sp>
        <p:nvSpPr>
          <p:cNvPr id="12" name="Macroeconomic stability…"/>
          <p:cNvSpPr txBox="1">
            <a:spLocks noGrp="1"/>
          </p:cNvSpPr>
          <p:nvPr>
            <p:ph type="body" sz="half" idx="15" hasCustomPrompt="1"/>
          </p:nvPr>
        </p:nvSpPr>
        <p:spPr>
          <a:xfrm>
            <a:off x="566825" y="1742201"/>
            <a:ext cx="9559751" cy="4638254"/>
          </a:xfrm>
          <a:prstGeom prst="rect">
            <a:avLst/>
          </a:prstGeom>
        </p:spPr>
        <p:txBody>
          <a:bodyPr lIns="0" tIns="0" rIns="0" bIns="0" anchor="t">
            <a:noAutofit/>
          </a:bodyPr>
          <a:lstStyle>
            <a:lvl1pPr marL="0" marR="0" indent="0" algn="l" defTabSz="362023" rtl="0" eaLnBrk="1" fontAlgn="auto" latinLnBrk="0" hangingPunct="1">
              <a:lnSpc>
                <a:spcPct val="150000"/>
              </a:lnSpc>
              <a:spcBef>
                <a:spcPts val="0"/>
              </a:spcBef>
              <a:spcAft>
                <a:spcPts val="0"/>
              </a:spcAft>
              <a:buClrTx/>
              <a:buSzPct val="100000"/>
              <a:buFont typeface="Arial" panose="020B0604020202020204" pitchFamily="34" charset="0"/>
              <a:buNone/>
              <a:tabLst/>
              <a:defRPr lang="en-US" sz="1316" b="1" baseline="0" smtClean="0">
                <a:solidFill>
                  <a:srgbClr val="262626"/>
                </a:solidFill>
                <a:sym typeface="Arial"/>
              </a:defRPr>
            </a:lvl1pPr>
            <a:lvl2pPr>
              <a:defRPr/>
            </a:lvl2pPr>
          </a:lstStyle>
          <a:p>
            <a:r>
              <a:rPr lang="ru-RU" dirty="0"/>
              <a:t>Уровень текста 1</a:t>
            </a:r>
          </a:p>
          <a:p>
            <a:pPr marL="278479" marR="0" lvl="1" indent="0" algn="l" defTabSz="362023" rtl="0" eaLnBrk="1" fontAlgn="auto" latinLnBrk="0" hangingPunct="1">
              <a:lnSpc>
                <a:spcPts val="877"/>
              </a:lnSpc>
              <a:spcBef>
                <a:spcPts val="0"/>
              </a:spcBef>
              <a:spcAft>
                <a:spcPts val="0"/>
              </a:spcAft>
              <a:buClrTx/>
              <a:buSzPct val="100000"/>
              <a:buFont typeface="Arial" panose="020B0604020202020204" pitchFamily="34" charset="0"/>
              <a:buNone/>
              <a:tabLst/>
              <a:defRPr/>
            </a:pPr>
            <a:endParaRPr lang="ru-RU" dirty="0"/>
          </a:p>
          <a:p>
            <a:pPr marL="278479" marR="0" lvl="1" indent="0" algn="l" defTabSz="362023" rtl="0" eaLnBrk="1" fontAlgn="auto" latinLnBrk="0" hangingPunct="1">
              <a:lnSpc>
                <a:spcPts val="877"/>
              </a:lnSpc>
              <a:spcBef>
                <a:spcPts val="0"/>
              </a:spcBef>
              <a:spcAft>
                <a:spcPts val="0"/>
              </a:spcAft>
              <a:buClrTx/>
              <a:buSzPct val="100000"/>
              <a:buFont typeface="Arial" panose="020B0604020202020204" pitchFamily="34" charset="0"/>
              <a:buNone/>
              <a:tabLst/>
              <a:defRPr/>
            </a:pPr>
            <a:r>
              <a:rPr lang="ru-RU" dirty="0"/>
              <a:t>Уровень текста 2</a:t>
            </a:r>
          </a:p>
          <a:p>
            <a:endParaRPr lang="ru-RU" dirty="0"/>
          </a:p>
        </p:txBody>
      </p:sp>
      <p:sp>
        <p:nvSpPr>
          <p:cNvPr id="44" name="Прямоугольник"/>
          <p:cNvSpPr/>
          <p:nvPr/>
        </p:nvSpPr>
        <p:spPr>
          <a:xfrm>
            <a:off x="0" y="6871445"/>
            <a:ext cx="10693400" cy="688456"/>
          </a:xfrm>
          <a:prstGeom prst="rect">
            <a:avLst/>
          </a:prstGeom>
          <a:solidFill>
            <a:srgbClr val="F2F2F2"/>
          </a:solidFill>
          <a:ln w="12700">
            <a:miter lim="400000"/>
          </a:ln>
        </p:spPr>
        <p:txBody>
          <a:bodyPr lIns="0" tIns="0" rIns="0" bIns="0" anchor="ctr"/>
          <a:lstStyle/>
          <a:p>
            <a:pPr>
              <a:defRPr sz="3200" b="0">
                <a:solidFill>
                  <a:srgbClr val="FFFFFF"/>
                </a:solidFill>
                <a:latin typeface="Helvetica Neue Medium"/>
                <a:ea typeface="Helvetica Neue Medium"/>
                <a:cs typeface="Helvetica Neue Medium"/>
                <a:sym typeface="Helvetica Neue Medium"/>
              </a:defRPr>
            </a:pPr>
            <a:endParaRPr sz="1403"/>
          </a:p>
        </p:txBody>
      </p:sp>
      <p:sp>
        <p:nvSpPr>
          <p:cNvPr id="45" name="Source:"/>
          <p:cNvSpPr txBox="1">
            <a:spLocks noGrp="1"/>
          </p:cNvSpPr>
          <p:nvPr>
            <p:ph type="body" sz="quarter" idx="14" hasCustomPrompt="1"/>
          </p:nvPr>
        </p:nvSpPr>
        <p:spPr>
          <a:xfrm>
            <a:off x="1721780" y="7110686"/>
            <a:ext cx="8417197" cy="213072"/>
          </a:xfrm>
          <a:prstGeom prst="rect">
            <a:avLst/>
          </a:prstGeom>
        </p:spPr>
        <p:txBody>
          <a:bodyPr lIns="0" tIns="0" rIns="0" bIns="0">
            <a:spAutoFit/>
          </a:bodyPr>
          <a:lstStyle>
            <a:lvl1pPr marL="0" indent="0" algn="r">
              <a:buSzTx/>
              <a:buNone/>
              <a:defRPr sz="1053" b="0">
                <a:solidFill>
                  <a:srgbClr val="5E5E5E"/>
                </a:solidFill>
                <a:latin typeface="+mn-lt"/>
                <a:ea typeface="+mn-ea"/>
                <a:cs typeface="+mn-cs"/>
                <a:sym typeface="Arial"/>
              </a:defRPr>
            </a:lvl1pPr>
          </a:lstStyle>
          <a:p>
            <a:r>
              <a:rPr lang="ru-RU" dirty="0"/>
              <a:t>Источник</a:t>
            </a:r>
            <a:r>
              <a:rPr dirty="0"/>
              <a:t>: </a:t>
            </a:r>
          </a:p>
        </p:txBody>
      </p:sp>
      <p:sp>
        <p:nvSpPr>
          <p:cNvPr id="48" name="Номер слайда"/>
          <p:cNvSpPr txBox="1">
            <a:spLocks noGrp="1"/>
          </p:cNvSpPr>
          <p:nvPr>
            <p:ph type="sldNum" sz="quarter" idx="2"/>
          </p:nvPr>
        </p:nvSpPr>
        <p:spPr>
          <a:xfrm>
            <a:off x="566825" y="7131797"/>
            <a:ext cx="206788" cy="202491"/>
          </a:xfrm>
          <a:prstGeom prst="rect">
            <a:avLst/>
          </a:prstGeom>
        </p:spPr>
        <p:txBody>
          <a:bodyPr lIns="0" tIns="0" rIns="0" bIns="0" anchor="ctr"/>
          <a:lstStyle>
            <a:lvl1pPr algn="l">
              <a:defRPr sz="1316">
                <a:solidFill>
                  <a:srgbClr val="5E5E5E"/>
                </a:solidFill>
                <a:latin typeface="+mn-lt"/>
                <a:ea typeface="+mn-ea"/>
                <a:cs typeface="+mn-cs"/>
                <a:sym typeface="Arial"/>
              </a:defRPr>
            </a:lvl1pPr>
          </a:lstStyle>
          <a:p>
            <a:fld id="{86CB4B4D-7CA3-9044-876B-883B54F8677D}" type="slidenum">
              <a:rPr lang="ru-RU" smtClean="0"/>
              <a:pPr/>
              <a:t>‹#›</a:t>
            </a:fld>
            <a:endParaRPr lang="ru-RU" dirty="0"/>
          </a:p>
        </p:txBody>
      </p:sp>
      <p:sp>
        <p:nvSpPr>
          <p:cNvPr id="49" name="Текст заголовка"/>
          <p:cNvSpPr txBox="1">
            <a:spLocks noGrp="1"/>
          </p:cNvSpPr>
          <p:nvPr>
            <p:ph type="title"/>
          </p:nvPr>
        </p:nvSpPr>
        <p:spPr>
          <a:xfrm>
            <a:off x="573657" y="319"/>
            <a:ext cx="8075746" cy="1249709"/>
          </a:xfrm>
          <a:prstGeom prst="rect">
            <a:avLst/>
          </a:prstGeom>
        </p:spPr>
        <p:txBody>
          <a:bodyPr lIns="0" tIns="0" rIns="0" bIns="0"/>
          <a:lstStyle>
            <a:lvl1pPr>
              <a:defRPr sz="1754" b="1"/>
            </a:lvl1pPr>
          </a:lstStyle>
          <a:p>
            <a:r>
              <a:rPr dirty="0" err="1"/>
              <a:t>Текст</a:t>
            </a:r>
            <a:r>
              <a:rPr dirty="0"/>
              <a:t> </a:t>
            </a:r>
            <a:r>
              <a:rPr dirty="0" err="1"/>
              <a:t>заголовка</a:t>
            </a:r>
            <a:endParaRPr dirty="0"/>
          </a:p>
        </p:txBody>
      </p:sp>
      <p:pic>
        <p:nvPicPr>
          <p:cNvPr id="9" name="Изображение" descr="Изображение"/>
          <p:cNvPicPr>
            <a:picLocks noChangeAspect="1"/>
          </p:cNvPicPr>
          <p:nvPr userDrawn="1"/>
        </p:nvPicPr>
        <p:blipFill>
          <a:blip r:embed="rId2"/>
          <a:stretch>
            <a:fillRect/>
          </a:stretch>
        </p:blipFill>
        <p:spPr>
          <a:xfrm>
            <a:off x="8958867" y="243986"/>
            <a:ext cx="1167709" cy="772877"/>
          </a:xfrm>
          <a:prstGeom prst="rect">
            <a:avLst/>
          </a:prstGeom>
          <a:ln w="12700">
            <a:miter lim="400000"/>
          </a:ln>
        </p:spPr>
      </p:pic>
    </p:spTree>
    <p:extLst>
      <p:ext uri="{BB962C8B-B14F-4D97-AF65-F5344CB8AC3E}">
        <p14:creationId xmlns:p14="http://schemas.microsoft.com/office/powerpoint/2010/main" val="1254998681"/>
      </p:ext>
    </p:extLst>
  </p:cSld>
  <p:clrMapOvr>
    <a:masterClrMapping/>
  </p:clrMapOvr>
  <p:transition spd="med"/>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theme" Target="../theme/theme2.xml"/><Relationship Id="rId5" Type="http://schemas.openxmlformats.org/officeDocument/2006/relationships/slideLayout" Target="../slideLayouts/slideLayout8.xml"/><Relationship Id="rId4"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Текст заголовка"/>
          <p:cNvSpPr txBox="1">
            <a:spLocks noGrp="1"/>
          </p:cNvSpPr>
          <p:nvPr>
            <p:ph type="title"/>
          </p:nvPr>
        </p:nvSpPr>
        <p:spPr bwMode="auto">
          <a:xfrm>
            <a:off x="741363" y="195263"/>
            <a:ext cx="9210675" cy="1260475"/>
          </a:xfrm>
          <a:prstGeom prst="rect">
            <a:avLst/>
          </a:prstGeom>
          <a:noFill/>
          <a:ln w="12700">
            <a:noFill/>
            <a:miter lim="400000"/>
            <a:headEnd/>
            <a:tailEnd/>
          </a:ln>
        </p:spPr>
        <p:txBody>
          <a:bodyPr vert="horz" wrap="square" lIns="0" tIns="0" rIns="0" bIns="0" numCol="1" anchor="ctr" anchorCtr="0" compatLnSpc="1">
            <a:prstTxWarp prst="textNoShape">
              <a:avLst/>
            </a:prstTxWarp>
          </a:bodyPr>
          <a:lstStyle/>
          <a:p>
            <a:pPr lvl="0"/>
            <a:r>
              <a:rPr lang="ru-RU">
                <a:sym typeface="Arial" charset="0"/>
              </a:rPr>
              <a:t>Текст заголовка</a:t>
            </a:r>
          </a:p>
        </p:txBody>
      </p:sp>
      <p:sp>
        <p:nvSpPr>
          <p:cNvPr id="1027" name="Уровень текста 1…"/>
          <p:cNvSpPr txBox="1">
            <a:spLocks noGrp="1"/>
          </p:cNvSpPr>
          <p:nvPr>
            <p:ph type="body" idx="1"/>
          </p:nvPr>
        </p:nvSpPr>
        <p:spPr bwMode="auto">
          <a:xfrm>
            <a:off x="741363" y="1736725"/>
            <a:ext cx="9210675" cy="5124450"/>
          </a:xfrm>
          <a:prstGeom prst="rect">
            <a:avLst/>
          </a:prstGeom>
          <a:noFill/>
          <a:ln w="12700">
            <a:noFill/>
            <a:miter lim="400000"/>
            <a:headEnd/>
            <a:tailEnd/>
          </a:ln>
        </p:spPr>
        <p:txBody>
          <a:bodyPr vert="horz" wrap="square" lIns="0" tIns="0" rIns="0" bIns="0" numCol="1" anchor="t" anchorCtr="0" compatLnSpc="1">
            <a:prstTxWarp prst="textNoShape">
              <a:avLst/>
            </a:prstTxWarp>
          </a:bodyPr>
          <a:lstStyle/>
          <a:p>
            <a:pPr lvl="0"/>
            <a:r>
              <a:rPr lang="ru-RU">
                <a:sym typeface="Helvetica Neue"/>
              </a:rPr>
              <a:t>Уровень текста 1</a:t>
            </a:r>
          </a:p>
          <a:p>
            <a:pPr lvl="1"/>
            <a:r>
              <a:rPr lang="ru-RU">
                <a:sym typeface="Helvetica Neue"/>
              </a:rPr>
              <a:t>Уровень текста 2</a:t>
            </a:r>
          </a:p>
          <a:p>
            <a:pPr lvl="2"/>
            <a:r>
              <a:rPr lang="ru-RU">
                <a:sym typeface="Helvetica Neue"/>
              </a:rPr>
              <a:t>Уровень текста 3</a:t>
            </a:r>
          </a:p>
          <a:p>
            <a:pPr lvl="3"/>
            <a:r>
              <a:rPr lang="ru-RU">
                <a:sym typeface="Helvetica Neue"/>
              </a:rPr>
              <a:t>Уровень текста 4</a:t>
            </a:r>
          </a:p>
          <a:p>
            <a:pPr lvl="4"/>
            <a:r>
              <a:rPr lang="ru-RU">
                <a:sym typeface="Helvetica Neue"/>
              </a:rPr>
              <a:t>Уровень текста 5</a:t>
            </a:r>
          </a:p>
        </p:txBody>
      </p:sp>
      <p:sp>
        <p:nvSpPr>
          <p:cNvPr id="1028" name="Номер слайда"/>
          <p:cNvSpPr txBox="1">
            <a:spLocks noGrp="1"/>
          </p:cNvSpPr>
          <p:nvPr>
            <p:ph type="sldNum" sz="quarter" idx="2"/>
          </p:nvPr>
        </p:nvSpPr>
        <p:spPr bwMode="auto">
          <a:xfrm>
            <a:off x="5235575" y="7210425"/>
            <a:ext cx="217488" cy="215900"/>
          </a:xfrm>
          <a:prstGeom prst="rect">
            <a:avLst/>
          </a:prstGeom>
          <a:noFill/>
          <a:ln w="12700">
            <a:noFill/>
            <a:miter lim="400000"/>
            <a:headEnd/>
            <a:tailEnd/>
          </a:ln>
        </p:spPr>
        <p:txBody>
          <a:bodyPr vert="horz" wrap="none" lIns="24338" tIns="24338" rIns="24338" bIns="24338" numCol="1" anchor="t" anchorCtr="0" compatLnSpc="1">
            <a:prstTxWarp prst="textNoShape">
              <a:avLst/>
            </a:prstTxWarp>
            <a:spAutoFit/>
          </a:bodyPr>
          <a:lstStyle>
            <a:lvl1pPr algn="ctr" hangingPunct="0">
              <a:defRPr sz="1100" b="0">
                <a:latin typeface="Helvetica Neue Light"/>
                <a:ea typeface="Helvetica Neue Light"/>
                <a:cs typeface="Helvetica Neue Light"/>
                <a:sym typeface="Helvetica Neue Light"/>
              </a:defRPr>
            </a:lvl1pPr>
          </a:lstStyle>
          <a:p>
            <a:pPr>
              <a:defRPr/>
            </a:pPr>
            <a:fld id="{EDB8FB82-0F14-44D1-8C80-BAA22BA36638}"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652" r:id="rId1"/>
    <p:sldLayoutId id="2147483651" r:id="rId2"/>
    <p:sldLayoutId id="2147483654" r:id="rId3"/>
  </p:sldLayoutIdLst>
  <p:transition spd="med"/>
  <p:hf hdr="0" ftr="0" dt="0"/>
  <p:txStyles>
    <p:titleStyle>
      <a:lvl1pPr algn="l" defTabSz="395288" rtl="0" eaLnBrk="0" fontAlgn="base" hangingPunct="0">
        <a:spcBef>
          <a:spcPct val="0"/>
        </a:spcBef>
        <a:spcAft>
          <a:spcPct val="0"/>
        </a:spcAft>
        <a:defRPr sz="4300">
          <a:solidFill>
            <a:srgbClr val="000000"/>
          </a:solidFill>
          <a:latin typeface="+mn-lt"/>
          <a:ea typeface="+mn-ea"/>
          <a:cs typeface="+mn-cs"/>
          <a:sym typeface="Arial" charset="0"/>
        </a:defRPr>
      </a:lvl1pPr>
      <a:lvl2pPr algn="l" defTabSz="395288" rtl="0" eaLnBrk="0" fontAlgn="base" hangingPunct="0">
        <a:spcBef>
          <a:spcPct val="0"/>
        </a:spcBef>
        <a:spcAft>
          <a:spcPct val="0"/>
        </a:spcAft>
        <a:defRPr sz="4300">
          <a:solidFill>
            <a:srgbClr val="000000"/>
          </a:solidFill>
          <a:latin typeface="+mn-lt"/>
          <a:ea typeface="+mn-ea"/>
          <a:cs typeface="+mn-cs"/>
          <a:sym typeface="Arial" charset="0"/>
        </a:defRPr>
      </a:lvl2pPr>
      <a:lvl3pPr algn="l" defTabSz="395288" rtl="0" eaLnBrk="0" fontAlgn="base" hangingPunct="0">
        <a:spcBef>
          <a:spcPct val="0"/>
        </a:spcBef>
        <a:spcAft>
          <a:spcPct val="0"/>
        </a:spcAft>
        <a:defRPr sz="4300">
          <a:solidFill>
            <a:srgbClr val="000000"/>
          </a:solidFill>
          <a:latin typeface="+mn-lt"/>
          <a:ea typeface="+mn-ea"/>
          <a:cs typeface="+mn-cs"/>
          <a:sym typeface="Arial" charset="0"/>
        </a:defRPr>
      </a:lvl3pPr>
      <a:lvl4pPr algn="l" defTabSz="395288" rtl="0" eaLnBrk="0" fontAlgn="base" hangingPunct="0">
        <a:spcBef>
          <a:spcPct val="0"/>
        </a:spcBef>
        <a:spcAft>
          <a:spcPct val="0"/>
        </a:spcAft>
        <a:defRPr sz="4300">
          <a:solidFill>
            <a:srgbClr val="000000"/>
          </a:solidFill>
          <a:latin typeface="+mn-lt"/>
          <a:ea typeface="+mn-ea"/>
          <a:cs typeface="+mn-cs"/>
          <a:sym typeface="Arial" charset="0"/>
        </a:defRPr>
      </a:lvl4pPr>
      <a:lvl5pPr algn="l" defTabSz="395288" rtl="0" eaLnBrk="0" fontAlgn="base" hangingPunct="0">
        <a:spcBef>
          <a:spcPct val="0"/>
        </a:spcBef>
        <a:spcAft>
          <a:spcPct val="0"/>
        </a:spcAft>
        <a:defRPr sz="4300">
          <a:solidFill>
            <a:srgbClr val="000000"/>
          </a:solidFill>
          <a:latin typeface="+mn-lt"/>
          <a:ea typeface="+mn-ea"/>
          <a:cs typeface="+mn-cs"/>
          <a:sym typeface="Arial" charset="0"/>
        </a:defRPr>
      </a:lvl5pPr>
      <a:lvl6pPr marL="0" marR="0" indent="0" algn="l" defTabSz="825500" rtl="0" latinLnBrk="0">
        <a:lnSpc>
          <a:spcPct val="100000"/>
        </a:lnSpc>
        <a:spcBef>
          <a:spcPts val="0"/>
        </a:spcBef>
        <a:spcAft>
          <a:spcPts val="0"/>
        </a:spcAft>
        <a:buClrTx/>
        <a:buSzTx/>
        <a:buFontTx/>
        <a:buNone/>
        <a:tabLst/>
        <a:defRPr sz="9000" b="0" i="0" u="none" strike="noStrike" cap="none" spc="0" baseline="0">
          <a:ln>
            <a:noFill/>
          </a:ln>
          <a:solidFill>
            <a:srgbClr val="000000"/>
          </a:solidFill>
          <a:uFillTx/>
          <a:latin typeface="+mn-lt"/>
          <a:ea typeface="+mn-ea"/>
          <a:cs typeface="+mn-cs"/>
          <a:sym typeface="Arial"/>
        </a:defRPr>
      </a:lvl6pPr>
      <a:lvl7pPr marL="0" marR="0" indent="0" algn="l" defTabSz="825500" rtl="0" latinLnBrk="0">
        <a:lnSpc>
          <a:spcPct val="100000"/>
        </a:lnSpc>
        <a:spcBef>
          <a:spcPts val="0"/>
        </a:spcBef>
        <a:spcAft>
          <a:spcPts val="0"/>
        </a:spcAft>
        <a:buClrTx/>
        <a:buSzTx/>
        <a:buFontTx/>
        <a:buNone/>
        <a:tabLst/>
        <a:defRPr sz="9000" b="0" i="0" u="none" strike="noStrike" cap="none" spc="0" baseline="0">
          <a:ln>
            <a:noFill/>
          </a:ln>
          <a:solidFill>
            <a:srgbClr val="000000"/>
          </a:solidFill>
          <a:uFillTx/>
          <a:latin typeface="+mn-lt"/>
          <a:ea typeface="+mn-ea"/>
          <a:cs typeface="+mn-cs"/>
          <a:sym typeface="Arial"/>
        </a:defRPr>
      </a:lvl7pPr>
      <a:lvl8pPr marL="0" marR="0" indent="0" algn="l" defTabSz="825500" rtl="0" latinLnBrk="0">
        <a:lnSpc>
          <a:spcPct val="100000"/>
        </a:lnSpc>
        <a:spcBef>
          <a:spcPts val="0"/>
        </a:spcBef>
        <a:spcAft>
          <a:spcPts val="0"/>
        </a:spcAft>
        <a:buClrTx/>
        <a:buSzTx/>
        <a:buFontTx/>
        <a:buNone/>
        <a:tabLst/>
        <a:defRPr sz="9000" b="0" i="0" u="none" strike="noStrike" cap="none" spc="0" baseline="0">
          <a:ln>
            <a:noFill/>
          </a:ln>
          <a:solidFill>
            <a:srgbClr val="000000"/>
          </a:solidFill>
          <a:uFillTx/>
          <a:latin typeface="+mn-lt"/>
          <a:ea typeface="+mn-ea"/>
          <a:cs typeface="+mn-cs"/>
          <a:sym typeface="Arial"/>
        </a:defRPr>
      </a:lvl8pPr>
      <a:lvl9pPr marL="0" marR="0" indent="0" algn="l" defTabSz="825500" rtl="0" latinLnBrk="0">
        <a:lnSpc>
          <a:spcPct val="100000"/>
        </a:lnSpc>
        <a:spcBef>
          <a:spcPts val="0"/>
        </a:spcBef>
        <a:spcAft>
          <a:spcPts val="0"/>
        </a:spcAft>
        <a:buClrTx/>
        <a:buSzTx/>
        <a:buFontTx/>
        <a:buNone/>
        <a:tabLst/>
        <a:defRPr sz="9000" b="0" i="0" u="none" strike="noStrike" cap="none" spc="0" baseline="0">
          <a:ln>
            <a:noFill/>
          </a:ln>
          <a:solidFill>
            <a:srgbClr val="000000"/>
          </a:solidFill>
          <a:uFillTx/>
          <a:latin typeface="+mn-lt"/>
          <a:ea typeface="+mn-ea"/>
          <a:cs typeface="+mn-cs"/>
          <a:sym typeface="Arial"/>
        </a:defRPr>
      </a:lvl9pPr>
    </p:titleStyle>
    <p:bodyStyle>
      <a:lvl1pPr marL="163513" indent="-163513" algn="l" defTabSz="395288" rtl="0" eaLnBrk="0" fontAlgn="base" hangingPunct="0">
        <a:spcBef>
          <a:spcPct val="0"/>
        </a:spcBef>
        <a:spcAft>
          <a:spcPct val="0"/>
        </a:spcAft>
        <a:buSzPct val="125000"/>
        <a:buChar char="•"/>
        <a:defRPr sz="1400">
          <a:solidFill>
            <a:srgbClr val="000000"/>
          </a:solidFill>
          <a:latin typeface="+mn-lt"/>
          <a:ea typeface="Helvetica Neue"/>
          <a:cs typeface="Helvetica Neue"/>
          <a:sym typeface="Helvetica Neue"/>
        </a:defRPr>
      </a:lvl1pPr>
      <a:lvl2pPr marL="304800" indent="-85725" algn="l" defTabSz="395288" rtl="0" eaLnBrk="0" fontAlgn="base" hangingPunct="0">
        <a:spcBef>
          <a:spcPct val="0"/>
        </a:spcBef>
        <a:spcAft>
          <a:spcPct val="0"/>
        </a:spcAft>
        <a:buSzPct val="125000"/>
        <a:buChar char="–"/>
        <a:defRPr sz="1400">
          <a:solidFill>
            <a:srgbClr val="000000"/>
          </a:solidFill>
          <a:latin typeface="+mn-lt"/>
          <a:ea typeface="Helvetica Neue"/>
          <a:cs typeface="Helvetica Neue"/>
          <a:sym typeface="Helvetica Neue"/>
        </a:defRPr>
      </a:lvl2pPr>
      <a:lvl3pPr marL="608013" indent="-169863" algn="l" defTabSz="395288" rtl="0" eaLnBrk="0" fontAlgn="base" hangingPunct="0">
        <a:spcBef>
          <a:spcPct val="0"/>
        </a:spcBef>
        <a:spcAft>
          <a:spcPct val="0"/>
        </a:spcAft>
        <a:buSzPct val="125000"/>
        <a:buChar char="•"/>
        <a:defRPr sz="1400">
          <a:solidFill>
            <a:srgbClr val="000000"/>
          </a:solidFill>
          <a:latin typeface="+mn-lt"/>
          <a:ea typeface="Helvetica Neue"/>
          <a:cs typeface="Helvetica Neue"/>
          <a:sym typeface="Helvetica Neue"/>
        </a:defRPr>
      </a:lvl3pPr>
      <a:lvl4pPr marL="912813" indent="-255588" algn="l" defTabSz="395288" rtl="0" eaLnBrk="0" fontAlgn="base" hangingPunct="0">
        <a:spcBef>
          <a:spcPct val="0"/>
        </a:spcBef>
        <a:spcAft>
          <a:spcPct val="0"/>
        </a:spcAft>
        <a:buSzPct val="125000"/>
        <a:buChar char="–"/>
        <a:defRPr sz="1400">
          <a:solidFill>
            <a:srgbClr val="000000"/>
          </a:solidFill>
          <a:latin typeface="+mn-lt"/>
          <a:ea typeface="Helvetica Neue"/>
          <a:cs typeface="Helvetica Neue"/>
          <a:sym typeface="Helvetica Neue"/>
        </a:defRPr>
      </a:lvl4pPr>
      <a:lvl5pPr marL="1217613" indent="-341313" algn="l" defTabSz="395288" rtl="0" eaLnBrk="0" fontAlgn="base" hangingPunct="0">
        <a:spcBef>
          <a:spcPct val="0"/>
        </a:spcBef>
        <a:spcAft>
          <a:spcPct val="0"/>
        </a:spcAft>
        <a:buSzPct val="125000"/>
        <a:buChar char="»"/>
        <a:defRPr sz="1400">
          <a:solidFill>
            <a:srgbClr val="000000"/>
          </a:solidFill>
          <a:latin typeface="+mn-lt"/>
          <a:ea typeface="Helvetica Neue"/>
          <a:cs typeface="Helvetica Neue"/>
          <a:sym typeface="Helvetica Neue"/>
        </a:defRPr>
      </a:lvl5pPr>
      <a:lvl6pPr marL="3571875" marR="0" indent="-396875" algn="ctr" defTabSz="825500" rtl="0" latinLnBrk="0">
        <a:lnSpc>
          <a:spcPct val="100000"/>
        </a:lnSpc>
        <a:spcBef>
          <a:spcPts val="0"/>
        </a:spcBef>
        <a:spcAft>
          <a:spcPts val="0"/>
        </a:spcAft>
        <a:buClrTx/>
        <a:buSzPct val="125000"/>
        <a:buFontTx/>
        <a:buChar char="•"/>
        <a:tabLst/>
        <a:defRPr sz="3000" b="1" i="0" u="none" strike="noStrike" cap="none" spc="0" baseline="0">
          <a:ln>
            <a:noFill/>
          </a:ln>
          <a:solidFill>
            <a:srgbClr val="000000"/>
          </a:solidFill>
          <a:uFillTx/>
          <a:latin typeface="Helvetica Neue"/>
          <a:ea typeface="Helvetica Neue"/>
          <a:cs typeface="Helvetica Neue"/>
          <a:sym typeface="Helvetica Neue"/>
        </a:defRPr>
      </a:lvl6pPr>
      <a:lvl7pPr marL="4206875" marR="0" indent="-396875" algn="ctr" defTabSz="825500" rtl="0" latinLnBrk="0">
        <a:lnSpc>
          <a:spcPct val="100000"/>
        </a:lnSpc>
        <a:spcBef>
          <a:spcPts val="0"/>
        </a:spcBef>
        <a:spcAft>
          <a:spcPts val="0"/>
        </a:spcAft>
        <a:buClrTx/>
        <a:buSzPct val="125000"/>
        <a:buFontTx/>
        <a:buChar char="•"/>
        <a:tabLst/>
        <a:defRPr sz="3000" b="1" i="0" u="none" strike="noStrike" cap="none" spc="0" baseline="0">
          <a:ln>
            <a:noFill/>
          </a:ln>
          <a:solidFill>
            <a:srgbClr val="000000"/>
          </a:solidFill>
          <a:uFillTx/>
          <a:latin typeface="Helvetica Neue"/>
          <a:ea typeface="Helvetica Neue"/>
          <a:cs typeface="Helvetica Neue"/>
          <a:sym typeface="Helvetica Neue"/>
        </a:defRPr>
      </a:lvl7pPr>
      <a:lvl8pPr marL="4841875" marR="0" indent="-396875" algn="ctr" defTabSz="825500" rtl="0" latinLnBrk="0">
        <a:lnSpc>
          <a:spcPct val="100000"/>
        </a:lnSpc>
        <a:spcBef>
          <a:spcPts val="0"/>
        </a:spcBef>
        <a:spcAft>
          <a:spcPts val="0"/>
        </a:spcAft>
        <a:buClrTx/>
        <a:buSzPct val="125000"/>
        <a:buFontTx/>
        <a:buChar char="•"/>
        <a:tabLst/>
        <a:defRPr sz="3000" b="1" i="0" u="none" strike="noStrike" cap="none" spc="0" baseline="0">
          <a:ln>
            <a:noFill/>
          </a:ln>
          <a:solidFill>
            <a:srgbClr val="000000"/>
          </a:solidFill>
          <a:uFillTx/>
          <a:latin typeface="Helvetica Neue"/>
          <a:ea typeface="Helvetica Neue"/>
          <a:cs typeface="Helvetica Neue"/>
          <a:sym typeface="Helvetica Neue"/>
        </a:defRPr>
      </a:lvl8pPr>
      <a:lvl9pPr marL="5476875" marR="0" indent="-396875" algn="ctr" defTabSz="825500" rtl="0" latinLnBrk="0">
        <a:lnSpc>
          <a:spcPct val="100000"/>
        </a:lnSpc>
        <a:spcBef>
          <a:spcPts val="0"/>
        </a:spcBef>
        <a:spcAft>
          <a:spcPts val="0"/>
        </a:spcAft>
        <a:buClrTx/>
        <a:buSzPct val="125000"/>
        <a:buFontTx/>
        <a:buChar char="•"/>
        <a:tabLst/>
        <a:defRPr sz="3000" b="1" i="0" u="none" strike="noStrike" cap="none" spc="0" baseline="0">
          <a:ln>
            <a:noFill/>
          </a:ln>
          <a:solidFill>
            <a:srgbClr val="000000"/>
          </a:solidFill>
          <a:uFillTx/>
          <a:latin typeface="Helvetica Neue"/>
          <a:ea typeface="Helvetica Neue"/>
          <a:cs typeface="Helvetica Neue"/>
          <a:sym typeface="Helvetica Neue"/>
        </a:defRPr>
      </a:lvl9pPr>
    </p:bodyStyle>
    <p:otherStyle>
      <a:lvl1pPr marL="0" marR="0" indent="0" algn="ctr" defTabSz="82550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Neue Light"/>
        </a:defRPr>
      </a:lvl1pPr>
      <a:lvl2pPr marL="0" marR="0" indent="228600" algn="ctr" defTabSz="82550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Neue Light"/>
        </a:defRPr>
      </a:lvl2pPr>
      <a:lvl3pPr marL="0" marR="0" indent="457200" algn="ctr" defTabSz="82550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Neue Light"/>
        </a:defRPr>
      </a:lvl3pPr>
      <a:lvl4pPr marL="0" marR="0" indent="685800" algn="ctr" defTabSz="82550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Neue Light"/>
        </a:defRPr>
      </a:lvl4pPr>
      <a:lvl5pPr marL="0" marR="0" indent="914400" algn="ctr" defTabSz="82550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Neue Light"/>
        </a:defRPr>
      </a:lvl5pPr>
      <a:lvl6pPr marL="0" marR="0" indent="1143000" algn="ctr" defTabSz="82550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Neue Light"/>
        </a:defRPr>
      </a:lvl6pPr>
      <a:lvl7pPr marL="0" marR="0" indent="1371600" algn="ctr" defTabSz="82550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Neue Light"/>
        </a:defRPr>
      </a:lvl7pPr>
      <a:lvl8pPr marL="0" marR="0" indent="1600200" algn="ctr" defTabSz="82550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Neue Light"/>
        </a:defRPr>
      </a:lvl8pPr>
      <a:lvl9pPr marL="0" marR="0" indent="1828800" algn="ctr" defTabSz="82550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Helvetica Neue Light"/>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Текст заголовка"/>
          <p:cNvSpPr txBox="1">
            <a:spLocks noGrp="1"/>
          </p:cNvSpPr>
          <p:nvPr>
            <p:ph type="title"/>
          </p:nvPr>
        </p:nvSpPr>
        <p:spPr>
          <a:xfrm>
            <a:off x="740741" y="196032"/>
            <a:ext cx="9211919" cy="126021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ctr">
            <a:normAutofit/>
          </a:bodyPr>
          <a:lstStyle/>
          <a:p>
            <a:r>
              <a:rPr dirty="0" err="1"/>
              <a:t>Текст</a:t>
            </a:r>
            <a:r>
              <a:rPr dirty="0"/>
              <a:t> </a:t>
            </a:r>
            <a:r>
              <a:rPr dirty="0" err="1"/>
              <a:t>заголовка</a:t>
            </a:r>
            <a:endParaRPr dirty="0"/>
          </a:p>
        </p:txBody>
      </p:sp>
      <p:sp>
        <p:nvSpPr>
          <p:cNvPr id="3" name="Уровень текста 1…"/>
          <p:cNvSpPr txBox="1">
            <a:spLocks noGrp="1"/>
          </p:cNvSpPr>
          <p:nvPr>
            <p:ph type="body" idx="1"/>
          </p:nvPr>
        </p:nvSpPr>
        <p:spPr>
          <a:xfrm>
            <a:off x="740741" y="1736290"/>
            <a:ext cx="9211919" cy="512485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t">
            <a:normAutofit/>
          </a:bodyPr>
          <a:lstStyle/>
          <a:p>
            <a:r>
              <a:rPr dirty="0" err="1"/>
              <a:t>Уровень</a:t>
            </a:r>
            <a:r>
              <a:rPr dirty="0"/>
              <a:t> </a:t>
            </a:r>
            <a:r>
              <a:rPr dirty="0" err="1"/>
              <a:t>текста</a:t>
            </a:r>
            <a:r>
              <a:rPr dirty="0"/>
              <a:t> 1</a:t>
            </a:r>
            <a:endParaRPr lang="ru-RU" dirty="0"/>
          </a:p>
          <a:p>
            <a:pPr lvl="1"/>
            <a:r>
              <a:rPr dirty="0" err="1"/>
              <a:t>Уровень</a:t>
            </a:r>
            <a:r>
              <a:rPr dirty="0"/>
              <a:t> </a:t>
            </a:r>
            <a:r>
              <a:rPr dirty="0" err="1"/>
              <a:t>текста</a:t>
            </a:r>
            <a:r>
              <a:rPr dirty="0"/>
              <a:t> 2</a:t>
            </a:r>
          </a:p>
          <a:p>
            <a:pPr lvl="2"/>
            <a:r>
              <a:rPr dirty="0" err="1"/>
              <a:t>Уровень</a:t>
            </a:r>
            <a:r>
              <a:rPr dirty="0"/>
              <a:t> </a:t>
            </a:r>
            <a:r>
              <a:rPr dirty="0" err="1"/>
              <a:t>текста</a:t>
            </a:r>
            <a:r>
              <a:rPr dirty="0"/>
              <a:t> 3</a:t>
            </a:r>
          </a:p>
          <a:p>
            <a:pPr lvl="3"/>
            <a:r>
              <a:rPr dirty="0" err="1"/>
              <a:t>Уровень</a:t>
            </a:r>
            <a:r>
              <a:rPr dirty="0"/>
              <a:t> </a:t>
            </a:r>
            <a:r>
              <a:rPr dirty="0" err="1"/>
              <a:t>текста</a:t>
            </a:r>
            <a:r>
              <a:rPr dirty="0"/>
              <a:t> 4</a:t>
            </a:r>
          </a:p>
          <a:p>
            <a:pPr lvl="4"/>
            <a:r>
              <a:rPr dirty="0" err="1"/>
              <a:t>Уровень</a:t>
            </a:r>
            <a:r>
              <a:rPr dirty="0"/>
              <a:t> </a:t>
            </a:r>
            <a:r>
              <a:rPr dirty="0" err="1"/>
              <a:t>текста</a:t>
            </a:r>
            <a:r>
              <a:rPr dirty="0"/>
              <a:t> 5</a:t>
            </a:r>
          </a:p>
        </p:txBody>
      </p:sp>
      <p:sp>
        <p:nvSpPr>
          <p:cNvPr id="4" name="Номер слайда"/>
          <p:cNvSpPr txBox="1">
            <a:spLocks noGrp="1"/>
          </p:cNvSpPr>
          <p:nvPr>
            <p:ph type="sldNum" sz="quarter" idx="2"/>
          </p:nvPr>
        </p:nvSpPr>
        <p:spPr>
          <a:xfrm>
            <a:off x="5216676" y="7211205"/>
            <a:ext cx="270908" cy="264624"/>
          </a:xfrm>
          <a:prstGeom prst="rect">
            <a:avLst/>
          </a:prstGeom>
          <a:ln w="12700">
            <a:miter lim="400000"/>
          </a:ln>
        </p:spPr>
        <p:txBody>
          <a:bodyPr wrap="none" lIns="50800" tIns="50800" rIns="50800" bIns="50800">
            <a:spAutoFit/>
          </a:bodyPr>
          <a:lstStyle>
            <a:lvl1pPr>
              <a:defRPr sz="1053" b="0">
                <a:latin typeface="Helvetica Neue Light"/>
                <a:ea typeface="Helvetica Neue Light"/>
                <a:cs typeface="Helvetica Neue Light"/>
                <a:sym typeface="Helvetica Neue Light"/>
              </a:defRPr>
            </a:lvl1pPr>
          </a:lstStyle>
          <a:p>
            <a:fld id="{86CB4B4D-7CA3-9044-876B-883B54F8677D}" type="slidenum">
              <a:rPr lang="ru-RU" smtClean="0"/>
              <a:t>‹#›</a:t>
            </a:fld>
            <a:endParaRPr lang="ru-RU"/>
          </a:p>
        </p:txBody>
      </p:sp>
    </p:spTree>
    <p:extLst>
      <p:ext uri="{BB962C8B-B14F-4D97-AF65-F5344CB8AC3E}">
        <p14:creationId xmlns:p14="http://schemas.microsoft.com/office/powerpoint/2010/main" val="870067665"/>
      </p:ext>
    </p:extLst>
  </p:cSld>
  <p:clrMap bg1="lt1" tx1="dk1" bg2="lt2" tx2="dk2" accent1="accent1" accent2="accent2" accent3="accent3" accent4="accent4" accent5="accent5" accent6="accent6" hlink="hlink" folHlink="folHlink"/>
  <p:sldLayoutIdLst>
    <p:sldLayoutId id="2147483657" r:id="rId1"/>
    <p:sldLayoutId id="2147483658" r:id="rId2"/>
    <p:sldLayoutId id="2147483659" r:id="rId3"/>
    <p:sldLayoutId id="2147483660" r:id="rId4"/>
    <p:sldLayoutId id="2147483661" r:id="rId5"/>
  </p:sldLayoutIdLst>
  <p:transition spd="med"/>
  <p:hf hdr="0" ftr="0" dt="0"/>
  <p:txStyles>
    <p:titleStyle>
      <a:lvl1pPr marL="0" marR="0" indent="0" algn="l" defTabSz="362023" rtl="0" eaLnBrk="1" latinLnBrk="0" hangingPunct="1">
        <a:lnSpc>
          <a:spcPct val="100000"/>
        </a:lnSpc>
        <a:spcBef>
          <a:spcPts val="0"/>
        </a:spcBef>
        <a:spcAft>
          <a:spcPts val="0"/>
        </a:spcAft>
        <a:buClrTx/>
        <a:buSzTx/>
        <a:buFontTx/>
        <a:buNone/>
        <a:tabLst/>
        <a:defRPr sz="3947" b="0" i="0" u="none" strike="noStrike" cap="none" spc="0" baseline="0">
          <a:ln>
            <a:noFill/>
          </a:ln>
          <a:solidFill>
            <a:srgbClr val="000000"/>
          </a:solidFill>
          <a:uFillTx/>
          <a:latin typeface="+mn-lt"/>
          <a:ea typeface="+mn-ea"/>
          <a:cs typeface="+mn-cs"/>
          <a:sym typeface="Arial"/>
        </a:defRPr>
      </a:lvl1pPr>
      <a:lvl2pPr marL="0" marR="0" indent="0" algn="l" defTabSz="362023" rtl="0" eaLnBrk="1" latinLnBrk="0" hangingPunct="1">
        <a:lnSpc>
          <a:spcPct val="100000"/>
        </a:lnSpc>
        <a:spcBef>
          <a:spcPts val="0"/>
        </a:spcBef>
        <a:spcAft>
          <a:spcPts val="0"/>
        </a:spcAft>
        <a:buClrTx/>
        <a:buSzTx/>
        <a:buFontTx/>
        <a:buNone/>
        <a:tabLst/>
        <a:defRPr sz="3947" b="0" i="0" u="none" strike="noStrike" cap="none" spc="0" baseline="0">
          <a:ln>
            <a:noFill/>
          </a:ln>
          <a:solidFill>
            <a:srgbClr val="000000"/>
          </a:solidFill>
          <a:uFillTx/>
          <a:latin typeface="+mn-lt"/>
          <a:ea typeface="+mn-ea"/>
          <a:cs typeface="+mn-cs"/>
          <a:sym typeface="Arial"/>
        </a:defRPr>
      </a:lvl2pPr>
      <a:lvl3pPr marL="0" marR="0" indent="0" algn="l" defTabSz="362023" rtl="0" eaLnBrk="1" latinLnBrk="0" hangingPunct="1">
        <a:lnSpc>
          <a:spcPct val="100000"/>
        </a:lnSpc>
        <a:spcBef>
          <a:spcPts val="0"/>
        </a:spcBef>
        <a:spcAft>
          <a:spcPts val="0"/>
        </a:spcAft>
        <a:buClrTx/>
        <a:buSzTx/>
        <a:buFontTx/>
        <a:buNone/>
        <a:tabLst/>
        <a:defRPr sz="3947" b="0" i="0" u="none" strike="noStrike" cap="none" spc="0" baseline="0">
          <a:ln>
            <a:noFill/>
          </a:ln>
          <a:solidFill>
            <a:srgbClr val="000000"/>
          </a:solidFill>
          <a:uFillTx/>
          <a:latin typeface="+mn-lt"/>
          <a:ea typeface="+mn-ea"/>
          <a:cs typeface="+mn-cs"/>
          <a:sym typeface="Arial"/>
        </a:defRPr>
      </a:lvl3pPr>
      <a:lvl4pPr marL="0" marR="0" indent="0" algn="l" defTabSz="362023" rtl="0" eaLnBrk="1" latinLnBrk="0" hangingPunct="1">
        <a:lnSpc>
          <a:spcPct val="100000"/>
        </a:lnSpc>
        <a:spcBef>
          <a:spcPts val="0"/>
        </a:spcBef>
        <a:spcAft>
          <a:spcPts val="0"/>
        </a:spcAft>
        <a:buClrTx/>
        <a:buSzTx/>
        <a:buFontTx/>
        <a:buNone/>
        <a:tabLst/>
        <a:defRPr sz="3947" b="0" i="0" u="none" strike="noStrike" cap="none" spc="0" baseline="0">
          <a:ln>
            <a:noFill/>
          </a:ln>
          <a:solidFill>
            <a:srgbClr val="000000"/>
          </a:solidFill>
          <a:uFillTx/>
          <a:latin typeface="+mn-lt"/>
          <a:ea typeface="+mn-ea"/>
          <a:cs typeface="+mn-cs"/>
          <a:sym typeface="Arial"/>
        </a:defRPr>
      </a:lvl4pPr>
      <a:lvl5pPr marL="0" marR="0" indent="0" algn="l" defTabSz="362023" rtl="0" eaLnBrk="1" latinLnBrk="0" hangingPunct="1">
        <a:lnSpc>
          <a:spcPct val="100000"/>
        </a:lnSpc>
        <a:spcBef>
          <a:spcPts val="0"/>
        </a:spcBef>
        <a:spcAft>
          <a:spcPts val="0"/>
        </a:spcAft>
        <a:buClrTx/>
        <a:buSzTx/>
        <a:buFontTx/>
        <a:buNone/>
        <a:tabLst/>
        <a:defRPr sz="3947" b="0" i="0" u="none" strike="noStrike" cap="none" spc="0" baseline="0">
          <a:ln>
            <a:noFill/>
          </a:ln>
          <a:solidFill>
            <a:srgbClr val="000000"/>
          </a:solidFill>
          <a:uFillTx/>
          <a:latin typeface="+mn-lt"/>
          <a:ea typeface="+mn-ea"/>
          <a:cs typeface="+mn-cs"/>
          <a:sym typeface="Arial"/>
        </a:defRPr>
      </a:lvl5pPr>
      <a:lvl6pPr marL="0" marR="0" indent="0" algn="l" defTabSz="362023" rtl="0" eaLnBrk="1" latinLnBrk="0" hangingPunct="1">
        <a:lnSpc>
          <a:spcPct val="100000"/>
        </a:lnSpc>
        <a:spcBef>
          <a:spcPts val="0"/>
        </a:spcBef>
        <a:spcAft>
          <a:spcPts val="0"/>
        </a:spcAft>
        <a:buClrTx/>
        <a:buSzTx/>
        <a:buFontTx/>
        <a:buNone/>
        <a:tabLst/>
        <a:defRPr sz="3947" b="0" i="0" u="none" strike="noStrike" cap="none" spc="0" baseline="0">
          <a:ln>
            <a:noFill/>
          </a:ln>
          <a:solidFill>
            <a:srgbClr val="000000"/>
          </a:solidFill>
          <a:uFillTx/>
          <a:latin typeface="+mn-lt"/>
          <a:ea typeface="+mn-ea"/>
          <a:cs typeface="+mn-cs"/>
          <a:sym typeface="Arial"/>
        </a:defRPr>
      </a:lvl6pPr>
      <a:lvl7pPr marL="0" marR="0" indent="0" algn="l" defTabSz="362023" rtl="0" eaLnBrk="1" latinLnBrk="0" hangingPunct="1">
        <a:lnSpc>
          <a:spcPct val="100000"/>
        </a:lnSpc>
        <a:spcBef>
          <a:spcPts val="0"/>
        </a:spcBef>
        <a:spcAft>
          <a:spcPts val="0"/>
        </a:spcAft>
        <a:buClrTx/>
        <a:buSzTx/>
        <a:buFontTx/>
        <a:buNone/>
        <a:tabLst/>
        <a:defRPr sz="3947" b="0" i="0" u="none" strike="noStrike" cap="none" spc="0" baseline="0">
          <a:ln>
            <a:noFill/>
          </a:ln>
          <a:solidFill>
            <a:srgbClr val="000000"/>
          </a:solidFill>
          <a:uFillTx/>
          <a:latin typeface="+mn-lt"/>
          <a:ea typeface="+mn-ea"/>
          <a:cs typeface="+mn-cs"/>
          <a:sym typeface="Arial"/>
        </a:defRPr>
      </a:lvl7pPr>
      <a:lvl8pPr marL="0" marR="0" indent="0" algn="l" defTabSz="362023" rtl="0" eaLnBrk="1" latinLnBrk="0" hangingPunct="1">
        <a:lnSpc>
          <a:spcPct val="100000"/>
        </a:lnSpc>
        <a:spcBef>
          <a:spcPts val="0"/>
        </a:spcBef>
        <a:spcAft>
          <a:spcPts val="0"/>
        </a:spcAft>
        <a:buClrTx/>
        <a:buSzTx/>
        <a:buFontTx/>
        <a:buNone/>
        <a:tabLst/>
        <a:defRPr sz="3947" b="0" i="0" u="none" strike="noStrike" cap="none" spc="0" baseline="0">
          <a:ln>
            <a:noFill/>
          </a:ln>
          <a:solidFill>
            <a:srgbClr val="000000"/>
          </a:solidFill>
          <a:uFillTx/>
          <a:latin typeface="+mn-lt"/>
          <a:ea typeface="+mn-ea"/>
          <a:cs typeface="+mn-cs"/>
          <a:sym typeface="Arial"/>
        </a:defRPr>
      </a:lvl8pPr>
      <a:lvl9pPr marL="0" marR="0" indent="0" algn="l" defTabSz="362023" rtl="0" eaLnBrk="1" latinLnBrk="0" hangingPunct="1">
        <a:lnSpc>
          <a:spcPct val="100000"/>
        </a:lnSpc>
        <a:spcBef>
          <a:spcPts val="0"/>
        </a:spcBef>
        <a:spcAft>
          <a:spcPts val="0"/>
        </a:spcAft>
        <a:buClrTx/>
        <a:buSzTx/>
        <a:buFontTx/>
        <a:buNone/>
        <a:tabLst/>
        <a:defRPr sz="3947" b="0" i="0" u="none" strike="noStrike" cap="none" spc="0" baseline="0">
          <a:ln>
            <a:noFill/>
          </a:ln>
          <a:solidFill>
            <a:srgbClr val="000000"/>
          </a:solidFill>
          <a:uFillTx/>
          <a:latin typeface="+mn-lt"/>
          <a:ea typeface="+mn-ea"/>
          <a:cs typeface="+mn-cs"/>
          <a:sym typeface="Arial"/>
        </a:defRPr>
      </a:lvl9pPr>
    </p:titleStyle>
    <p:bodyStyle>
      <a:lvl1pPr marL="0" marR="0" indent="0" algn="l" defTabSz="362023" rtl="0" eaLnBrk="1" latinLnBrk="0" hangingPunct="1">
        <a:lnSpc>
          <a:spcPct val="150000"/>
        </a:lnSpc>
        <a:spcBef>
          <a:spcPts val="0"/>
        </a:spcBef>
        <a:spcAft>
          <a:spcPts val="0"/>
        </a:spcAft>
        <a:buClrTx/>
        <a:buSzPct val="125000"/>
        <a:buFontTx/>
        <a:buNone/>
        <a:tabLst/>
        <a:defRPr sz="1316" b="0" i="0" u="none" strike="noStrike" cap="none" spc="0" baseline="0">
          <a:ln>
            <a:noFill/>
          </a:ln>
          <a:solidFill>
            <a:srgbClr val="000000"/>
          </a:solidFill>
          <a:uFillTx/>
          <a:latin typeface="+mn-lt"/>
          <a:ea typeface="Helvetica Neue"/>
          <a:cs typeface="Helvetica Neue"/>
          <a:sym typeface="Helvetica Neue"/>
        </a:defRPr>
      </a:lvl1pPr>
      <a:lvl2pPr marL="278479" marR="0" indent="0" algn="l" defTabSz="362023" rtl="0" eaLnBrk="1" latinLnBrk="0" hangingPunct="1">
        <a:lnSpc>
          <a:spcPct val="150000"/>
        </a:lnSpc>
        <a:spcBef>
          <a:spcPts val="0"/>
        </a:spcBef>
        <a:spcAft>
          <a:spcPts val="0"/>
        </a:spcAft>
        <a:buClrTx/>
        <a:buSzPct val="125000"/>
        <a:buFontTx/>
        <a:buNone/>
        <a:tabLst/>
        <a:defRPr sz="1316" b="0" i="0" u="none" strike="noStrike" cap="none" spc="0" baseline="0">
          <a:ln>
            <a:noFill/>
          </a:ln>
          <a:solidFill>
            <a:srgbClr val="000000"/>
          </a:solidFill>
          <a:uFillTx/>
          <a:latin typeface="+mn-lt"/>
          <a:ea typeface="Helvetica Neue"/>
          <a:cs typeface="Helvetica Neue"/>
          <a:sym typeface="Helvetica Neue"/>
        </a:defRPr>
      </a:lvl2pPr>
      <a:lvl3pPr marL="556959" marR="0" indent="0" algn="l" defTabSz="362023" rtl="0" eaLnBrk="1" latinLnBrk="0" hangingPunct="1">
        <a:lnSpc>
          <a:spcPct val="150000"/>
        </a:lnSpc>
        <a:spcBef>
          <a:spcPts val="0"/>
        </a:spcBef>
        <a:spcAft>
          <a:spcPts val="0"/>
        </a:spcAft>
        <a:buClrTx/>
        <a:buSzPct val="125000"/>
        <a:buFontTx/>
        <a:buNone/>
        <a:tabLst/>
        <a:defRPr sz="1316" b="0" i="0" u="none" strike="noStrike" cap="none" spc="0" baseline="0">
          <a:ln>
            <a:noFill/>
          </a:ln>
          <a:solidFill>
            <a:srgbClr val="000000"/>
          </a:solidFill>
          <a:uFillTx/>
          <a:latin typeface="+mn-lt"/>
          <a:ea typeface="Helvetica Neue"/>
          <a:cs typeface="Helvetica Neue"/>
          <a:sym typeface="Helvetica Neue"/>
        </a:defRPr>
      </a:lvl3pPr>
      <a:lvl4pPr marL="835438" marR="0" indent="0" algn="l" defTabSz="362023" rtl="0" eaLnBrk="1" latinLnBrk="0" hangingPunct="1">
        <a:lnSpc>
          <a:spcPct val="150000"/>
        </a:lnSpc>
        <a:spcBef>
          <a:spcPts val="0"/>
        </a:spcBef>
        <a:spcAft>
          <a:spcPts val="0"/>
        </a:spcAft>
        <a:buClrTx/>
        <a:buSzPct val="125000"/>
        <a:buFontTx/>
        <a:buNone/>
        <a:tabLst/>
        <a:defRPr sz="1316" b="0" i="0" u="none" strike="noStrike" cap="none" spc="0" baseline="0">
          <a:ln>
            <a:noFill/>
          </a:ln>
          <a:solidFill>
            <a:srgbClr val="000000"/>
          </a:solidFill>
          <a:uFillTx/>
          <a:latin typeface="+mn-lt"/>
          <a:ea typeface="Helvetica Neue"/>
          <a:cs typeface="Helvetica Neue"/>
          <a:sym typeface="Helvetica Neue"/>
        </a:defRPr>
      </a:lvl4pPr>
      <a:lvl5pPr marL="1113917" marR="0" indent="0" algn="l" defTabSz="362023" rtl="0" eaLnBrk="1" latinLnBrk="0" hangingPunct="1">
        <a:lnSpc>
          <a:spcPct val="150000"/>
        </a:lnSpc>
        <a:spcBef>
          <a:spcPts val="0"/>
        </a:spcBef>
        <a:spcAft>
          <a:spcPts val="0"/>
        </a:spcAft>
        <a:buClrTx/>
        <a:buSzPct val="125000"/>
        <a:buFontTx/>
        <a:buNone/>
        <a:tabLst/>
        <a:defRPr sz="1316" b="0" i="0" u="none" strike="noStrike" cap="none" spc="0" baseline="0">
          <a:ln>
            <a:noFill/>
          </a:ln>
          <a:solidFill>
            <a:srgbClr val="000000"/>
          </a:solidFill>
          <a:uFillTx/>
          <a:latin typeface="+mn-lt"/>
          <a:ea typeface="Helvetica Neue"/>
          <a:cs typeface="Helvetica Neue"/>
          <a:sym typeface="Helvetica Neue"/>
        </a:defRPr>
      </a:lvl5pPr>
      <a:lvl6pPr marL="1566446" marR="0" indent="-174050" algn="ctr" defTabSz="362023" rtl="0" eaLnBrk="1" latinLnBrk="0" hangingPunct="1">
        <a:lnSpc>
          <a:spcPct val="100000"/>
        </a:lnSpc>
        <a:spcBef>
          <a:spcPts val="0"/>
        </a:spcBef>
        <a:spcAft>
          <a:spcPts val="0"/>
        </a:spcAft>
        <a:buClrTx/>
        <a:buSzPct val="125000"/>
        <a:buFontTx/>
        <a:buChar char="•"/>
        <a:tabLst/>
        <a:defRPr sz="1316" b="1" i="0" u="none" strike="noStrike" cap="none" spc="0" baseline="0">
          <a:ln>
            <a:noFill/>
          </a:ln>
          <a:solidFill>
            <a:srgbClr val="000000"/>
          </a:solidFill>
          <a:uFillTx/>
          <a:latin typeface="Helvetica Neue"/>
          <a:ea typeface="Helvetica Neue"/>
          <a:cs typeface="Helvetica Neue"/>
          <a:sym typeface="Helvetica Neue"/>
        </a:defRPr>
      </a:lvl6pPr>
      <a:lvl7pPr marL="1844925" marR="0" indent="-174050" algn="ctr" defTabSz="362023" rtl="0" eaLnBrk="1" latinLnBrk="0" hangingPunct="1">
        <a:lnSpc>
          <a:spcPct val="100000"/>
        </a:lnSpc>
        <a:spcBef>
          <a:spcPts val="0"/>
        </a:spcBef>
        <a:spcAft>
          <a:spcPts val="0"/>
        </a:spcAft>
        <a:buClrTx/>
        <a:buSzPct val="125000"/>
        <a:buFontTx/>
        <a:buChar char="•"/>
        <a:tabLst/>
        <a:defRPr sz="1316" b="1" i="0" u="none" strike="noStrike" cap="none" spc="0" baseline="0">
          <a:ln>
            <a:noFill/>
          </a:ln>
          <a:solidFill>
            <a:srgbClr val="000000"/>
          </a:solidFill>
          <a:uFillTx/>
          <a:latin typeface="Helvetica Neue"/>
          <a:ea typeface="Helvetica Neue"/>
          <a:cs typeface="Helvetica Neue"/>
          <a:sym typeface="Helvetica Neue"/>
        </a:defRPr>
      </a:lvl7pPr>
      <a:lvl8pPr marL="2123405" marR="0" indent="-174050" algn="ctr" defTabSz="362023" rtl="0" eaLnBrk="1" latinLnBrk="0" hangingPunct="1">
        <a:lnSpc>
          <a:spcPct val="100000"/>
        </a:lnSpc>
        <a:spcBef>
          <a:spcPts val="0"/>
        </a:spcBef>
        <a:spcAft>
          <a:spcPts val="0"/>
        </a:spcAft>
        <a:buClrTx/>
        <a:buSzPct val="125000"/>
        <a:buFontTx/>
        <a:buChar char="•"/>
        <a:tabLst/>
        <a:defRPr sz="1316" b="1" i="0" u="none" strike="noStrike" cap="none" spc="0" baseline="0">
          <a:ln>
            <a:noFill/>
          </a:ln>
          <a:solidFill>
            <a:srgbClr val="000000"/>
          </a:solidFill>
          <a:uFillTx/>
          <a:latin typeface="Helvetica Neue"/>
          <a:ea typeface="Helvetica Neue"/>
          <a:cs typeface="Helvetica Neue"/>
          <a:sym typeface="Helvetica Neue"/>
        </a:defRPr>
      </a:lvl8pPr>
      <a:lvl9pPr marL="2401884" marR="0" indent="-174050" algn="ctr" defTabSz="362023" rtl="0" eaLnBrk="1" latinLnBrk="0" hangingPunct="1">
        <a:lnSpc>
          <a:spcPct val="100000"/>
        </a:lnSpc>
        <a:spcBef>
          <a:spcPts val="0"/>
        </a:spcBef>
        <a:spcAft>
          <a:spcPts val="0"/>
        </a:spcAft>
        <a:buClrTx/>
        <a:buSzPct val="125000"/>
        <a:buFontTx/>
        <a:buChar char="•"/>
        <a:tabLst/>
        <a:defRPr sz="1316" b="1" i="0" u="none" strike="noStrike" cap="none" spc="0" baseline="0">
          <a:ln>
            <a:noFill/>
          </a:ln>
          <a:solidFill>
            <a:srgbClr val="000000"/>
          </a:solidFill>
          <a:uFillTx/>
          <a:latin typeface="Helvetica Neue"/>
          <a:ea typeface="Helvetica Neue"/>
          <a:cs typeface="Helvetica Neue"/>
          <a:sym typeface="Helvetica Neue"/>
        </a:defRPr>
      </a:lvl9pPr>
    </p:bodyStyle>
    <p:otherStyle>
      <a:lvl1pPr marL="0" marR="0" indent="0" algn="ctr" defTabSz="362023" eaLnBrk="1" latinLnBrk="0" hangingPunct="1">
        <a:lnSpc>
          <a:spcPct val="100000"/>
        </a:lnSpc>
        <a:spcBef>
          <a:spcPts val="0"/>
        </a:spcBef>
        <a:spcAft>
          <a:spcPts val="0"/>
        </a:spcAft>
        <a:buClrTx/>
        <a:buSzTx/>
        <a:buFontTx/>
        <a:buNone/>
        <a:tabLst/>
        <a:defRPr sz="1053" b="0" i="0" u="none" strike="noStrike" cap="none" spc="0" baseline="0">
          <a:ln>
            <a:noFill/>
          </a:ln>
          <a:solidFill>
            <a:schemeClr val="tx1"/>
          </a:solidFill>
          <a:uFillTx/>
          <a:latin typeface="+mn-lt"/>
          <a:ea typeface="+mn-ea"/>
          <a:cs typeface="+mn-cs"/>
          <a:sym typeface="Helvetica Neue Light"/>
        </a:defRPr>
      </a:lvl1pPr>
      <a:lvl2pPr marL="0" marR="0" indent="100253" algn="ctr" defTabSz="362023" eaLnBrk="1" latinLnBrk="0" hangingPunct="1">
        <a:lnSpc>
          <a:spcPct val="100000"/>
        </a:lnSpc>
        <a:spcBef>
          <a:spcPts val="0"/>
        </a:spcBef>
        <a:spcAft>
          <a:spcPts val="0"/>
        </a:spcAft>
        <a:buClrTx/>
        <a:buSzTx/>
        <a:buFontTx/>
        <a:buNone/>
        <a:tabLst/>
        <a:defRPr sz="1053" b="0" i="0" u="none" strike="noStrike" cap="none" spc="0" baseline="0">
          <a:ln>
            <a:noFill/>
          </a:ln>
          <a:solidFill>
            <a:schemeClr val="tx1"/>
          </a:solidFill>
          <a:uFillTx/>
          <a:latin typeface="+mn-lt"/>
          <a:ea typeface="+mn-ea"/>
          <a:cs typeface="+mn-cs"/>
          <a:sym typeface="Helvetica Neue Light"/>
        </a:defRPr>
      </a:lvl2pPr>
      <a:lvl3pPr marL="0" marR="0" indent="200505" algn="ctr" defTabSz="362023" eaLnBrk="1" latinLnBrk="0" hangingPunct="1">
        <a:lnSpc>
          <a:spcPct val="100000"/>
        </a:lnSpc>
        <a:spcBef>
          <a:spcPts val="0"/>
        </a:spcBef>
        <a:spcAft>
          <a:spcPts val="0"/>
        </a:spcAft>
        <a:buClrTx/>
        <a:buSzTx/>
        <a:buFontTx/>
        <a:buNone/>
        <a:tabLst/>
        <a:defRPr sz="1053" b="0" i="0" u="none" strike="noStrike" cap="none" spc="0" baseline="0">
          <a:ln>
            <a:noFill/>
          </a:ln>
          <a:solidFill>
            <a:schemeClr val="tx1"/>
          </a:solidFill>
          <a:uFillTx/>
          <a:latin typeface="+mn-lt"/>
          <a:ea typeface="+mn-ea"/>
          <a:cs typeface="+mn-cs"/>
          <a:sym typeface="Helvetica Neue Light"/>
        </a:defRPr>
      </a:lvl3pPr>
      <a:lvl4pPr marL="0" marR="0" indent="300758" algn="ctr" defTabSz="362023" eaLnBrk="1" latinLnBrk="0" hangingPunct="1">
        <a:lnSpc>
          <a:spcPct val="100000"/>
        </a:lnSpc>
        <a:spcBef>
          <a:spcPts val="0"/>
        </a:spcBef>
        <a:spcAft>
          <a:spcPts val="0"/>
        </a:spcAft>
        <a:buClrTx/>
        <a:buSzTx/>
        <a:buFontTx/>
        <a:buNone/>
        <a:tabLst/>
        <a:defRPr sz="1053" b="0" i="0" u="none" strike="noStrike" cap="none" spc="0" baseline="0">
          <a:ln>
            <a:noFill/>
          </a:ln>
          <a:solidFill>
            <a:schemeClr val="tx1"/>
          </a:solidFill>
          <a:uFillTx/>
          <a:latin typeface="+mn-lt"/>
          <a:ea typeface="+mn-ea"/>
          <a:cs typeface="+mn-cs"/>
          <a:sym typeface="Helvetica Neue Light"/>
        </a:defRPr>
      </a:lvl4pPr>
      <a:lvl5pPr marL="0" marR="0" indent="401010" algn="ctr" defTabSz="362023" eaLnBrk="1" latinLnBrk="0" hangingPunct="1">
        <a:lnSpc>
          <a:spcPct val="100000"/>
        </a:lnSpc>
        <a:spcBef>
          <a:spcPts val="0"/>
        </a:spcBef>
        <a:spcAft>
          <a:spcPts val="0"/>
        </a:spcAft>
        <a:buClrTx/>
        <a:buSzTx/>
        <a:buFontTx/>
        <a:buNone/>
        <a:tabLst/>
        <a:defRPr sz="1053" b="0" i="0" u="none" strike="noStrike" cap="none" spc="0" baseline="0">
          <a:ln>
            <a:noFill/>
          </a:ln>
          <a:solidFill>
            <a:schemeClr val="tx1"/>
          </a:solidFill>
          <a:uFillTx/>
          <a:latin typeface="+mn-lt"/>
          <a:ea typeface="+mn-ea"/>
          <a:cs typeface="+mn-cs"/>
          <a:sym typeface="Helvetica Neue Light"/>
        </a:defRPr>
      </a:lvl5pPr>
      <a:lvl6pPr marL="0" marR="0" indent="501263" algn="ctr" defTabSz="362023" eaLnBrk="1" latinLnBrk="0" hangingPunct="1">
        <a:lnSpc>
          <a:spcPct val="100000"/>
        </a:lnSpc>
        <a:spcBef>
          <a:spcPts val="0"/>
        </a:spcBef>
        <a:spcAft>
          <a:spcPts val="0"/>
        </a:spcAft>
        <a:buClrTx/>
        <a:buSzTx/>
        <a:buFontTx/>
        <a:buNone/>
        <a:tabLst/>
        <a:defRPr sz="1053" b="0" i="0" u="none" strike="noStrike" cap="none" spc="0" baseline="0">
          <a:ln>
            <a:noFill/>
          </a:ln>
          <a:solidFill>
            <a:schemeClr val="tx1"/>
          </a:solidFill>
          <a:uFillTx/>
          <a:latin typeface="+mn-lt"/>
          <a:ea typeface="+mn-ea"/>
          <a:cs typeface="+mn-cs"/>
          <a:sym typeface="Helvetica Neue Light"/>
        </a:defRPr>
      </a:lvl6pPr>
      <a:lvl7pPr marL="0" marR="0" indent="601515" algn="ctr" defTabSz="362023" eaLnBrk="1" latinLnBrk="0" hangingPunct="1">
        <a:lnSpc>
          <a:spcPct val="100000"/>
        </a:lnSpc>
        <a:spcBef>
          <a:spcPts val="0"/>
        </a:spcBef>
        <a:spcAft>
          <a:spcPts val="0"/>
        </a:spcAft>
        <a:buClrTx/>
        <a:buSzTx/>
        <a:buFontTx/>
        <a:buNone/>
        <a:tabLst/>
        <a:defRPr sz="1053" b="0" i="0" u="none" strike="noStrike" cap="none" spc="0" baseline="0">
          <a:ln>
            <a:noFill/>
          </a:ln>
          <a:solidFill>
            <a:schemeClr val="tx1"/>
          </a:solidFill>
          <a:uFillTx/>
          <a:latin typeface="+mn-lt"/>
          <a:ea typeface="+mn-ea"/>
          <a:cs typeface="+mn-cs"/>
          <a:sym typeface="Helvetica Neue Light"/>
        </a:defRPr>
      </a:lvl7pPr>
      <a:lvl8pPr marL="0" marR="0" indent="701768" algn="ctr" defTabSz="362023" eaLnBrk="1" latinLnBrk="0" hangingPunct="1">
        <a:lnSpc>
          <a:spcPct val="100000"/>
        </a:lnSpc>
        <a:spcBef>
          <a:spcPts val="0"/>
        </a:spcBef>
        <a:spcAft>
          <a:spcPts val="0"/>
        </a:spcAft>
        <a:buClrTx/>
        <a:buSzTx/>
        <a:buFontTx/>
        <a:buNone/>
        <a:tabLst/>
        <a:defRPr sz="1053" b="0" i="0" u="none" strike="noStrike" cap="none" spc="0" baseline="0">
          <a:ln>
            <a:noFill/>
          </a:ln>
          <a:solidFill>
            <a:schemeClr val="tx1"/>
          </a:solidFill>
          <a:uFillTx/>
          <a:latin typeface="+mn-lt"/>
          <a:ea typeface="+mn-ea"/>
          <a:cs typeface="+mn-cs"/>
          <a:sym typeface="Helvetica Neue Light"/>
        </a:defRPr>
      </a:lvl8pPr>
      <a:lvl9pPr marL="0" marR="0" indent="802020" algn="ctr" defTabSz="362023" eaLnBrk="1" latinLnBrk="0" hangingPunct="1">
        <a:lnSpc>
          <a:spcPct val="100000"/>
        </a:lnSpc>
        <a:spcBef>
          <a:spcPts val="0"/>
        </a:spcBef>
        <a:spcAft>
          <a:spcPts val="0"/>
        </a:spcAft>
        <a:buClrTx/>
        <a:buSzTx/>
        <a:buFontTx/>
        <a:buNone/>
        <a:tabLst/>
        <a:defRPr sz="1053" b="0" i="0" u="none" strike="noStrike" cap="none" spc="0" baseline="0">
          <a:ln>
            <a:noFill/>
          </a:ln>
          <a:solidFill>
            <a:schemeClr val="tx1"/>
          </a:solidFill>
          <a:uFillTx/>
          <a:latin typeface="+mn-lt"/>
          <a:ea typeface="+mn-ea"/>
          <a:cs typeface="+mn-cs"/>
          <a:sym typeface="Helvetica Neue Light"/>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3.xml"/><Relationship Id="rId4" Type="http://schemas.openxmlformats.org/officeDocument/2006/relationships/chart" Target="../charts/char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LV session of French-Russian Seminar, Paris 2018"/>
          <p:cNvSpPr txBox="1">
            <a:spLocks noGrp="1"/>
          </p:cNvSpPr>
          <p:nvPr>
            <p:ph type="body" idx="13"/>
          </p:nvPr>
        </p:nvSpPr>
        <p:spPr>
          <a:xfrm>
            <a:off x="501687" y="542967"/>
            <a:ext cx="6392863" cy="954107"/>
          </a:xfrm>
        </p:spPr>
        <p:txBody>
          <a:bodyPr/>
          <a:lstStyle/>
          <a:p>
            <a:pPr algn="ctr" eaLnBrk="1" hangingPunct="1">
              <a:defRPr/>
            </a:pPr>
            <a:r>
              <a:rPr lang="ru-RU" sz="2400" b="1" dirty="0">
                <a:solidFill>
                  <a:srgbClr val="0070C0"/>
                </a:solidFill>
                <a:effectLst>
                  <a:outerShdw blurRad="38100" dist="38100" dir="2700000" algn="tl">
                    <a:srgbClr val="C0C0C0"/>
                  </a:outerShdw>
                </a:effectLst>
                <a:latin typeface="Tahoma" pitchFamily="34" charset="0"/>
              </a:rPr>
              <a:t>Президиум Российской Академии Наук</a:t>
            </a:r>
          </a:p>
          <a:p>
            <a:pPr algn="ctr" eaLnBrk="1" hangingPunct="1">
              <a:defRPr/>
            </a:pPr>
            <a:endParaRPr lang="ru-RU" sz="1200" b="1" dirty="0">
              <a:solidFill>
                <a:srgbClr val="0070C0"/>
              </a:solidFill>
              <a:effectLst>
                <a:outerShdw blurRad="38100" dist="38100" dir="2700000" algn="tl">
                  <a:srgbClr val="C0C0C0"/>
                </a:outerShdw>
              </a:effectLst>
              <a:latin typeface="Tahoma" pitchFamily="34" charset="0"/>
            </a:endParaRPr>
          </a:p>
          <a:p>
            <a:pPr algn="ctr" eaLnBrk="1" hangingPunct="1">
              <a:defRPr/>
            </a:pPr>
            <a:r>
              <a:rPr lang="ru-RU" sz="2400" b="1" dirty="0">
                <a:solidFill>
                  <a:srgbClr val="0070C0"/>
                </a:solidFill>
                <a:effectLst>
                  <a:outerShdw blurRad="38100" dist="38100" dir="2700000" algn="tl">
                    <a:srgbClr val="C0C0C0"/>
                  </a:outerShdw>
                </a:effectLst>
                <a:latin typeface="Tahoma" pitchFamily="34" charset="0"/>
              </a:rPr>
              <a:t>Москва 23</a:t>
            </a:r>
            <a:r>
              <a:rPr lang="ru-RU" sz="2400" b="1" dirty="0">
                <a:solidFill>
                  <a:srgbClr val="0070C0"/>
                </a:solidFill>
                <a:effectLst>
                  <a:outerShdw blurRad="38100" dist="38100" dir="2700000" algn="tl">
                    <a:srgbClr val="C0C0C0"/>
                  </a:outerShdw>
                </a:effectLst>
                <a:latin typeface="Tahoma" pitchFamily="34" charset="0"/>
                <a:ea typeface="Helvetica Neue"/>
                <a:sym typeface="Arial" charset="0"/>
              </a:rPr>
              <a:t> сентября 2021</a:t>
            </a:r>
            <a:endParaRPr lang="ru-RU" sz="2400" b="1" dirty="0">
              <a:solidFill>
                <a:srgbClr val="0070C0"/>
              </a:solidFill>
              <a:ea typeface="Helvetica Neue"/>
              <a:sym typeface="Arial" charset="0"/>
            </a:endParaRPr>
          </a:p>
        </p:txBody>
      </p:sp>
      <p:sp>
        <p:nvSpPr>
          <p:cNvPr id="7171" name="Energy sector impacts on the economic to growth in Russia: Oil case"/>
          <p:cNvSpPr txBox="1">
            <a:spLocks noGrp="1"/>
          </p:cNvSpPr>
          <p:nvPr>
            <p:ph type="title"/>
          </p:nvPr>
        </p:nvSpPr>
        <p:spPr>
          <a:xfrm>
            <a:off x="196480" y="2332035"/>
            <a:ext cx="7373901" cy="2474358"/>
          </a:xfrm>
        </p:spPr>
        <p:txBody>
          <a:bodyPr/>
          <a:lstStyle/>
          <a:p>
            <a:pPr algn="ctr" eaLnBrk="1" hangingPunct="1"/>
            <a:r>
              <a:rPr lang="ru-RU" sz="3600" b="1" dirty="0">
                <a:solidFill>
                  <a:srgbClr val="0070C0"/>
                </a:solidFill>
                <a:effectLst>
                  <a:outerShdw blurRad="38100" dist="38100" dir="2700000" algn="tl">
                    <a:srgbClr val="C0C0C0"/>
                  </a:outerShdw>
                </a:effectLst>
                <a:latin typeface="Tahoma" pitchFamily="34" charset="0"/>
              </a:rPr>
              <a:t>СТРАТЕГИИ НИЗКОУГЛЕРОДНОГО РАЗВИТИЯ ДЛЯ РОССИИ: </a:t>
            </a:r>
            <a:br>
              <a:rPr lang="ru-RU" sz="3600" b="1" dirty="0">
                <a:solidFill>
                  <a:srgbClr val="0070C0"/>
                </a:solidFill>
                <a:effectLst>
                  <a:outerShdw blurRad="38100" dist="38100" dir="2700000" algn="tl">
                    <a:srgbClr val="C0C0C0"/>
                  </a:outerShdw>
                </a:effectLst>
                <a:latin typeface="Tahoma" pitchFamily="34" charset="0"/>
              </a:rPr>
            </a:br>
            <a:r>
              <a:rPr lang="ru-RU" sz="3600" b="1" dirty="0">
                <a:solidFill>
                  <a:srgbClr val="0070C0"/>
                </a:solidFill>
                <a:effectLst>
                  <a:outerShdw blurRad="38100" dist="38100" dir="2700000" algn="tl">
                    <a:srgbClr val="C0C0C0"/>
                  </a:outerShdw>
                </a:effectLst>
                <a:latin typeface="Tahoma" pitchFamily="34" charset="0"/>
              </a:rPr>
              <a:t>СЦЕНАРИИ И РЕАЛИИ</a:t>
            </a:r>
            <a:br>
              <a:rPr lang="ru-RU" sz="2300" b="1" dirty="0">
                <a:solidFill>
                  <a:schemeClr val="tx1"/>
                </a:solidFill>
                <a:effectLst>
                  <a:outerShdw blurRad="38100" dist="38100" dir="2700000" algn="tl">
                    <a:srgbClr val="C0C0C0"/>
                  </a:outerShdw>
                </a:effectLst>
                <a:latin typeface="Tahoma" pitchFamily="34" charset="0"/>
              </a:rPr>
            </a:br>
            <a:br>
              <a:rPr lang="ru-RU" sz="2300" b="1" dirty="0">
                <a:solidFill>
                  <a:schemeClr val="tx1"/>
                </a:solidFill>
                <a:effectLst>
                  <a:outerShdw blurRad="38100" dist="38100" dir="2700000" algn="tl">
                    <a:srgbClr val="C0C0C0"/>
                  </a:outerShdw>
                </a:effectLst>
                <a:latin typeface="Tahoma" pitchFamily="34" charset="0"/>
              </a:rPr>
            </a:br>
            <a:br>
              <a:rPr lang="ru-RU" sz="2300" b="1" dirty="0">
                <a:solidFill>
                  <a:schemeClr val="tx1"/>
                </a:solidFill>
                <a:effectLst>
                  <a:outerShdw blurRad="38100" dist="38100" dir="2700000" algn="tl">
                    <a:srgbClr val="C0C0C0"/>
                  </a:outerShdw>
                </a:effectLst>
                <a:latin typeface="Tahoma" pitchFamily="34" charset="0"/>
              </a:rPr>
            </a:br>
            <a:br>
              <a:rPr lang="ru-RU" sz="2300" b="1" dirty="0">
                <a:solidFill>
                  <a:schemeClr val="tx1"/>
                </a:solidFill>
                <a:effectLst>
                  <a:outerShdw blurRad="38100" dist="38100" dir="2700000" algn="tl">
                    <a:srgbClr val="C0C0C0"/>
                  </a:outerShdw>
                </a:effectLst>
                <a:latin typeface="Tahoma" pitchFamily="34" charset="0"/>
              </a:rPr>
            </a:br>
            <a:br>
              <a:rPr lang="ru-RU" sz="2300" b="1" dirty="0">
                <a:solidFill>
                  <a:schemeClr val="tx1"/>
                </a:solidFill>
                <a:effectLst>
                  <a:outerShdw blurRad="38100" dist="38100" dir="2700000" algn="tl">
                    <a:srgbClr val="C0C0C0"/>
                  </a:outerShdw>
                </a:effectLst>
                <a:latin typeface="Tahoma" pitchFamily="34" charset="0"/>
              </a:rPr>
            </a:br>
            <a:endParaRPr lang="ru-RU" sz="2300" b="1" dirty="0">
              <a:solidFill>
                <a:schemeClr val="tx1"/>
              </a:solidFill>
              <a:effectLst>
                <a:outerShdw blurRad="38100" dist="38100" dir="2700000" algn="tl">
                  <a:srgbClr val="C0C0C0"/>
                </a:outerShdw>
              </a:effectLst>
              <a:latin typeface="Tahoma" pitchFamily="34" charset="0"/>
            </a:endParaRPr>
          </a:p>
        </p:txBody>
      </p:sp>
      <p:sp>
        <p:nvSpPr>
          <p:cNvPr id="3" name="Текст 2">
            <a:extLst>
              <a:ext uri="{FF2B5EF4-FFF2-40B4-BE49-F238E27FC236}">
                <a16:creationId xmlns:a16="http://schemas.microsoft.com/office/drawing/2014/main" id="{EB57644B-5F08-4BB8-A084-4503855027C0}"/>
              </a:ext>
            </a:extLst>
          </p:cNvPr>
          <p:cNvSpPr>
            <a:spLocks noGrp="1"/>
          </p:cNvSpPr>
          <p:nvPr>
            <p:ph type="body" sz="quarter" idx="14"/>
          </p:nvPr>
        </p:nvSpPr>
        <p:spPr>
          <a:xfrm>
            <a:off x="1092514" y="4936174"/>
            <a:ext cx="2035617" cy="492443"/>
          </a:xfrm>
        </p:spPr>
        <p:txBody>
          <a:bodyPr/>
          <a:lstStyle/>
          <a:p>
            <a:pPr algn="ctr"/>
            <a:r>
              <a:rPr lang="ru-RU" sz="1800" dirty="0">
                <a:solidFill>
                  <a:srgbClr val="0070C0"/>
                </a:solidFill>
              </a:rPr>
              <a:t>Б.Н. Порфирьев</a:t>
            </a:r>
          </a:p>
          <a:p>
            <a:pPr algn="ctr"/>
            <a:r>
              <a:rPr lang="ru-RU" dirty="0">
                <a:solidFill>
                  <a:srgbClr val="0070C0"/>
                </a:solidFill>
              </a:rPr>
              <a:t>академик РАН</a:t>
            </a:r>
          </a:p>
        </p:txBody>
      </p:sp>
      <p:sp>
        <p:nvSpPr>
          <p:cNvPr id="6" name="Текст 2">
            <a:extLst>
              <a:ext uri="{FF2B5EF4-FFF2-40B4-BE49-F238E27FC236}">
                <a16:creationId xmlns:a16="http://schemas.microsoft.com/office/drawing/2014/main" id="{4D3E9C83-8FF1-405C-80FA-FC93024CED9B}"/>
              </a:ext>
            </a:extLst>
          </p:cNvPr>
          <p:cNvSpPr txBox="1">
            <a:spLocks/>
          </p:cNvSpPr>
          <p:nvPr/>
        </p:nvSpPr>
        <p:spPr bwMode="auto">
          <a:xfrm>
            <a:off x="3761285" y="4936173"/>
            <a:ext cx="2433952" cy="492443"/>
          </a:xfrm>
          <a:prstGeom prst="rect">
            <a:avLst/>
          </a:prstGeom>
          <a:noFill/>
          <a:ln w="12700">
            <a:noFill/>
            <a:miter lim="400000"/>
            <a:headEnd/>
            <a:tailEnd/>
          </a:ln>
        </p:spPr>
        <p:txBody>
          <a:bodyPr vert="horz" wrap="square" lIns="0" tIns="0" rIns="0" bIns="0" numCol="1" anchor="t" anchorCtr="0" compatLnSpc="1">
            <a:prstTxWarp prst="textNoShape">
              <a:avLst/>
            </a:prstTxWarp>
            <a:spAutoFit/>
          </a:bodyPr>
          <a:lstStyle>
            <a:lvl1pPr marL="0" indent="0" algn="l" defTabSz="395288" rtl="0" eaLnBrk="0" fontAlgn="base" hangingPunct="0">
              <a:spcBef>
                <a:spcPct val="0"/>
              </a:spcBef>
              <a:spcAft>
                <a:spcPct val="0"/>
              </a:spcAft>
              <a:buSzTx/>
              <a:buNone/>
              <a:defRPr sz="1400" b="1">
                <a:solidFill>
                  <a:srgbClr val="000000"/>
                </a:solidFill>
                <a:latin typeface="+mn-lt"/>
                <a:ea typeface="+mn-ea"/>
                <a:cs typeface="+mn-cs"/>
                <a:sym typeface="Arial"/>
              </a:defRPr>
            </a:lvl1pPr>
            <a:lvl2pPr marL="304800" indent="-85725" algn="l" defTabSz="395288" rtl="0" eaLnBrk="0" fontAlgn="base" hangingPunct="0">
              <a:spcBef>
                <a:spcPct val="0"/>
              </a:spcBef>
              <a:spcAft>
                <a:spcPct val="0"/>
              </a:spcAft>
              <a:buSzPct val="125000"/>
              <a:buChar char="–"/>
              <a:defRPr sz="1400">
                <a:solidFill>
                  <a:srgbClr val="000000"/>
                </a:solidFill>
                <a:latin typeface="+mn-lt"/>
                <a:ea typeface="Helvetica Neue"/>
                <a:cs typeface="Helvetica Neue"/>
                <a:sym typeface="Helvetica Neue"/>
              </a:defRPr>
            </a:lvl2pPr>
            <a:lvl3pPr marL="608013" indent="-169863" algn="l" defTabSz="395288" rtl="0" eaLnBrk="0" fontAlgn="base" hangingPunct="0">
              <a:spcBef>
                <a:spcPct val="0"/>
              </a:spcBef>
              <a:spcAft>
                <a:spcPct val="0"/>
              </a:spcAft>
              <a:buSzPct val="125000"/>
              <a:buChar char="•"/>
              <a:defRPr sz="1400">
                <a:solidFill>
                  <a:srgbClr val="000000"/>
                </a:solidFill>
                <a:latin typeface="+mn-lt"/>
                <a:ea typeface="Helvetica Neue"/>
                <a:cs typeface="Helvetica Neue"/>
                <a:sym typeface="Helvetica Neue"/>
              </a:defRPr>
            </a:lvl3pPr>
            <a:lvl4pPr marL="912813" indent="-255588" algn="l" defTabSz="395288" rtl="0" eaLnBrk="0" fontAlgn="base" hangingPunct="0">
              <a:spcBef>
                <a:spcPct val="0"/>
              </a:spcBef>
              <a:spcAft>
                <a:spcPct val="0"/>
              </a:spcAft>
              <a:buSzPct val="125000"/>
              <a:buChar char="–"/>
              <a:defRPr sz="1400">
                <a:solidFill>
                  <a:srgbClr val="000000"/>
                </a:solidFill>
                <a:latin typeface="+mn-lt"/>
                <a:ea typeface="Helvetica Neue"/>
                <a:cs typeface="Helvetica Neue"/>
                <a:sym typeface="Helvetica Neue"/>
              </a:defRPr>
            </a:lvl4pPr>
            <a:lvl5pPr marL="1217613" indent="-341313" algn="l" defTabSz="395288" rtl="0" eaLnBrk="0" fontAlgn="base" hangingPunct="0">
              <a:spcBef>
                <a:spcPct val="0"/>
              </a:spcBef>
              <a:spcAft>
                <a:spcPct val="0"/>
              </a:spcAft>
              <a:buSzPct val="125000"/>
              <a:buChar char="»"/>
              <a:defRPr sz="1400">
                <a:solidFill>
                  <a:srgbClr val="000000"/>
                </a:solidFill>
                <a:latin typeface="+mn-lt"/>
                <a:ea typeface="Helvetica Neue"/>
                <a:cs typeface="Helvetica Neue"/>
                <a:sym typeface="Helvetica Neue"/>
              </a:defRPr>
            </a:lvl5pPr>
            <a:lvl6pPr marL="3571875" marR="0" indent="-396875" algn="ctr" defTabSz="825500" rtl="0" latinLnBrk="0">
              <a:lnSpc>
                <a:spcPct val="100000"/>
              </a:lnSpc>
              <a:spcBef>
                <a:spcPts val="0"/>
              </a:spcBef>
              <a:spcAft>
                <a:spcPts val="0"/>
              </a:spcAft>
              <a:buClrTx/>
              <a:buSzPct val="125000"/>
              <a:buFontTx/>
              <a:buChar char="•"/>
              <a:tabLst/>
              <a:defRPr sz="3000" b="1" i="0" u="none" strike="noStrike" cap="none" spc="0" baseline="0">
                <a:ln>
                  <a:noFill/>
                </a:ln>
                <a:solidFill>
                  <a:srgbClr val="000000"/>
                </a:solidFill>
                <a:uFillTx/>
                <a:latin typeface="Helvetica Neue"/>
                <a:ea typeface="Helvetica Neue"/>
                <a:cs typeface="Helvetica Neue"/>
                <a:sym typeface="Helvetica Neue"/>
              </a:defRPr>
            </a:lvl6pPr>
            <a:lvl7pPr marL="4206875" marR="0" indent="-396875" algn="ctr" defTabSz="825500" rtl="0" latinLnBrk="0">
              <a:lnSpc>
                <a:spcPct val="100000"/>
              </a:lnSpc>
              <a:spcBef>
                <a:spcPts val="0"/>
              </a:spcBef>
              <a:spcAft>
                <a:spcPts val="0"/>
              </a:spcAft>
              <a:buClrTx/>
              <a:buSzPct val="125000"/>
              <a:buFontTx/>
              <a:buChar char="•"/>
              <a:tabLst/>
              <a:defRPr sz="3000" b="1" i="0" u="none" strike="noStrike" cap="none" spc="0" baseline="0">
                <a:ln>
                  <a:noFill/>
                </a:ln>
                <a:solidFill>
                  <a:srgbClr val="000000"/>
                </a:solidFill>
                <a:uFillTx/>
                <a:latin typeface="Helvetica Neue"/>
                <a:ea typeface="Helvetica Neue"/>
                <a:cs typeface="Helvetica Neue"/>
                <a:sym typeface="Helvetica Neue"/>
              </a:defRPr>
            </a:lvl7pPr>
            <a:lvl8pPr marL="4841875" marR="0" indent="-396875" algn="ctr" defTabSz="825500" rtl="0" latinLnBrk="0">
              <a:lnSpc>
                <a:spcPct val="100000"/>
              </a:lnSpc>
              <a:spcBef>
                <a:spcPts val="0"/>
              </a:spcBef>
              <a:spcAft>
                <a:spcPts val="0"/>
              </a:spcAft>
              <a:buClrTx/>
              <a:buSzPct val="125000"/>
              <a:buFontTx/>
              <a:buChar char="•"/>
              <a:tabLst/>
              <a:defRPr sz="3000" b="1" i="0" u="none" strike="noStrike" cap="none" spc="0" baseline="0">
                <a:ln>
                  <a:noFill/>
                </a:ln>
                <a:solidFill>
                  <a:srgbClr val="000000"/>
                </a:solidFill>
                <a:uFillTx/>
                <a:latin typeface="Helvetica Neue"/>
                <a:ea typeface="Helvetica Neue"/>
                <a:cs typeface="Helvetica Neue"/>
                <a:sym typeface="Helvetica Neue"/>
              </a:defRPr>
            </a:lvl8pPr>
            <a:lvl9pPr marL="5476875" marR="0" indent="-396875" algn="ctr" defTabSz="825500" rtl="0" latinLnBrk="0">
              <a:lnSpc>
                <a:spcPct val="100000"/>
              </a:lnSpc>
              <a:spcBef>
                <a:spcPts val="0"/>
              </a:spcBef>
              <a:spcAft>
                <a:spcPts val="0"/>
              </a:spcAft>
              <a:buClrTx/>
              <a:buSzPct val="125000"/>
              <a:buFontTx/>
              <a:buChar char="•"/>
              <a:tabLst/>
              <a:defRPr sz="3000" b="1" i="0" u="none" strike="noStrike" cap="none" spc="0" baseline="0">
                <a:ln>
                  <a:noFill/>
                </a:ln>
                <a:solidFill>
                  <a:srgbClr val="000000"/>
                </a:solidFill>
                <a:uFillTx/>
                <a:latin typeface="Helvetica Neue"/>
                <a:ea typeface="Helvetica Neue"/>
                <a:cs typeface="Helvetica Neue"/>
                <a:sym typeface="Helvetica Neue"/>
              </a:defRPr>
            </a:lvl9pPr>
          </a:lstStyle>
          <a:p>
            <a:pPr algn="ctr"/>
            <a:r>
              <a:rPr lang="ru-RU" sz="1800" kern="0" dirty="0">
                <a:solidFill>
                  <a:srgbClr val="0070C0"/>
                </a:solidFill>
              </a:rPr>
              <a:t>А.А. Широв</a:t>
            </a:r>
          </a:p>
          <a:p>
            <a:pPr algn="ctr"/>
            <a:r>
              <a:rPr lang="ru-RU" kern="0" dirty="0">
                <a:solidFill>
                  <a:srgbClr val="0070C0"/>
                </a:solidFill>
              </a:rPr>
              <a:t>Член-корреспондент РАН</a:t>
            </a: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2BD818B8-14DE-4C9E-ABB1-FEACF37D3B23}"/>
              </a:ext>
            </a:extLst>
          </p:cNvPr>
          <p:cNvSpPr>
            <a:spLocks noGrp="1"/>
          </p:cNvSpPr>
          <p:nvPr>
            <p:ph type="body" sz="quarter" idx="14"/>
          </p:nvPr>
        </p:nvSpPr>
        <p:spPr/>
        <p:txBody>
          <a:bodyPr/>
          <a:lstStyle/>
          <a:p>
            <a:endParaRPr lang="ru-RU"/>
          </a:p>
        </p:txBody>
      </p:sp>
      <p:sp>
        <p:nvSpPr>
          <p:cNvPr id="4" name="Номер слайда 3">
            <a:extLst>
              <a:ext uri="{FF2B5EF4-FFF2-40B4-BE49-F238E27FC236}">
                <a16:creationId xmlns:a16="http://schemas.microsoft.com/office/drawing/2014/main" id="{87C2CAF2-20D3-4073-9BCC-B588BB306E22}"/>
              </a:ext>
            </a:extLst>
          </p:cNvPr>
          <p:cNvSpPr>
            <a:spLocks noGrp="1"/>
          </p:cNvSpPr>
          <p:nvPr>
            <p:ph type="sldNum" sz="quarter" idx="2"/>
          </p:nvPr>
        </p:nvSpPr>
        <p:spPr>
          <a:xfrm>
            <a:off x="566825" y="7131797"/>
            <a:ext cx="94578" cy="202491"/>
          </a:xfrm>
        </p:spPr>
        <p:txBody>
          <a:bodyPr/>
          <a:lstStyle/>
          <a:p>
            <a:fld id="{86CB4B4D-7CA3-9044-876B-883B54F8677D}" type="slidenum">
              <a:rPr lang="ru-RU" smtClean="0"/>
              <a:pPr/>
              <a:t>2</a:t>
            </a:fld>
            <a:endParaRPr lang="ru-RU" dirty="0"/>
          </a:p>
        </p:txBody>
      </p:sp>
      <p:sp>
        <p:nvSpPr>
          <p:cNvPr id="5" name="Заголовок 4">
            <a:extLst>
              <a:ext uri="{FF2B5EF4-FFF2-40B4-BE49-F238E27FC236}">
                <a16:creationId xmlns:a16="http://schemas.microsoft.com/office/drawing/2014/main" id="{48D261E7-CACF-4769-A67E-D04ED9DA1EEA}"/>
              </a:ext>
            </a:extLst>
          </p:cNvPr>
          <p:cNvSpPr>
            <a:spLocks noGrp="1"/>
          </p:cNvSpPr>
          <p:nvPr>
            <p:ph type="title"/>
          </p:nvPr>
        </p:nvSpPr>
        <p:spPr>
          <a:xfrm>
            <a:off x="333825" y="427655"/>
            <a:ext cx="8199578" cy="728098"/>
          </a:xfrm>
        </p:spPr>
        <p:txBody>
          <a:bodyPr/>
          <a:lstStyle/>
          <a:p>
            <a:r>
              <a:rPr lang="ru-RU" sz="2000" dirty="0">
                <a:solidFill>
                  <a:srgbClr val="0070C0"/>
                </a:solidFill>
                <a:effectLst>
                  <a:outerShdw blurRad="38100" dist="38100" dir="2700000" algn="tl">
                    <a:srgbClr val="000000">
                      <a:alpha val="43137"/>
                    </a:srgbClr>
                  </a:outerShdw>
                </a:effectLst>
              </a:rPr>
              <a:t>КЛЮЧЕВЫЕ НАПРАВЛЕНИЯ АНАЛИЗА ПОЛИТИКИ НИЗКОУГЛЕРОДНОГО РАЗВИТИЯ</a:t>
            </a:r>
          </a:p>
        </p:txBody>
      </p:sp>
      <p:sp>
        <p:nvSpPr>
          <p:cNvPr id="6" name="TextBox 5">
            <a:extLst>
              <a:ext uri="{FF2B5EF4-FFF2-40B4-BE49-F238E27FC236}">
                <a16:creationId xmlns:a16="http://schemas.microsoft.com/office/drawing/2014/main" id="{727E7F52-5CBF-424C-8922-B6A89DBEC48D}"/>
              </a:ext>
            </a:extLst>
          </p:cNvPr>
          <p:cNvSpPr txBox="1"/>
          <p:nvPr/>
        </p:nvSpPr>
        <p:spPr>
          <a:xfrm>
            <a:off x="669812" y="2388767"/>
            <a:ext cx="3763802" cy="521767"/>
          </a:xfrm>
          <a:prstGeom prst="rect">
            <a:avLst/>
          </a:prstGeom>
          <a:noFill/>
          <a:ln w="12700" cap="flat">
            <a:solidFill>
              <a:schemeClr val="accent3">
                <a:lumMod val="75000"/>
              </a:schemeClr>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4556" tIns="44556" rIns="44556" bIns="44556" numCol="1" spcCol="38100" rtlCol="0" anchor="ctr">
            <a:spAutoFit/>
          </a:bodyPr>
          <a:lstStyle/>
          <a:p>
            <a:pPr algn="ctr" defTabSz="724046" fontAlgn="auto" hangingPunct="0">
              <a:spcBef>
                <a:spcPts val="0"/>
              </a:spcBef>
              <a:spcAft>
                <a:spcPts val="0"/>
              </a:spcAft>
            </a:pPr>
            <a:r>
              <a:rPr lang="ru-RU" sz="1403" dirty="0"/>
              <a:t>Цели по снижению антропогенного воздействия на климат</a:t>
            </a:r>
          </a:p>
        </p:txBody>
      </p:sp>
      <p:sp>
        <p:nvSpPr>
          <p:cNvPr id="7" name="TextBox 6">
            <a:extLst>
              <a:ext uri="{FF2B5EF4-FFF2-40B4-BE49-F238E27FC236}">
                <a16:creationId xmlns:a16="http://schemas.microsoft.com/office/drawing/2014/main" id="{FE20627E-15BF-408E-B961-B81A64872C00}"/>
              </a:ext>
            </a:extLst>
          </p:cNvPr>
          <p:cNvSpPr txBox="1"/>
          <p:nvPr/>
        </p:nvSpPr>
        <p:spPr>
          <a:xfrm>
            <a:off x="7226841" y="2388767"/>
            <a:ext cx="2912136" cy="521767"/>
          </a:xfrm>
          <a:prstGeom prst="rect">
            <a:avLst/>
          </a:prstGeom>
          <a:noFill/>
          <a:ln w="12700" cap="flat">
            <a:solidFill>
              <a:schemeClr val="accent3">
                <a:lumMod val="75000"/>
              </a:schemeClr>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4556" tIns="44556" rIns="44556" bIns="44556" numCol="1" spcCol="38100" rtlCol="0" anchor="ctr">
            <a:spAutoFit/>
          </a:bodyPr>
          <a:lstStyle/>
          <a:p>
            <a:pPr algn="ctr" defTabSz="724046" fontAlgn="auto" hangingPunct="0">
              <a:spcBef>
                <a:spcPts val="0"/>
              </a:spcBef>
              <a:spcAft>
                <a:spcPts val="0"/>
              </a:spcAft>
            </a:pPr>
            <a:r>
              <a:rPr lang="ru-RU" sz="1403" dirty="0"/>
              <a:t>Набор мер по снижению нетто-выбросов парниковых газов</a:t>
            </a:r>
          </a:p>
        </p:txBody>
      </p:sp>
      <p:sp>
        <p:nvSpPr>
          <p:cNvPr id="8" name="TextBox 7">
            <a:extLst>
              <a:ext uri="{FF2B5EF4-FFF2-40B4-BE49-F238E27FC236}">
                <a16:creationId xmlns:a16="http://schemas.microsoft.com/office/drawing/2014/main" id="{6AB5AD22-DF63-4443-B17B-72D7F890884D}"/>
              </a:ext>
            </a:extLst>
          </p:cNvPr>
          <p:cNvSpPr txBox="1"/>
          <p:nvPr/>
        </p:nvSpPr>
        <p:spPr>
          <a:xfrm>
            <a:off x="669812" y="4895138"/>
            <a:ext cx="2912136" cy="521767"/>
          </a:xfrm>
          <a:prstGeom prst="rect">
            <a:avLst/>
          </a:prstGeom>
          <a:noFill/>
          <a:ln w="12700" cap="flat">
            <a:solidFill>
              <a:schemeClr val="accent3">
                <a:lumMod val="75000"/>
              </a:schemeClr>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4556" tIns="44556" rIns="44556" bIns="44556" numCol="1" spcCol="38100" rtlCol="0" anchor="ctr">
            <a:spAutoFit/>
          </a:bodyPr>
          <a:lstStyle/>
          <a:p>
            <a:pPr algn="ctr" defTabSz="724046" fontAlgn="auto" hangingPunct="0">
              <a:spcBef>
                <a:spcPts val="0"/>
              </a:spcBef>
              <a:spcAft>
                <a:spcPts val="0"/>
              </a:spcAft>
            </a:pPr>
            <a:r>
              <a:rPr lang="ru-RU" sz="1403" dirty="0"/>
              <a:t>Цели устойчивого развития экономики и общества</a:t>
            </a:r>
          </a:p>
        </p:txBody>
      </p:sp>
      <p:sp>
        <p:nvSpPr>
          <p:cNvPr id="9" name="TextBox 8">
            <a:extLst>
              <a:ext uri="{FF2B5EF4-FFF2-40B4-BE49-F238E27FC236}">
                <a16:creationId xmlns:a16="http://schemas.microsoft.com/office/drawing/2014/main" id="{09A6A40B-F214-4F2B-BBBC-6C364FB891B4}"/>
              </a:ext>
            </a:extLst>
          </p:cNvPr>
          <p:cNvSpPr txBox="1"/>
          <p:nvPr/>
        </p:nvSpPr>
        <p:spPr>
          <a:xfrm>
            <a:off x="7299626" y="3498961"/>
            <a:ext cx="2912136" cy="521767"/>
          </a:xfrm>
          <a:prstGeom prst="rect">
            <a:avLst/>
          </a:prstGeom>
          <a:noFill/>
          <a:ln w="12700" cap="flat">
            <a:solidFill>
              <a:schemeClr val="accent3">
                <a:lumMod val="75000"/>
              </a:schemeClr>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4556" tIns="44556" rIns="44556" bIns="44556" numCol="1" spcCol="38100" rtlCol="0" anchor="ctr">
            <a:spAutoFit/>
          </a:bodyPr>
          <a:lstStyle/>
          <a:p>
            <a:pPr algn="ctr" defTabSz="724046" fontAlgn="auto" hangingPunct="0">
              <a:spcBef>
                <a:spcPts val="0"/>
              </a:spcBef>
              <a:spcAft>
                <a:spcPts val="0"/>
              </a:spcAft>
            </a:pPr>
            <a:r>
              <a:rPr lang="ru-RU" sz="1403" dirty="0"/>
              <a:t>Выбор наиболее эффективных технологий</a:t>
            </a:r>
          </a:p>
        </p:txBody>
      </p:sp>
      <p:sp>
        <p:nvSpPr>
          <p:cNvPr id="11" name="Блок-схема: решение 10">
            <a:extLst>
              <a:ext uri="{FF2B5EF4-FFF2-40B4-BE49-F238E27FC236}">
                <a16:creationId xmlns:a16="http://schemas.microsoft.com/office/drawing/2014/main" id="{D3AAF608-BB41-48E9-A23A-8C7C031486CE}"/>
              </a:ext>
            </a:extLst>
          </p:cNvPr>
          <p:cNvSpPr/>
          <p:nvPr/>
        </p:nvSpPr>
        <p:spPr>
          <a:xfrm>
            <a:off x="4266112" y="4405290"/>
            <a:ext cx="3328533" cy="1501462"/>
          </a:xfrm>
          <a:prstGeom prst="flowChartDecision">
            <a:avLst/>
          </a:prstGeom>
          <a:solidFill>
            <a:schemeClr val="accent1"/>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defTabSz="724046"/>
            <a:r>
              <a:rPr lang="ru-RU" sz="1228" dirty="0"/>
              <a:t>Оценка макроэкономических и социальных эффектов</a:t>
            </a:r>
          </a:p>
        </p:txBody>
      </p:sp>
      <p:cxnSp>
        <p:nvCxnSpPr>
          <p:cNvPr id="13" name="Прямая со стрелкой 12">
            <a:extLst>
              <a:ext uri="{FF2B5EF4-FFF2-40B4-BE49-F238E27FC236}">
                <a16:creationId xmlns:a16="http://schemas.microsoft.com/office/drawing/2014/main" id="{F8AED27D-F7E3-441E-BB26-3E464E9C9B72}"/>
              </a:ext>
            </a:extLst>
          </p:cNvPr>
          <p:cNvCxnSpPr>
            <a:cxnSpLocks/>
            <a:stCxn id="6" idx="3"/>
            <a:endCxn id="7" idx="1"/>
          </p:cNvCxnSpPr>
          <p:nvPr/>
        </p:nvCxnSpPr>
        <p:spPr>
          <a:xfrm>
            <a:off x="4433614" y="2649651"/>
            <a:ext cx="2793227" cy="0"/>
          </a:xfrm>
          <a:prstGeom prst="straightConnector1">
            <a:avLst/>
          </a:prstGeom>
          <a:noFill/>
          <a:ln w="25400" cap="flat">
            <a:solidFill>
              <a:srgbClr val="000000"/>
            </a:solidFill>
            <a:prstDash val="solid"/>
            <a:miter lim="400000"/>
            <a:tailEnd type="triangle"/>
          </a:ln>
          <a:effectLst/>
          <a:sp3d/>
        </p:spPr>
        <p:style>
          <a:lnRef idx="0">
            <a:scrgbClr r="0" g="0" b="0"/>
          </a:lnRef>
          <a:fillRef idx="0">
            <a:scrgbClr r="0" g="0" b="0"/>
          </a:fillRef>
          <a:effectRef idx="0">
            <a:scrgbClr r="0" g="0" b="0"/>
          </a:effectRef>
          <a:fontRef idx="none"/>
        </p:style>
      </p:cxnSp>
      <p:cxnSp>
        <p:nvCxnSpPr>
          <p:cNvPr id="22" name="Соединитель: уступ 21">
            <a:extLst>
              <a:ext uri="{FF2B5EF4-FFF2-40B4-BE49-F238E27FC236}">
                <a16:creationId xmlns:a16="http://schemas.microsoft.com/office/drawing/2014/main" id="{814E71D7-679E-4710-86F4-6AE2322B2D3F}"/>
              </a:ext>
            </a:extLst>
          </p:cNvPr>
          <p:cNvCxnSpPr>
            <a:cxnSpLocks/>
            <a:endCxn id="11" idx="3"/>
          </p:cNvCxnSpPr>
          <p:nvPr/>
        </p:nvCxnSpPr>
        <p:spPr>
          <a:xfrm rot="5400000">
            <a:off x="7554409" y="4061026"/>
            <a:ext cx="1135231" cy="1054758"/>
          </a:xfrm>
          <a:prstGeom prst="bentConnector2">
            <a:avLst/>
          </a:prstGeom>
          <a:noFill/>
          <a:ln w="25400" cap="flat">
            <a:solidFill>
              <a:srgbClr val="000000"/>
            </a:solidFill>
            <a:prstDash val="solid"/>
            <a:miter lim="400000"/>
            <a:tailEnd type="triangle"/>
          </a:ln>
          <a:effectLst/>
          <a:sp3d/>
        </p:spPr>
        <p:style>
          <a:lnRef idx="0">
            <a:scrgbClr r="0" g="0" b="0"/>
          </a:lnRef>
          <a:fillRef idx="0">
            <a:scrgbClr r="0" g="0" b="0"/>
          </a:fillRef>
          <a:effectRef idx="0">
            <a:scrgbClr r="0" g="0" b="0"/>
          </a:effectRef>
          <a:fontRef idx="none"/>
        </p:style>
      </p:cxnSp>
      <p:cxnSp>
        <p:nvCxnSpPr>
          <p:cNvPr id="25" name="Соединитель: уступ 24">
            <a:extLst>
              <a:ext uri="{FF2B5EF4-FFF2-40B4-BE49-F238E27FC236}">
                <a16:creationId xmlns:a16="http://schemas.microsoft.com/office/drawing/2014/main" id="{01AF979E-AC24-4482-8934-731F5D36FE30}"/>
              </a:ext>
            </a:extLst>
          </p:cNvPr>
          <p:cNvCxnSpPr>
            <a:endCxn id="9" idx="1"/>
          </p:cNvCxnSpPr>
          <p:nvPr/>
        </p:nvCxnSpPr>
        <p:spPr>
          <a:xfrm flipV="1">
            <a:off x="5930379" y="3759845"/>
            <a:ext cx="1369247" cy="593049"/>
          </a:xfrm>
          <a:prstGeom prst="bentConnector3">
            <a:avLst>
              <a:gd name="adj1" fmla="val 50000"/>
            </a:avLst>
          </a:prstGeom>
          <a:noFill/>
          <a:ln w="25400" cap="flat">
            <a:solidFill>
              <a:srgbClr val="000000"/>
            </a:solidFill>
            <a:prstDash val="solid"/>
            <a:miter lim="400000"/>
            <a:tailEnd type="triangle"/>
          </a:ln>
          <a:effectLst/>
          <a:sp3d/>
        </p:spPr>
        <p:style>
          <a:lnRef idx="0">
            <a:scrgbClr r="0" g="0" b="0"/>
          </a:lnRef>
          <a:fillRef idx="0">
            <a:scrgbClr r="0" g="0" b="0"/>
          </a:fillRef>
          <a:effectRef idx="0">
            <a:scrgbClr r="0" g="0" b="0"/>
          </a:effectRef>
          <a:fontRef idx="none"/>
        </p:style>
      </p:cxnSp>
      <p:cxnSp>
        <p:nvCxnSpPr>
          <p:cNvPr id="28" name="Прямая со стрелкой 27">
            <a:extLst>
              <a:ext uri="{FF2B5EF4-FFF2-40B4-BE49-F238E27FC236}">
                <a16:creationId xmlns:a16="http://schemas.microsoft.com/office/drawing/2014/main" id="{838DF14E-446C-4A1C-AFD4-6B82C805A6BF}"/>
              </a:ext>
            </a:extLst>
          </p:cNvPr>
          <p:cNvCxnSpPr>
            <a:stCxn id="11" idx="1"/>
            <a:endCxn id="8" idx="3"/>
          </p:cNvCxnSpPr>
          <p:nvPr/>
        </p:nvCxnSpPr>
        <p:spPr>
          <a:xfrm flipH="1">
            <a:off x="3581948" y="5156021"/>
            <a:ext cx="684164" cy="1"/>
          </a:xfrm>
          <a:prstGeom prst="straightConnector1">
            <a:avLst/>
          </a:prstGeom>
          <a:noFill/>
          <a:ln w="25400" cap="flat">
            <a:solidFill>
              <a:srgbClr val="000000"/>
            </a:solidFill>
            <a:prstDash val="solid"/>
            <a:miter lim="400000"/>
            <a:tailEnd type="triangle"/>
          </a:ln>
          <a:effectLst/>
          <a:sp3d/>
        </p:spPr>
        <p:style>
          <a:lnRef idx="0">
            <a:scrgbClr r="0" g="0" b="0"/>
          </a:lnRef>
          <a:fillRef idx="0">
            <a:scrgbClr r="0" g="0" b="0"/>
          </a:fillRef>
          <a:effectRef idx="0">
            <a:scrgbClr r="0" g="0" b="0"/>
          </a:effectRef>
          <a:fontRef idx="none"/>
        </p:style>
      </p:cxnSp>
      <p:cxnSp>
        <p:nvCxnSpPr>
          <p:cNvPr id="30" name="Прямая со стрелкой 29">
            <a:extLst>
              <a:ext uri="{FF2B5EF4-FFF2-40B4-BE49-F238E27FC236}">
                <a16:creationId xmlns:a16="http://schemas.microsoft.com/office/drawing/2014/main" id="{C1755386-7917-481C-AF3C-9D9C7563AE37}"/>
              </a:ext>
            </a:extLst>
          </p:cNvPr>
          <p:cNvCxnSpPr>
            <a:cxnSpLocks/>
          </p:cNvCxnSpPr>
          <p:nvPr/>
        </p:nvCxnSpPr>
        <p:spPr>
          <a:xfrm flipV="1">
            <a:off x="2186303" y="2910598"/>
            <a:ext cx="0" cy="1997813"/>
          </a:xfrm>
          <a:prstGeom prst="straightConnector1">
            <a:avLst/>
          </a:prstGeom>
          <a:noFill/>
          <a:ln w="25400" cap="flat">
            <a:solidFill>
              <a:srgbClr val="000000"/>
            </a:solidFill>
            <a:prstDash val="solid"/>
            <a:miter lim="400000"/>
            <a:tailEnd type="triangle"/>
          </a:ln>
          <a:effectLst/>
          <a:sp3d/>
        </p:spPr>
        <p:style>
          <a:lnRef idx="0">
            <a:scrgbClr r="0" g="0" b="0"/>
          </a:lnRef>
          <a:fillRef idx="0">
            <a:scrgbClr r="0" g="0" b="0"/>
          </a:fillRef>
          <a:effectRef idx="0">
            <a:scrgbClr r="0" g="0" b="0"/>
          </a:effectRef>
          <a:fontRef idx="none"/>
        </p:style>
      </p:cxnSp>
      <p:cxnSp>
        <p:nvCxnSpPr>
          <p:cNvPr id="26" name="Прямая со стрелкой 25">
            <a:extLst>
              <a:ext uri="{FF2B5EF4-FFF2-40B4-BE49-F238E27FC236}">
                <a16:creationId xmlns:a16="http://schemas.microsoft.com/office/drawing/2014/main" id="{A2577C4A-A5CC-46F0-B065-56B1041AB6FE}"/>
              </a:ext>
            </a:extLst>
          </p:cNvPr>
          <p:cNvCxnSpPr>
            <a:cxnSpLocks/>
          </p:cNvCxnSpPr>
          <p:nvPr/>
        </p:nvCxnSpPr>
        <p:spPr>
          <a:xfrm flipH="1">
            <a:off x="8649402" y="2910598"/>
            <a:ext cx="1" cy="588298"/>
          </a:xfrm>
          <a:prstGeom prst="straightConnector1">
            <a:avLst/>
          </a:prstGeom>
          <a:noFill/>
          <a:ln w="25400" cap="flat">
            <a:solidFill>
              <a:srgbClr val="000000"/>
            </a:solidFill>
            <a:prstDash val="solid"/>
            <a:miter lim="400000"/>
            <a:tailEnd type="triangle"/>
          </a:ln>
          <a:effectLst/>
          <a:sp3d/>
        </p:spPr>
        <p:style>
          <a:lnRef idx="0">
            <a:scrgbClr r="0" g="0" b="0"/>
          </a:lnRef>
          <a:fillRef idx="0">
            <a:scrgbClr r="0" g="0" b="0"/>
          </a:fillRef>
          <a:effectRef idx="0">
            <a:scrgbClr r="0" g="0" b="0"/>
          </a:effectRef>
          <a:fontRef idx="none"/>
        </p:style>
      </p:cxnSp>
    </p:spTree>
    <p:extLst>
      <p:ext uri="{BB962C8B-B14F-4D97-AF65-F5344CB8AC3E}">
        <p14:creationId xmlns:p14="http://schemas.microsoft.com/office/powerpoint/2010/main" val="472775695"/>
      </p:ext>
    </p:ext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Номер слайда"/>
          <p:cNvSpPr txBox="1">
            <a:spLocks noGrp="1"/>
          </p:cNvSpPr>
          <p:nvPr>
            <p:ph type="sldNum" sz="quarter" idx="2"/>
          </p:nvPr>
        </p:nvSpPr>
        <p:spPr>
          <a:xfrm>
            <a:off x="615568" y="6416319"/>
            <a:ext cx="94201" cy="202459"/>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nchor="ctr"/>
          <a:lstStyle/>
          <a:p>
            <a:pPr algn="l"/>
            <a:fld id="{86CB4B4D-7CA3-9044-876B-883B54F8677D}" type="slidenum">
              <a:rPr/>
              <a:pPr algn="l"/>
              <a:t>3</a:t>
            </a:fld>
            <a:endParaRPr dirty="0"/>
          </a:p>
        </p:txBody>
      </p:sp>
      <p:sp>
        <p:nvSpPr>
          <p:cNvPr id="80" name="Energy sector impacts on the economy dynamics in Russia"/>
          <p:cNvSpPr txBox="1">
            <a:spLocks noGrp="1"/>
          </p:cNvSpPr>
          <p:nvPr>
            <p:ph type="title"/>
          </p:nvPr>
        </p:nvSpPr>
        <p:spPr>
          <a:xfrm>
            <a:off x="280218" y="177639"/>
            <a:ext cx="8620433" cy="1249709"/>
          </a:xfrm>
          <a:prstGeom prst="rect">
            <a:avLst/>
          </a:prstGeom>
        </p:spPr>
        <p:txBody>
          <a:bodyPr>
            <a:normAutofit/>
          </a:bodyPr>
          <a:lstStyle/>
          <a:p>
            <a:r>
              <a:rPr lang="ru-RU" sz="2000" dirty="0">
                <a:solidFill>
                  <a:srgbClr val="0070C0"/>
                </a:solidFill>
                <a:effectLst>
                  <a:outerShdw blurRad="38100" dist="38100" dir="2700000" algn="tl">
                    <a:srgbClr val="000000">
                      <a:alpha val="43137"/>
                    </a:srgbClr>
                  </a:outerShdw>
                </a:effectLst>
              </a:rPr>
              <a:t>ОЦЕНКА ПОТЕНЦИАЛА ЭКСПОРТА ЭНЕРГОРЕСУРСОВ ИЗ РОССИИ</a:t>
            </a:r>
          </a:p>
        </p:txBody>
      </p:sp>
      <p:sp>
        <p:nvSpPr>
          <p:cNvPr id="19" name="Macroeconomic stability…">
            <a:extLst>
              <a:ext uri="{FF2B5EF4-FFF2-40B4-BE49-F238E27FC236}">
                <a16:creationId xmlns:a16="http://schemas.microsoft.com/office/drawing/2014/main" id="{9BEDC831-BB7F-4166-B814-9B9B136BFB89}"/>
              </a:ext>
            </a:extLst>
          </p:cNvPr>
          <p:cNvSpPr txBox="1">
            <a:spLocks/>
          </p:cNvSpPr>
          <p:nvPr/>
        </p:nvSpPr>
        <p:spPr>
          <a:xfrm>
            <a:off x="945522" y="1818026"/>
            <a:ext cx="2085213" cy="31190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Autofit/>
          </a:bodyPr>
          <a:lstStyle>
            <a:lvl1pPr marL="0" marR="0" indent="0" algn="l" defTabSz="412750" rtl="0" eaLnBrk="1" fontAlgn="auto" latinLnBrk="0" hangingPunct="1">
              <a:lnSpc>
                <a:spcPct val="150000"/>
              </a:lnSpc>
              <a:spcBef>
                <a:spcPts val="0"/>
              </a:spcBef>
              <a:spcAft>
                <a:spcPts val="0"/>
              </a:spcAft>
              <a:buClrTx/>
              <a:buSzPct val="100000"/>
              <a:buFont typeface="Arial" panose="020B0604020202020204" pitchFamily="34" charset="0"/>
              <a:buNone/>
              <a:tabLst/>
              <a:defRPr lang="en-US" sz="1500" b="1" i="0" u="none" strike="noStrike" cap="none" spc="0" baseline="0" smtClean="0">
                <a:ln>
                  <a:noFill/>
                </a:ln>
                <a:solidFill>
                  <a:srgbClr val="262626"/>
                </a:solidFill>
                <a:uFillTx/>
                <a:latin typeface="+mn-lt"/>
                <a:ea typeface="Helvetica Neue"/>
                <a:cs typeface="Helvetica Neue"/>
                <a:sym typeface="Arial"/>
              </a:defRPr>
            </a:lvl1pPr>
            <a:lvl2pPr marL="317500" marR="0" indent="0" algn="l" defTabSz="412750" rtl="0" eaLnBrk="1" latinLnBrk="0" hangingPunct="1">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2pPr>
            <a:lvl3pPr marL="635000" marR="0" indent="0" algn="l" defTabSz="412750" rtl="0" eaLnBrk="1" latinLnBrk="0" hangingPunct="1">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3pPr>
            <a:lvl4pPr marL="952500" marR="0" indent="0" algn="l" defTabSz="412750" rtl="0" eaLnBrk="1" latinLnBrk="0" hangingPunct="1">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4pPr>
            <a:lvl5pPr marL="1270000" marR="0" indent="0" algn="l" defTabSz="412750" rtl="0" eaLnBrk="1" latinLnBrk="0" hangingPunct="1">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5pPr>
            <a:lvl6pPr marL="1785938" marR="0" indent="-198438" algn="ctr" defTabSz="412750" rtl="0" eaLnBrk="1" latinLnBrk="0" hangingPunct="1">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6pPr>
            <a:lvl7pPr marL="2103438" marR="0" indent="-198438" algn="ctr" defTabSz="412750" rtl="0" eaLnBrk="1" latinLnBrk="0" hangingPunct="1">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7pPr>
            <a:lvl8pPr marL="2420938" marR="0" indent="-198438" algn="ctr" defTabSz="412750" rtl="0" eaLnBrk="1" latinLnBrk="0" hangingPunct="1">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8pPr>
            <a:lvl9pPr marL="2738438" marR="0" indent="-198438" algn="ctr" defTabSz="412750" rtl="0" eaLnBrk="1" latinLnBrk="0" hangingPunct="1">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9pPr>
          </a:lstStyle>
          <a:p>
            <a:pPr algn="ctr">
              <a:lnSpc>
                <a:spcPct val="100000"/>
              </a:lnSpc>
              <a:buSzTx/>
              <a:defRPr>
                <a:latin typeface="+mn-lt"/>
                <a:ea typeface="+mn-ea"/>
                <a:cs typeface="+mn-cs"/>
                <a:sym typeface="Arial"/>
              </a:defRPr>
            </a:pPr>
            <a:r>
              <a:rPr lang="ru-RU" sz="965" dirty="0">
                <a:solidFill>
                  <a:schemeClr val="tx1"/>
                </a:solidFill>
                <a:ea typeface="+mn-ea"/>
                <a:cs typeface="+mn-cs"/>
              </a:rPr>
              <a:t>Нефть и нефтепродукты</a:t>
            </a:r>
            <a:r>
              <a:rPr lang="ru-RU" sz="965" b="0" dirty="0">
                <a:solidFill>
                  <a:schemeClr val="tx1"/>
                </a:solidFill>
                <a:ea typeface="+mn-ea"/>
                <a:cs typeface="+mn-cs"/>
              </a:rPr>
              <a:t>, млн т</a:t>
            </a:r>
            <a:endParaRPr lang="en-US" sz="965" b="0" dirty="0">
              <a:solidFill>
                <a:schemeClr val="tx1"/>
              </a:solidFill>
              <a:ea typeface="+mn-ea"/>
              <a:cs typeface="+mn-cs"/>
            </a:endParaRPr>
          </a:p>
        </p:txBody>
      </p:sp>
      <p:sp>
        <p:nvSpPr>
          <p:cNvPr id="27" name="Macroeconomic stability…">
            <a:extLst>
              <a:ext uri="{FF2B5EF4-FFF2-40B4-BE49-F238E27FC236}">
                <a16:creationId xmlns:a16="http://schemas.microsoft.com/office/drawing/2014/main" id="{2D8640CE-98BC-4283-A631-CE1CA20890D5}"/>
              </a:ext>
            </a:extLst>
          </p:cNvPr>
          <p:cNvSpPr txBox="1">
            <a:spLocks/>
          </p:cNvSpPr>
          <p:nvPr/>
        </p:nvSpPr>
        <p:spPr>
          <a:xfrm>
            <a:off x="4449018" y="1818027"/>
            <a:ext cx="2110539" cy="31190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Autofit/>
          </a:bodyPr>
          <a:lstStyle>
            <a:lvl1pPr marL="0" marR="0" indent="0" algn="l" defTabSz="412750" rtl="0" eaLnBrk="1" fontAlgn="auto" latinLnBrk="0" hangingPunct="1">
              <a:lnSpc>
                <a:spcPct val="150000"/>
              </a:lnSpc>
              <a:spcBef>
                <a:spcPts val="0"/>
              </a:spcBef>
              <a:spcAft>
                <a:spcPts val="0"/>
              </a:spcAft>
              <a:buClrTx/>
              <a:buSzPct val="100000"/>
              <a:buFont typeface="Arial" panose="020B0604020202020204" pitchFamily="34" charset="0"/>
              <a:buNone/>
              <a:tabLst/>
              <a:defRPr lang="en-US" sz="1500" b="1" i="0" u="none" strike="noStrike" cap="none" spc="0" baseline="0" smtClean="0">
                <a:ln>
                  <a:noFill/>
                </a:ln>
                <a:solidFill>
                  <a:srgbClr val="262626"/>
                </a:solidFill>
                <a:uFillTx/>
                <a:latin typeface="+mn-lt"/>
                <a:ea typeface="Helvetica Neue"/>
                <a:cs typeface="Helvetica Neue"/>
                <a:sym typeface="Arial"/>
              </a:defRPr>
            </a:lvl1pPr>
            <a:lvl2pPr marL="317500" marR="0" indent="0" algn="l" defTabSz="412750" rtl="0" eaLnBrk="1" latinLnBrk="0" hangingPunct="1">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2pPr>
            <a:lvl3pPr marL="635000" marR="0" indent="0" algn="l" defTabSz="412750" rtl="0" eaLnBrk="1" latinLnBrk="0" hangingPunct="1">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3pPr>
            <a:lvl4pPr marL="952500" marR="0" indent="0" algn="l" defTabSz="412750" rtl="0" eaLnBrk="1" latinLnBrk="0" hangingPunct="1">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4pPr>
            <a:lvl5pPr marL="1270000" marR="0" indent="0" algn="l" defTabSz="412750" rtl="0" eaLnBrk="1" latinLnBrk="0" hangingPunct="1">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5pPr>
            <a:lvl6pPr marL="1785938" marR="0" indent="-198438" algn="ctr" defTabSz="412750" rtl="0" eaLnBrk="1" latinLnBrk="0" hangingPunct="1">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6pPr>
            <a:lvl7pPr marL="2103438" marR="0" indent="-198438" algn="ctr" defTabSz="412750" rtl="0" eaLnBrk="1" latinLnBrk="0" hangingPunct="1">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7pPr>
            <a:lvl8pPr marL="2420938" marR="0" indent="-198438" algn="ctr" defTabSz="412750" rtl="0" eaLnBrk="1" latinLnBrk="0" hangingPunct="1">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8pPr>
            <a:lvl9pPr marL="2738438" marR="0" indent="-198438" algn="ctr" defTabSz="412750" rtl="0" eaLnBrk="1" latinLnBrk="0" hangingPunct="1">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9pPr>
          </a:lstStyle>
          <a:p>
            <a:pPr algn="ctr">
              <a:lnSpc>
                <a:spcPct val="100000"/>
              </a:lnSpc>
              <a:buSzTx/>
              <a:defRPr>
                <a:latin typeface="+mn-lt"/>
                <a:ea typeface="+mn-ea"/>
                <a:cs typeface="+mn-cs"/>
                <a:sym typeface="Arial"/>
              </a:defRPr>
            </a:pPr>
            <a:r>
              <a:rPr lang="ru-RU" sz="965" dirty="0">
                <a:solidFill>
                  <a:schemeClr val="tx1"/>
                </a:solidFill>
                <a:ea typeface="+mn-ea"/>
                <a:cs typeface="+mn-cs"/>
              </a:rPr>
              <a:t>Природный газ</a:t>
            </a:r>
            <a:r>
              <a:rPr lang="ru-RU" sz="965" b="0" dirty="0">
                <a:solidFill>
                  <a:schemeClr val="tx1"/>
                </a:solidFill>
                <a:ea typeface="+mn-ea"/>
                <a:cs typeface="+mn-cs"/>
              </a:rPr>
              <a:t>, млрд куб. м</a:t>
            </a:r>
            <a:endParaRPr lang="en-US" sz="965" b="0" dirty="0">
              <a:solidFill>
                <a:schemeClr val="tx1"/>
              </a:solidFill>
              <a:ea typeface="+mn-ea"/>
              <a:cs typeface="+mn-cs"/>
            </a:endParaRPr>
          </a:p>
        </p:txBody>
      </p:sp>
      <p:sp>
        <p:nvSpPr>
          <p:cNvPr id="30" name="Macroeconomic stability…">
            <a:extLst>
              <a:ext uri="{FF2B5EF4-FFF2-40B4-BE49-F238E27FC236}">
                <a16:creationId xmlns:a16="http://schemas.microsoft.com/office/drawing/2014/main" id="{1BFDB468-6673-4A74-8B26-EFC554B4DB3D}"/>
              </a:ext>
            </a:extLst>
          </p:cNvPr>
          <p:cNvSpPr txBox="1">
            <a:spLocks/>
          </p:cNvSpPr>
          <p:nvPr/>
        </p:nvSpPr>
        <p:spPr>
          <a:xfrm>
            <a:off x="7901860" y="1818026"/>
            <a:ext cx="2169635" cy="31190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Autofit/>
          </a:bodyPr>
          <a:lstStyle>
            <a:lvl1pPr marL="0" marR="0" indent="0" algn="l" defTabSz="412750" rtl="0" eaLnBrk="1" fontAlgn="auto" latinLnBrk="0" hangingPunct="1">
              <a:lnSpc>
                <a:spcPct val="150000"/>
              </a:lnSpc>
              <a:spcBef>
                <a:spcPts val="0"/>
              </a:spcBef>
              <a:spcAft>
                <a:spcPts val="0"/>
              </a:spcAft>
              <a:buClrTx/>
              <a:buSzPct val="100000"/>
              <a:buFont typeface="Arial" panose="020B0604020202020204" pitchFamily="34" charset="0"/>
              <a:buNone/>
              <a:tabLst/>
              <a:defRPr lang="en-US" sz="1500" b="1" i="0" u="none" strike="noStrike" cap="none" spc="0" baseline="0" smtClean="0">
                <a:ln>
                  <a:noFill/>
                </a:ln>
                <a:solidFill>
                  <a:srgbClr val="262626"/>
                </a:solidFill>
                <a:uFillTx/>
                <a:latin typeface="+mn-lt"/>
                <a:ea typeface="Helvetica Neue"/>
                <a:cs typeface="Helvetica Neue"/>
                <a:sym typeface="Arial"/>
              </a:defRPr>
            </a:lvl1pPr>
            <a:lvl2pPr marL="317500" marR="0" indent="0" algn="l" defTabSz="412750" rtl="0" eaLnBrk="1" latinLnBrk="0" hangingPunct="1">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2pPr>
            <a:lvl3pPr marL="635000" marR="0" indent="0" algn="l" defTabSz="412750" rtl="0" eaLnBrk="1" latinLnBrk="0" hangingPunct="1">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3pPr>
            <a:lvl4pPr marL="952500" marR="0" indent="0" algn="l" defTabSz="412750" rtl="0" eaLnBrk="1" latinLnBrk="0" hangingPunct="1">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4pPr>
            <a:lvl5pPr marL="1270000" marR="0" indent="0" algn="l" defTabSz="412750" rtl="0" eaLnBrk="1" latinLnBrk="0" hangingPunct="1">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5pPr>
            <a:lvl6pPr marL="1785938" marR="0" indent="-198438" algn="ctr" defTabSz="412750" rtl="0" eaLnBrk="1" latinLnBrk="0" hangingPunct="1">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6pPr>
            <a:lvl7pPr marL="2103438" marR="0" indent="-198438" algn="ctr" defTabSz="412750" rtl="0" eaLnBrk="1" latinLnBrk="0" hangingPunct="1">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7pPr>
            <a:lvl8pPr marL="2420938" marR="0" indent="-198438" algn="ctr" defTabSz="412750" rtl="0" eaLnBrk="1" latinLnBrk="0" hangingPunct="1">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8pPr>
            <a:lvl9pPr marL="2738438" marR="0" indent="-198438" algn="ctr" defTabSz="412750" rtl="0" eaLnBrk="1" latinLnBrk="0" hangingPunct="1">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9pPr>
          </a:lstStyle>
          <a:p>
            <a:pPr algn="ctr">
              <a:lnSpc>
                <a:spcPct val="100000"/>
              </a:lnSpc>
              <a:buSzTx/>
              <a:defRPr>
                <a:latin typeface="+mn-lt"/>
                <a:ea typeface="+mn-ea"/>
                <a:cs typeface="+mn-cs"/>
                <a:sym typeface="Arial"/>
              </a:defRPr>
            </a:pPr>
            <a:r>
              <a:rPr lang="ru-RU" sz="965" dirty="0">
                <a:solidFill>
                  <a:schemeClr val="tx1"/>
                </a:solidFill>
                <a:ea typeface="+mn-ea"/>
                <a:cs typeface="+mn-cs"/>
              </a:rPr>
              <a:t>Уголь</a:t>
            </a:r>
            <a:r>
              <a:rPr lang="ru-RU" sz="965" b="0" dirty="0">
                <a:solidFill>
                  <a:schemeClr val="tx1"/>
                </a:solidFill>
                <a:ea typeface="+mn-ea"/>
                <a:cs typeface="+mn-cs"/>
              </a:rPr>
              <a:t>, млн т</a:t>
            </a:r>
            <a:endParaRPr lang="en-US" sz="965" b="0" dirty="0">
              <a:solidFill>
                <a:schemeClr val="tx1"/>
              </a:solidFill>
              <a:ea typeface="+mn-ea"/>
              <a:cs typeface="+mn-cs"/>
            </a:endParaRPr>
          </a:p>
        </p:txBody>
      </p:sp>
      <p:graphicFrame>
        <p:nvGraphicFramePr>
          <p:cNvPr id="31" name="Диаграмма 30">
            <a:extLst>
              <a:ext uri="{FF2B5EF4-FFF2-40B4-BE49-F238E27FC236}">
                <a16:creationId xmlns:a16="http://schemas.microsoft.com/office/drawing/2014/main" id="{F63FAB84-2A18-45B7-90C9-F4EB63D3CFCC}"/>
              </a:ext>
            </a:extLst>
          </p:cNvPr>
          <p:cNvGraphicFramePr>
            <a:graphicFrameLocks/>
          </p:cNvGraphicFramePr>
          <p:nvPr/>
        </p:nvGraphicFramePr>
        <p:xfrm>
          <a:off x="573656" y="2062395"/>
          <a:ext cx="2526000" cy="2631428"/>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32" name="Диаграмма 31">
            <a:extLst>
              <a:ext uri="{FF2B5EF4-FFF2-40B4-BE49-F238E27FC236}">
                <a16:creationId xmlns:a16="http://schemas.microsoft.com/office/drawing/2014/main" id="{CA8CBF33-944D-4941-A888-C84E45854F92}"/>
              </a:ext>
            </a:extLst>
          </p:cNvPr>
          <p:cNvGraphicFramePr>
            <a:graphicFrameLocks/>
          </p:cNvGraphicFramePr>
          <p:nvPr/>
        </p:nvGraphicFramePr>
        <p:xfrm>
          <a:off x="4079911" y="2062395"/>
          <a:ext cx="2526000" cy="263142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3" name="Диаграмма 32">
            <a:extLst>
              <a:ext uri="{FF2B5EF4-FFF2-40B4-BE49-F238E27FC236}">
                <a16:creationId xmlns:a16="http://schemas.microsoft.com/office/drawing/2014/main" id="{E663516E-124E-4F8D-A864-4E1C12B56900}"/>
              </a:ext>
            </a:extLst>
          </p:cNvPr>
          <p:cNvGraphicFramePr>
            <a:graphicFrameLocks/>
          </p:cNvGraphicFramePr>
          <p:nvPr/>
        </p:nvGraphicFramePr>
        <p:xfrm>
          <a:off x="7586165" y="2062395"/>
          <a:ext cx="2526000" cy="2631428"/>
        </p:xfrm>
        <a:graphic>
          <a:graphicData uri="http://schemas.openxmlformats.org/drawingml/2006/chart">
            <c:chart xmlns:c="http://schemas.openxmlformats.org/drawingml/2006/chart" xmlns:r="http://schemas.openxmlformats.org/officeDocument/2006/relationships" r:id="rId4"/>
          </a:graphicData>
        </a:graphic>
      </p:graphicFrame>
      <p:cxnSp>
        <p:nvCxnSpPr>
          <p:cNvPr id="34" name="Прямая соединительная линия 33">
            <a:extLst>
              <a:ext uri="{FF2B5EF4-FFF2-40B4-BE49-F238E27FC236}">
                <a16:creationId xmlns:a16="http://schemas.microsoft.com/office/drawing/2014/main" id="{DDDEACA7-1BBC-4AF4-8706-C81542B7A41E}"/>
              </a:ext>
            </a:extLst>
          </p:cNvPr>
          <p:cNvCxnSpPr>
            <a:cxnSpLocks/>
          </p:cNvCxnSpPr>
          <p:nvPr/>
        </p:nvCxnSpPr>
        <p:spPr>
          <a:xfrm>
            <a:off x="2878776" y="2976146"/>
            <a:ext cx="0" cy="269144"/>
          </a:xfrm>
          <a:prstGeom prst="line">
            <a:avLst/>
          </a:prstGeom>
          <a:noFill/>
          <a:ln w="15875" cap="flat">
            <a:solidFill>
              <a:srgbClr val="000000"/>
            </a:solidFill>
            <a:prstDash val="sysDot"/>
            <a:miter lim="400000"/>
            <a:headEnd type="diamond"/>
            <a:tailEnd type="diamond"/>
          </a:ln>
          <a:effectLst/>
          <a:sp3d/>
        </p:spPr>
        <p:style>
          <a:lnRef idx="0">
            <a:scrgbClr r="0" g="0" b="0"/>
          </a:lnRef>
          <a:fillRef idx="0">
            <a:scrgbClr r="0" g="0" b="0"/>
          </a:fillRef>
          <a:effectRef idx="0">
            <a:scrgbClr r="0" g="0" b="0"/>
          </a:effectRef>
          <a:fontRef idx="none"/>
        </p:style>
      </p:cxnSp>
      <p:cxnSp>
        <p:nvCxnSpPr>
          <p:cNvPr id="35" name="Прямая соединительная линия 34">
            <a:extLst>
              <a:ext uri="{FF2B5EF4-FFF2-40B4-BE49-F238E27FC236}">
                <a16:creationId xmlns:a16="http://schemas.microsoft.com/office/drawing/2014/main" id="{AD88270C-C6E2-4B1D-ABFE-9C31A2501E3C}"/>
              </a:ext>
            </a:extLst>
          </p:cNvPr>
          <p:cNvCxnSpPr>
            <a:cxnSpLocks/>
          </p:cNvCxnSpPr>
          <p:nvPr/>
        </p:nvCxnSpPr>
        <p:spPr>
          <a:xfrm flipH="1">
            <a:off x="1294465" y="4732741"/>
            <a:ext cx="214710" cy="0"/>
          </a:xfrm>
          <a:prstGeom prst="line">
            <a:avLst/>
          </a:prstGeom>
          <a:noFill/>
          <a:ln w="15875" cap="flat">
            <a:solidFill>
              <a:srgbClr val="000000"/>
            </a:solidFill>
            <a:prstDash val="sysDot"/>
            <a:miter lim="400000"/>
            <a:headEnd type="diamond"/>
            <a:tailEnd type="diamond"/>
          </a:ln>
          <a:effectLst/>
          <a:sp3d/>
        </p:spPr>
        <p:style>
          <a:lnRef idx="0">
            <a:scrgbClr r="0" g="0" b="0"/>
          </a:lnRef>
          <a:fillRef idx="0">
            <a:scrgbClr r="0" g="0" b="0"/>
          </a:fillRef>
          <a:effectRef idx="0">
            <a:scrgbClr r="0" g="0" b="0"/>
          </a:effectRef>
          <a:fontRef idx="none"/>
        </p:style>
      </p:cxnSp>
      <p:sp>
        <p:nvSpPr>
          <p:cNvPr id="36" name="Macroeconomic stability…">
            <a:extLst>
              <a:ext uri="{FF2B5EF4-FFF2-40B4-BE49-F238E27FC236}">
                <a16:creationId xmlns:a16="http://schemas.microsoft.com/office/drawing/2014/main" id="{FE42080C-DC33-43AE-99AC-635BD4C5EED3}"/>
              </a:ext>
            </a:extLst>
          </p:cNvPr>
          <p:cNvSpPr txBox="1">
            <a:spLocks/>
          </p:cNvSpPr>
          <p:nvPr/>
        </p:nvSpPr>
        <p:spPr>
          <a:xfrm>
            <a:off x="1535068" y="4603297"/>
            <a:ext cx="1369035" cy="24482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Autofit/>
          </a:bodyPr>
          <a:lstStyle>
            <a:lvl1pPr marL="0" marR="0" indent="0" algn="l" defTabSz="412750" rtl="0" eaLnBrk="1" fontAlgn="auto" latinLnBrk="0" hangingPunct="1">
              <a:lnSpc>
                <a:spcPct val="150000"/>
              </a:lnSpc>
              <a:spcBef>
                <a:spcPts val="0"/>
              </a:spcBef>
              <a:spcAft>
                <a:spcPts val="0"/>
              </a:spcAft>
              <a:buClrTx/>
              <a:buSzPct val="100000"/>
              <a:buFont typeface="Arial" panose="020B0604020202020204" pitchFamily="34" charset="0"/>
              <a:buNone/>
              <a:tabLst/>
              <a:defRPr lang="en-US" sz="1500" b="1" i="0" u="none" strike="noStrike" cap="none" spc="0" baseline="0" smtClean="0">
                <a:ln>
                  <a:noFill/>
                </a:ln>
                <a:solidFill>
                  <a:srgbClr val="262626"/>
                </a:solidFill>
                <a:uFillTx/>
                <a:latin typeface="+mn-lt"/>
                <a:ea typeface="Helvetica Neue"/>
                <a:cs typeface="Helvetica Neue"/>
                <a:sym typeface="Arial"/>
              </a:defRPr>
            </a:lvl1pPr>
            <a:lvl2pPr marL="317500" marR="0" indent="0" algn="l" defTabSz="412750" rtl="0" eaLnBrk="1" latinLnBrk="0" hangingPunct="1">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2pPr>
            <a:lvl3pPr marL="635000" marR="0" indent="0" algn="l" defTabSz="412750" rtl="0" eaLnBrk="1" latinLnBrk="0" hangingPunct="1">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3pPr>
            <a:lvl4pPr marL="952500" marR="0" indent="0" algn="l" defTabSz="412750" rtl="0" eaLnBrk="1" latinLnBrk="0" hangingPunct="1">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4pPr>
            <a:lvl5pPr marL="1270000" marR="0" indent="0" algn="l" defTabSz="412750" rtl="0" eaLnBrk="1" latinLnBrk="0" hangingPunct="1">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5pPr>
            <a:lvl6pPr marL="1785938" marR="0" indent="-198438" algn="ctr" defTabSz="412750" rtl="0" eaLnBrk="1" latinLnBrk="0" hangingPunct="1">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6pPr>
            <a:lvl7pPr marL="2103438" marR="0" indent="-198438" algn="ctr" defTabSz="412750" rtl="0" eaLnBrk="1" latinLnBrk="0" hangingPunct="1">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7pPr>
            <a:lvl8pPr marL="2420938" marR="0" indent="-198438" algn="ctr" defTabSz="412750" rtl="0" eaLnBrk="1" latinLnBrk="0" hangingPunct="1">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8pPr>
            <a:lvl9pPr marL="2738438" marR="0" indent="-198438" algn="ctr" defTabSz="412750" rtl="0" eaLnBrk="1" latinLnBrk="0" hangingPunct="1">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9pPr>
          </a:lstStyle>
          <a:p>
            <a:pPr>
              <a:lnSpc>
                <a:spcPct val="100000"/>
              </a:lnSpc>
              <a:buSzTx/>
              <a:defRPr>
                <a:latin typeface="+mn-lt"/>
                <a:ea typeface="+mn-ea"/>
                <a:cs typeface="+mn-cs"/>
                <a:sym typeface="Arial"/>
              </a:defRPr>
            </a:pPr>
            <a:r>
              <a:rPr lang="ru-RU" sz="921" b="0" dirty="0">
                <a:solidFill>
                  <a:schemeClr val="tx1"/>
                </a:solidFill>
                <a:ea typeface="+mn-ea"/>
                <a:cs typeface="+mn-cs"/>
              </a:rPr>
              <a:t>Энергостратегия-2035</a:t>
            </a:r>
            <a:endParaRPr lang="en-US" sz="921" b="0" dirty="0">
              <a:solidFill>
                <a:schemeClr val="tx1"/>
              </a:solidFill>
              <a:ea typeface="+mn-ea"/>
              <a:cs typeface="+mn-cs"/>
            </a:endParaRPr>
          </a:p>
        </p:txBody>
      </p:sp>
      <p:cxnSp>
        <p:nvCxnSpPr>
          <p:cNvPr id="37" name="Прямая соединительная линия 36">
            <a:extLst>
              <a:ext uri="{FF2B5EF4-FFF2-40B4-BE49-F238E27FC236}">
                <a16:creationId xmlns:a16="http://schemas.microsoft.com/office/drawing/2014/main" id="{DBDED67F-E388-473B-997C-8E1397760F9C}"/>
              </a:ext>
            </a:extLst>
          </p:cNvPr>
          <p:cNvCxnSpPr>
            <a:cxnSpLocks/>
          </p:cNvCxnSpPr>
          <p:nvPr/>
        </p:nvCxnSpPr>
        <p:spPr>
          <a:xfrm flipH="1">
            <a:off x="4801883" y="4731661"/>
            <a:ext cx="214710" cy="0"/>
          </a:xfrm>
          <a:prstGeom prst="line">
            <a:avLst/>
          </a:prstGeom>
          <a:noFill/>
          <a:ln w="15875" cap="flat">
            <a:solidFill>
              <a:srgbClr val="000000"/>
            </a:solidFill>
            <a:prstDash val="sysDot"/>
            <a:miter lim="400000"/>
            <a:headEnd type="diamond"/>
            <a:tailEnd type="diamond"/>
          </a:ln>
          <a:effectLst/>
          <a:sp3d/>
        </p:spPr>
        <p:style>
          <a:lnRef idx="0">
            <a:scrgbClr r="0" g="0" b="0"/>
          </a:lnRef>
          <a:fillRef idx="0">
            <a:scrgbClr r="0" g="0" b="0"/>
          </a:fillRef>
          <a:effectRef idx="0">
            <a:scrgbClr r="0" g="0" b="0"/>
          </a:effectRef>
          <a:fontRef idx="none"/>
        </p:style>
      </p:cxnSp>
      <p:sp>
        <p:nvSpPr>
          <p:cNvPr id="38" name="Macroeconomic stability…">
            <a:extLst>
              <a:ext uri="{FF2B5EF4-FFF2-40B4-BE49-F238E27FC236}">
                <a16:creationId xmlns:a16="http://schemas.microsoft.com/office/drawing/2014/main" id="{AED0206E-AC3A-42B7-8F04-B0BE778C6762}"/>
              </a:ext>
            </a:extLst>
          </p:cNvPr>
          <p:cNvSpPr txBox="1">
            <a:spLocks/>
          </p:cNvSpPr>
          <p:nvPr/>
        </p:nvSpPr>
        <p:spPr>
          <a:xfrm>
            <a:off x="5042486" y="4602218"/>
            <a:ext cx="1369035" cy="24482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Autofit/>
          </a:bodyPr>
          <a:lstStyle>
            <a:lvl1pPr marL="0" marR="0" indent="0" algn="l" defTabSz="412750" rtl="0" eaLnBrk="1" fontAlgn="auto" latinLnBrk="0" hangingPunct="1">
              <a:lnSpc>
                <a:spcPct val="150000"/>
              </a:lnSpc>
              <a:spcBef>
                <a:spcPts val="0"/>
              </a:spcBef>
              <a:spcAft>
                <a:spcPts val="0"/>
              </a:spcAft>
              <a:buClrTx/>
              <a:buSzPct val="100000"/>
              <a:buFont typeface="Arial" panose="020B0604020202020204" pitchFamily="34" charset="0"/>
              <a:buNone/>
              <a:tabLst/>
              <a:defRPr lang="en-US" sz="1500" b="1" i="0" u="none" strike="noStrike" cap="none" spc="0" baseline="0" smtClean="0">
                <a:ln>
                  <a:noFill/>
                </a:ln>
                <a:solidFill>
                  <a:srgbClr val="262626"/>
                </a:solidFill>
                <a:uFillTx/>
                <a:latin typeface="+mn-lt"/>
                <a:ea typeface="Helvetica Neue"/>
                <a:cs typeface="Helvetica Neue"/>
                <a:sym typeface="Arial"/>
              </a:defRPr>
            </a:lvl1pPr>
            <a:lvl2pPr marL="317500" marR="0" indent="0" algn="l" defTabSz="412750" rtl="0" eaLnBrk="1" latinLnBrk="0" hangingPunct="1">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2pPr>
            <a:lvl3pPr marL="635000" marR="0" indent="0" algn="l" defTabSz="412750" rtl="0" eaLnBrk="1" latinLnBrk="0" hangingPunct="1">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3pPr>
            <a:lvl4pPr marL="952500" marR="0" indent="0" algn="l" defTabSz="412750" rtl="0" eaLnBrk="1" latinLnBrk="0" hangingPunct="1">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4pPr>
            <a:lvl5pPr marL="1270000" marR="0" indent="0" algn="l" defTabSz="412750" rtl="0" eaLnBrk="1" latinLnBrk="0" hangingPunct="1">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5pPr>
            <a:lvl6pPr marL="1785938" marR="0" indent="-198438" algn="ctr" defTabSz="412750" rtl="0" eaLnBrk="1" latinLnBrk="0" hangingPunct="1">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6pPr>
            <a:lvl7pPr marL="2103438" marR="0" indent="-198438" algn="ctr" defTabSz="412750" rtl="0" eaLnBrk="1" latinLnBrk="0" hangingPunct="1">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7pPr>
            <a:lvl8pPr marL="2420938" marR="0" indent="-198438" algn="ctr" defTabSz="412750" rtl="0" eaLnBrk="1" latinLnBrk="0" hangingPunct="1">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8pPr>
            <a:lvl9pPr marL="2738438" marR="0" indent="-198438" algn="ctr" defTabSz="412750" rtl="0" eaLnBrk="1" latinLnBrk="0" hangingPunct="1">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9pPr>
          </a:lstStyle>
          <a:p>
            <a:pPr>
              <a:lnSpc>
                <a:spcPct val="100000"/>
              </a:lnSpc>
              <a:buSzTx/>
              <a:defRPr>
                <a:latin typeface="+mn-lt"/>
                <a:ea typeface="+mn-ea"/>
                <a:cs typeface="+mn-cs"/>
                <a:sym typeface="Arial"/>
              </a:defRPr>
            </a:pPr>
            <a:r>
              <a:rPr lang="ru-RU" sz="921" b="0" dirty="0">
                <a:solidFill>
                  <a:schemeClr val="tx1"/>
                </a:solidFill>
                <a:ea typeface="+mn-ea"/>
                <a:cs typeface="+mn-cs"/>
              </a:rPr>
              <a:t>Энергостратегия-2035</a:t>
            </a:r>
            <a:endParaRPr lang="en-US" sz="921" b="0" dirty="0">
              <a:solidFill>
                <a:schemeClr val="tx1"/>
              </a:solidFill>
              <a:ea typeface="+mn-ea"/>
              <a:cs typeface="+mn-cs"/>
            </a:endParaRPr>
          </a:p>
        </p:txBody>
      </p:sp>
      <p:cxnSp>
        <p:nvCxnSpPr>
          <p:cNvPr id="39" name="Прямая соединительная линия 38">
            <a:extLst>
              <a:ext uri="{FF2B5EF4-FFF2-40B4-BE49-F238E27FC236}">
                <a16:creationId xmlns:a16="http://schemas.microsoft.com/office/drawing/2014/main" id="{C28D7533-08D9-4C8E-93B1-4696ED8A3110}"/>
              </a:ext>
            </a:extLst>
          </p:cNvPr>
          <p:cNvCxnSpPr>
            <a:cxnSpLocks/>
          </p:cNvCxnSpPr>
          <p:nvPr/>
        </p:nvCxnSpPr>
        <p:spPr>
          <a:xfrm flipH="1">
            <a:off x="8308138" y="4731661"/>
            <a:ext cx="214710" cy="0"/>
          </a:xfrm>
          <a:prstGeom prst="line">
            <a:avLst/>
          </a:prstGeom>
          <a:noFill/>
          <a:ln w="15875" cap="flat">
            <a:solidFill>
              <a:srgbClr val="000000"/>
            </a:solidFill>
            <a:prstDash val="sysDot"/>
            <a:miter lim="400000"/>
            <a:headEnd type="diamond"/>
            <a:tailEnd type="diamond"/>
          </a:ln>
          <a:effectLst/>
          <a:sp3d/>
        </p:spPr>
        <p:style>
          <a:lnRef idx="0">
            <a:scrgbClr r="0" g="0" b="0"/>
          </a:lnRef>
          <a:fillRef idx="0">
            <a:scrgbClr r="0" g="0" b="0"/>
          </a:fillRef>
          <a:effectRef idx="0">
            <a:scrgbClr r="0" g="0" b="0"/>
          </a:effectRef>
          <a:fontRef idx="none"/>
        </p:style>
      </p:cxnSp>
      <p:sp>
        <p:nvSpPr>
          <p:cNvPr id="40" name="Macroeconomic stability…">
            <a:extLst>
              <a:ext uri="{FF2B5EF4-FFF2-40B4-BE49-F238E27FC236}">
                <a16:creationId xmlns:a16="http://schemas.microsoft.com/office/drawing/2014/main" id="{CCA9CC5D-235B-4AAE-A4E1-3D79929327BF}"/>
              </a:ext>
            </a:extLst>
          </p:cNvPr>
          <p:cNvSpPr txBox="1">
            <a:spLocks/>
          </p:cNvSpPr>
          <p:nvPr/>
        </p:nvSpPr>
        <p:spPr>
          <a:xfrm>
            <a:off x="8548740" y="4602218"/>
            <a:ext cx="1369035" cy="24482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Autofit/>
          </a:bodyPr>
          <a:lstStyle>
            <a:lvl1pPr marL="0" marR="0" indent="0" algn="l" defTabSz="412750" rtl="0" eaLnBrk="1" fontAlgn="auto" latinLnBrk="0" hangingPunct="1">
              <a:lnSpc>
                <a:spcPct val="150000"/>
              </a:lnSpc>
              <a:spcBef>
                <a:spcPts val="0"/>
              </a:spcBef>
              <a:spcAft>
                <a:spcPts val="0"/>
              </a:spcAft>
              <a:buClrTx/>
              <a:buSzPct val="100000"/>
              <a:buFont typeface="Arial" panose="020B0604020202020204" pitchFamily="34" charset="0"/>
              <a:buNone/>
              <a:tabLst/>
              <a:defRPr lang="en-US" sz="1500" b="1" i="0" u="none" strike="noStrike" cap="none" spc="0" baseline="0" smtClean="0">
                <a:ln>
                  <a:noFill/>
                </a:ln>
                <a:solidFill>
                  <a:srgbClr val="262626"/>
                </a:solidFill>
                <a:uFillTx/>
                <a:latin typeface="+mn-lt"/>
                <a:ea typeface="Helvetica Neue"/>
                <a:cs typeface="Helvetica Neue"/>
                <a:sym typeface="Arial"/>
              </a:defRPr>
            </a:lvl1pPr>
            <a:lvl2pPr marL="317500" marR="0" indent="0" algn="l" defTabSz="412750" rtl="0" eaLnBrk="1" latinLnBrk="0" hangingPunct="1">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2pPr>
            <a:lvl3pPr marL="635000" marR="0" indent="0" algn="l" defTabSz="412750" rtl="0" eaLnBrk="1" latinLnBrk="0" hangingPunct="1">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3pPr>
            <a:lvl4pPr marL="952500" marR="0" indent="0" algn="l" defTabSz="412750" rtl="0" eaLnBrk="1" latinLnBrk="0" hangingPunct="1">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4pPr>
            <a:lvl5pPr marL="1270000" marR="0" indent="0" algn="l" defTabSz="412750" rtl="0" eaLnBrk="1" latinLnBrk="0" hangingPunct="1">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5pPr>
            <a:lvl6pPr marL="1785938" marR="0" indent="-198438" algn="ctr" defTabSz="412750" rtl="0" eaLnBrk="1" latinLnBrk="0" hangingPunct="1">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6pPr>
            <a:lvl7pPr marL="2103438" marR="0" indent="-198438" algn="ctr" defTabSz="412750" rtl="0" eaLnBrk="1" latinLnBrk="0" hangingPunct="1">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7pPr>
            <a:lvl8pPr marL="2420938" marR="0" indent="-198438" algn="ctr" defTabSz="412750" rtl="0" eaLnBrk="1" latinLnBrk="0" hangingPunct="1">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8pPr>
            <a:lvl9pPr marL="2738438" marR="0" indent="-198438" algn="ctr" defTabSz="412750" rtl="0" eaLnBrk="1" latinLnBrk="0" hangingPunct="1">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9pPr>
          </a:lstStyle>
          <a:p>
            <a:pPr>
              <a:lnSpc>
                <a:spcPct val="100000"/>
              </a:lnSpc>
              <a:buSzTx/>
              <a:defRPr>
                <a:latin typeface="+mn-lt"/>
                <a:ea typeface="+mn-ea"/>
                <a:cs typeface="+mn-cs"/>
                <a:sym typeface="Arial"/>
              </a:defRPr>
            </a:pPr>
            <a:r>
              <a:rPr lang="ru-RU" sz="921" b="0" dirty="0">
                <a:solidFill>
                  <a:schemeClr val="tx1"/>
                </a:solidFill>
                <a:ea typeface="+mn-ea"/>
                <a:cs typeface="+mn-cs"/>
              </a:rPr>
              <a:t>Энергостратегия-2035</a:t>
            </a:r>
            <a:endParaRPr lang="en-US" sz="921" b="0" dirty="0">
              <a:solidFill>
                <a:schemeClr val="tx1"/>
              </a:solidFill>
              <a:ea typeface="+mn-ea"/>
              <a:cs typeface="+mn-cs"/>
            </a:endParaRPr>
          </a:p>
        </p:txBody>
      </p:sp>
      <p:sp>
        <p:nvSpPr>
          <p:cNvPr id="41" name="TextBox 40">
            <a:extLst>
              <a:ext uri="{FF2B5EF4-FFF2-40B4-BE49-F238E27FC236}">
                <a16:creationId xmlns:a16="http://schemas.microsoft.com/office/drawing/2014/main" id="{BC6C3ADA-44E5-4F76-A64A-BE2E1D310147}"/>
              </a:ext>
            </a:extLst>
          </p:cNvPr>
          <p:cNvSpPr txBox="1"/>
          <p:nvPr/>
        </p:nvSpPr>
        <p:spPr>
          <a:xfrm>
            <a:off x="2876848" y="3181167"/>
            <a:ext cx="302788" cy="13497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defTabSz="724046" fontAlgn="auto" hangingPunct="0">
              <a:spcBef>
                <a:spcPts val="0"/>
              </a:spcBef>
              <a:spcAft>
                <a:spcPts val="0"/>
              </a:spcAft>
            </a:pPr>
            <a:r>
              <a:rPr lang="ru-RU" sz="877" dirty="0">
                <a:solidFill>
                  <a:schemeClr val="tx1"/>
                </a:solidFill>
                <a:latin typeface="+mn-lt"/>
              </a:rPr>
              <a:t>371</a:t>
            </a:r>
            <a:endParaRPr lang="ru-RU" sz="877" i="1" dirty="0">
              <a:solidFill>
                <a:schemeClr val="tx1"/>
              </a:solidFill>
              <a:latin typeface="+mn-lt"/>
            </a:endParaRPr>
          </a:p>
        </p:txBody>
      </p:sp>
      <p:sp>
        <p:nvSpPr>
          <p:cNvPr id="42" name="TextBox 41">
            <a:extLst>
              <a:ext uri="{FF2B5EF4-FFF2-40B4-BE49-F238E27FC236}">
                <a16:creationId xmlns:a16="http://schemas.microsoft.com/office/drawing/2014/main" id="{0A1A9568-EBF6-4A77-BB52-877EB678EBB9}"/>
              </a:ext>
            </a:extLst>
          </p:cNvPr>
          <p:cNvSpPr txBox="1"/>
          <p:nvPr/>
        </p:nvSpPr>
        <p:spPr>
          <a:xfrm>
            <a:off x="2876848" y="2901261"/>
            <a:ext cx="302788" cy="13497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defTabSz="724046" fontAlgn="auto" hangingPunct="0">
              <a:spcBef>
                <a:spcPts val="0"/>
              </a:spcBef>
              <a:spcAft>
                <a:spcPts val="0"/>
              </a:spcAft>
            </a:pPr>
            <a:r>
              <a:rPr lang="ru-RU" sz="877" dirty="0">
                <a:solidFill>
                  <a:schemeClr val="tx1"/>
                </a:solidFill>
                <a:latin typeface="+mn-lt"/>
              </a:rPr>
              <a:t>408</a:t>
            </a:r>
            <a:endParaRPr lang="ru-RU" sz="877" i="1" dirty="0">
              <a:solidFill>
                <a:schemeClr val="tx1"/>
              </a:solidFill>
              <a:latin typeface="+mn-lt"/>
            </a:endParaRPr>
          </a:p>
        </p:txBody>
      </p:sp>
      <p:sp>
        <p:nvSpPr>
          <p:cNvPr id="43" name="TextBox 42">
            <a:extLst>
              <a:ext uri="{FF2B5EF4-FFF2-40B4-BE49-F238E27FC236}">
                <a16:creationId xmlns:a16="http://schemas.microsoft.com/office/drawing/2014/main" id="{27B3F863-F1A8-4A83-A8F7-98E7B2CA9F4F}"/>
              </a:ext>
            </a:extLst>
          </p:cNvPr>
          <p:cNvSpPr txBox="1"/>
          <p:nvPr/>
        </p:nvSpPr>
        <p:spPr>
          <a:xfrm>
            <a:off x="2876848" y="2776133"/>
            <a:ext cx="302788" cy="13497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defTabSz="724046" fontAlgn="auto" hangingPunct="0">
              <a:spcBef>
                <a:spcPts val="0"/>
              </a:spcBef>
              <a:spcAft>
                <a:spcPts val="0"/>
              </a:spcAft>
            </a:pPr>
            <a:r>
              <a:rPr lang="ru-RU" sz="877" dirty="0">
                <a:solidFill>
                  <a:schemeClr val="accent1">
                    <a:lumMod val="75000"/>
                  </a:schemeClr>
                </a:solidFill>
                <a:latin typeface="+mn-lt"/>
              </a:rPr>
              <a:t>425</a:t>
            </a:r>
            <a:endParaRPr lang="ru-RU" sz="877" i="1" dirty="0">
              <a:solidFill>
                <a:schemeClr val="accent1">
                  <a:lumMod val="75000"/>
                </a:schemeClr>
              </a:solidFill>
              <a:latin typeface="+mn-lt"/>
            </a:endParaRPr>
          </a:p>
        </p:txBody>
      </p:sp>
      <p:sp>
        <p:nvSpPr>
          <p:cNvPr id="44" name="TextBox 43">
            <a:extLst>
              <a:ext uri="{FF2B5EF4-FFF2-40B4-BE49-F238E27FC236}">
                <a16:creationId xmlns:a16="http://schemas.microsoft.com/office/drawing/2014/main" id="{0F1BB3C6-F5EF-4E9C-9FCB-3075E69D8BD4}"/>
              </a:ext>
            </a:extLst>
          </p:cNvPr>
          <p:cNvSpPr txBox="1"/>
          <p:nvPr/>
        </p:nvSpPr>
        <p:spPr>
          <a:xfrm>
            <a:off x="2876848" y="2381451"/>
            <a:ext cx="302788" cy="13497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defTabSz="724046" fontAlgn="auto" hangingPunct="0">
              <a:spcBef>
                <a:spcPts val="0"/>
              </a:spcBef>
              <a:spcAft>
                <a:spcPts val="0"/>
              </a:spcAft>
            </a:pPr>
            <a:r>
              <a:rPr lang="ru-RU" sz="877" dirty="0">
                <a:solidFill>
                  <a:schemeClr val="accent2">
                    <a:lumMod val="75000"/>
                  </a:schemeClr>
                </a:solidFill>
                <a:latin typeface="+mn-lt"/>
              </a:rPr>
              <a:t>480</a:t>
            </a:r>
            <a:endParaRPr lang="ru-RU" sz="877" i="1" dirty="0">
              <a:solidFill>
                <a:schemeClr val="accent2">
                  <a:lumMod val="75000"/>
                </a:schemeClr>
              </a:solidFill>
              <a:latin typeface="+mn-lt"/>
            </a:endParaRPr>
          </a:p>
        </p:txBody>
      </p:sp>
      <p:cxnSp>
        <p:nvCxnSpPr>
          <p:cNvPr id="45" name="Прямая соединительная линия 44">
            <a:extLst>
              <a:ext uri="{FF2B5EF4-FFF2-40B4-BE49-F238E27FC236}">
                <a16:creationId xmlns:a16="http://schemas.microsoft.com/office/drawing/2014/main" id="{DFB98A92-2483-46FB-9E25-64C89DEF8B05}"/>
              </a:ext>
            </a:extLst>
          </p:cNvPr>
          <p:cNvCxnSpPr>
            <a:cxnSpLocks/>
          </p:cNvCxnSpPr>
          <p:nvPr/>
        </p:nvCxnSpPr>
        <p:spPr>
          <a:xfrm>
            <a:off x="6397749" y="2365431"/>
            <a:ext cx="0" cy="505200"/>
          </a:xfrm>
          <a:prstGeom prst="line">
            <a:avLst/>
          </a:prstGeom>
          <a:noFill/>
          <a:ln w="15875" cap="flat">
            <a:solidFill>
              <a:srgbClr val="000000"/>
            </a:solidFill>
            <a:prstDash val="sysDot"/>
            <a:miter lim="400000"/>
            <a:headEnd type="diamond"/>
            <a:tailEnd type="diamond"/>
          </a:ln>
          <a:effectLst/>
          <a:sp3d/>
        </p:spPr>
        <p:style>
          <a:lnRef idx="0">
            <a:scrgbClr r="0" g="0" b="0"/>
          </a:lnRef>
          <a:fillRef idx="0">
            <a:scrgbClr r="0" g="0" b="0"/>
          </a:fillRef>
          <a:effectRef idx="0">
            <a:scrgbClr r="0" g="0" b="0"/>
          </a:effectRef>
          <a:fontRef idx="none"/>
        </p:style>
      </p:cxnSp>
      <p:sp>
        <p:nvSpPr>
          <p:cNvPr id="46" name="TextBox 45">
            <a:extLst>
              <a:ext uri="{FF2B5EF4-FFF2-40B4-BE49-F238E27FC236}">
                <a16:creationId xmlns:a16="http://schemas.microsoft.com/office/drawing/2014/main" id="{BD751E95-B86E-4D1E-9583-908CB40919CC}"/>
              </a:ext>
            </a:extLst>
          </p:cNvPr>
          <p:cNvSpPr txBox="1"/>
          <p:nvPr/>
        </p:nvSpPr>
        <p:spPr>
          <a:xfrm>
            <a:off x="6395821" y="2794924"/>
            <a:ext cx="302788" cy="13497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defTabSz="724046" fontAlgn="auto" hangingPunct="0">
              <a:spcBef>
                <a:spcPts val="0"/>
              </a:spcBef>
              <a:spcAft>
                <a:spcPts val="0"/>
              </a:spcAft>
            </a:pPr>
            <a:r>
              <a:rPr lang="ru-RU" sz="877" dirty="0">
                <a:solidFill>
                  <a:schemeClr val="tx1"/>
                </a:solidFill>
                <a:latin typeface="+mn-lt"/>
              </a:rPr>
              <a:t>363</a:t>
            </a:r>
            <a:endParaRPr lang="ru-RU" sz="877" i="1" dirty="0">
              <a:solidFill>
                <a:schemeClr val="tx1"/>
              </a:solidFill>
              <a:latin typeface="+mn-lt"/>
            </a:endParaRPr>
          </a:p>
        </p:txBody>
      </p:sp>
      <p:sp>
        <p:nvSpPr>
          <p:cNvPr id="47" name="TextBox 46">
            <a:extLst>
              <a:ext uri="{FF2B5EF4-FFF2-40B4-BE49-F238E27FC236}">
                <a16:creationId xmlns:a16="http://schemas.microsoft.com/office/drawing/2014/main" id="{062A469C-B242-48AA-AFF9-B1B72D211516}"/>
              </a:ext>
            </a:extLst>
          </p:cNvPr>
          <p:cNvSpPr txBox="1"/>
          <p:nvPr/>
        </p:nvSpPr>
        <p:spPr>
          <a:xfrm>
            <a:off x="6395821" y="2284330"/>
            <a:ext cx="302788" cy="13497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defTabSz="724046" fontAlgn="auto" hangingPunct="0">
              <a:spcBef>
                <a:spcPts val="0"/>
              </a:spcBef>
              <a:spcAft>
                <a:spcPts val="0"/>
              </a:spcAft>
            </a:pPr>
            <a:r>
              <a:rPr lang="ru-RU" sz="877" dirty="0">
                <a:solidFill>
                  <a:schemeClr val="tx1"/>
                </a:solidFill>
                <a:latin typeface="+mn-lt"/>
              </a:rPr>
              <a:t>490</a:t>
            </a:r>
            <a:endParaRPr lang="ru-RU" sz="877" i="1" dirty="0">
              <a:solidFill>
                <a:schemeClr val="tx1"/>
              </a:solidFill>
              <a:latin typeface="+mn-lt"/>
            </a:endParaRPr>
          </a:p>
        </p:txBody>
      </p:sp>
      <p:sp>
        <p:nvSpPr>
          <p:cNvPr id="48" name="TextBox 47">
            <a:extLst>
              <a:ext uri="{FF2B5EF4-FFF2-40B4-BE49-F238E27FC236}">
                <a16:creationId xmlns:a16="http://schemas.microsoft.com/office/drawing/2014/main" id="{3C450CD6-F2DC-4430-8478-29D58FBE1F8F}"/>
              </a:ext>
            </a:extLst>
          </p:cNvPr>
          <p:cNvSpPr txBox="1"/>
          <p:nvPr/>
        </p:nvSpPr>
        <p:spPr>
          <a:xfrm>
            <a:off x="6395821" y="2935124"/>
            <a:ext cx="302788" cy="13497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defTabSz="724046" fontAlgn="auto" hangingPunct="0">
              <a:spcBef>
                <a:spcPts val="0"/>
              </a:spcBef>
              <a:spcAft>
                <a:spcPts val="0"/>
              </a:spcAft>
            </a:pPr>
            <a:r>
              <a:rPr lang="ru-RU" sz="877" dirty="0">
                <a:solidFill>
                  <a:schemeClr val="accent1">
                    <a:lumMod val="75000"/>
                  </a:schemeClr>
                </a:solidFill>
                <a:latin typeface="+mn-lt"/>
              </a:rPr>
              <a:t>350</a:t>
            </a:r>
            <a:endParaRPr lang="ru-RU" sz="877" i="1" dirty="0">
              <a:solidFill>
                <a:schemeClr val="accent1">
                  <a:lumMod val="75000"/>
                </a:schemeClr>
              </a:solidFill>
              <a:latin typeface="+mn-lt"/>
            </a:endParaRPr>
          </a:p>
        </p:txBody>
      </p:sp>
      <p:sp>
        <p:nvSpPr>
          <p:cNvPr id="49" name="TextBox 48">
            <a:extLst>
              <a:ext uri="{FF2B5EF4-FFF2-40B4-BE49-F238E27FC236}">
                <a16:creationId xmlns:a16="http://schemas.microsoft.com/office/drawing/2014/main" id="{48FA943C-3C2A-48D1-AAA7-87A49AE406A7}"/>
              </a:ext>
            </a:extLst>
          </p:cNvPr>
          <p:cNvSpPr txBox="1"/>
          <p:nvPr/>
        </p:nvSpPr>
        <p:spPr>
          <a:xfrm>
            <a:off x="6395821" y="2496527"/>
            <a:ext cx="302788" cy="13497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defTabSz="724046" fontAlgn="auto" hangingPunct="0">
              <a:spcBef>
                <a:spcPts val="0"/>
              </a:spcBef>
              <a:spcAft>
                <a:spcPts val="0"/>
              </a:spcAft>
            </a:pPr>
            <a:r>
              <a:rPr lang="ru-RU" sz="877" dirty="0">
                <a:solidFill>
                  <a:schemeClr val="accent2">
                    <a:lumMod val="75000"/>
                  </a:schemeClr>
                </a:solidFill>
                <a:latin typeface="+mn-lt"/>
              </a:rPr>
              <a:t>439</a:t>
            </a:r>
            <a:endParaRPr lang="ru-RU" sz="877" i="1" dirty="0">
              <a:solidFill>
                <a:schemeClr val="accent2">
                  <a:lumMod val="75000"/>
                </a:schemeClr>
              </a:solidFill>
              <a:latin typeface="+mn-lt"/>
            </a:endParaRPr>
          </a:p>
        </p:txBody>
      </p:sp>
      <p:cxnSp>
        <p:nvCxnSpPr>
          <p:cNvPr id="50" name="Прямая соединительная линия 49">
            <a:extLst>
              <a:ext uri="{FF2B5EF4-FFF2-40B4-BE49-F238E27FC236}">
                <a16:creationId xmlns:a16="http://schemas.microsoft.com/office/drawing/2014/main" id="{3079C0ED-C63F-4F57-946C-2DD7B61D31E4}"/>
              </a:ext>
            </a:extLst>
          </p:cNvPr>
          <p:cNvCxnSpPr>
            <a:cxnSpLocks/>
          </p:cNvCxnSpPr>
          <p:nvPr/>
        </p:nvCxnSpPr>
        <p:spPr>
          <a:xfrm>
            <a:off x="9899838" y="2365431"/>
            <a:ext cx="0" cy="610715"/>
          </a:xfrm>
          <a:prstGeom prst="line">
            <a:avLst/>
          </a:prstGeom>
          <a:noFill/>
          <a:ln w="15875" cap="flat">
            <a:solidFill>
              <a:srgbClr val="000000"/>
            </a:solidFill>
            <a:prstDash val="sysDot"/>
            <a:miter lim="400000"/>
            <a:headEnd type="diamond"/>
            <a:tailEnd type="diamond"/>
          </a:ln>
          <a:effectLst/>
          <a:sp3d/>
        </p:spPr>
        <p:style>
          <a:lnRef idx="0">
            <a:scrgbClr r="0" g="0" b="0"/>
          </a:lnRef>
          <a:fillRef idx="0">
            <a:scrgbClr r="0" g="0" b="0"/>
          </a:fillRef>
          <a:effectRef idx="0">
            <a:scrgbClr r="0" g="0" b="0"/>
          </a:effectRef>
          <a:fontRef idx="none"/>
        </p:style>
      </p:cxnSp>
      <p:sp>
        <p:nvSpPr>
          <p:cNvPr id="51" name="TextBox 50">
            <a:extLst>
              <a:ext uri="{FF2B5EF4-FFF2-40B4-BE49-F238E27FC236}">
                <a16:creationId xmlns:a16="http://schemas.microsoft.com/office/drawing/2014/main" id="{CBB67D26-37ED-4BCF-BC76-245B6E28C022}"/>
              </a:ext>
            </a:extLst>
          </p:cNvPr>
          <p:cNvSpPr txBox="1"/>
          <p:nvPr/>
        </p:nvSpPr>
        <p:spPr>
          <a:xfrm>
            <a:off x="9897909" y="2904877"/>
            <a:ext cx="302788" cy="13497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defTabSz="724046" fontAlgn="auto" hangingPunct="0">
              <a:spcBef>
                <a:spcPts val="0"/>
              </a:spcBef>
              <a:spcAft>
                <a:spcPts val="0"/>
              </a:spcAft>
            </a:pPr>
            <a:r>
              <a:rPr lang="ru-RU" sz="877" dirty="0">
                <a:solidFill>
                  <a:schemeClr val="tx1"/>
                </a:solidFill>
                <a:latin typeface="+mn-lt"/>
              </a:rPr>
              <a:t>257</a:t>
            </a:r>
            <a:endParaRPr lang="ru-RU" sz="877" i="1" dirty="0">
              <a:solidFill>
                <a:schemeClr val="tx1"/>
              </a:solidFill>
              <a:latin typeface="+mn-lt"/>
            </a:endParaRPr>
          </a:p>
        </p:txBody>
      </p:sp>
      <p:sp>
        <p:nvSpPr>
          <p:cNvPr id="52" name="TextBox 51">
            <a:extLst>
              <a:ext uri="{FF2B5EF4-FFF2-40B4-BE49-F238E27FC236}">
                <a16:creationId xmlns:a16="http://schemas.microsoft.com/office/drawing/2014/main" id="{45CF3032-6CC1-495B-BB35-F364E1D1F754}"/>
              </a:ext>
            </a:extLst>
          </p:cNvPr>
          <p:cNvSpPr txBox="1"/>
          <p:nvPr/>
        </p:nvSpPr>
        <p:spPr>
          <a:xfrm>
            <a:off x="9897909" y="2290795"/>
            <a:ext cx="302788" cy="13497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defTabSz="724046" fontAlgn="auto" hangingPunct="0">
              <a:spcBef>
                <a:spcPts val="0"/>
              </a:spcBef>
              <a:spcAft>
                <a:spcPts val="0"/>
              </a:spcAft>
            </a:pPr>
            <a:r>
              <a:rPr lang="ru-RU" sz="877" dirty="0">
                <a:solidFill>
                  <a:schemeClr val="tx1"/>
                </a:solidFill>
                <a:latin typeface="+mn-lt"/>
              </a:rPr>
              <a:t>392</a:t>
            </a:r>
            <a:endParaRPr lang="ru-RU" sz="877" i="1" dirty="0">
              <a:solidFill>
                <a:schemeClr val="tx1"/>
              </a:solidFill>
              <a:latin typeface="+mn-lt"/>
            </a:endParaRPr>
          </a:p>
        </p:txBody>
      </p:sp>
      <p:sp>
        <p:nvSpPr>
          <p:cNvPr id="53" name="TextBox 52">
            <a:extLst>
              <a:ext uri="{FF2B5EF4-FFF2-40B4-BE49-F238E27FC236}">
                <a16:creationId xmlns:a16="http://schemas.microsoft.com/office/drawing/2014/main" id="{6C427164-671B-475A-9519-15D11EEC9AF9}"/>
              </a:ext>
            </a:extLst>
          </p:cNvPr>
          <p:cNvSpPr txBox="1"/>
          <p:nvPr/>
        </p:nvSpPr>
        <p:spPr>
          <a:xfrm>
            <a:off x="9897909" y="3072683"/>
            <a:ext cx="302788" cy="13497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defTabSz="724046" fontAlgn="auto" hangingPunct="0">
              <a:spcBef>
                <a:spcPts val="0"/>
              </a:spcBef>
              <a:spcAft>
                <a:spcPts val="0"/>
              </a:spcAft>
            </a:pPr>
            <a:r>
              <a:rPr lang="ru-RU" sz="877" dirty="0">
                <a:solidFill>
                  <a:schemeClr val="accent1">
                    <a:lumMod val="75000"/>
                  </a:schemeClr>
                </a:solidFill>
                <a:latin typeface="+mn-lt"/>
              </a:rPr>
              <a:t>236</a:t>
            </a:r>
            <a:endParaRPr lang="ru-RU" sz="877" i="1" dirty="0">
              <a:solidFill>
                <a:schemeClr val="accent1">
                  <a:lumMod val="75000"/>
                </a:schemeClr>
              </a:solidFill>
              <a:latin typeface="+mn-lt"/>
            </a:endParaRPr>
          </a:p>
        </p:txBody>
      </p:sp>
      <p:sp>
        <p:nvSpPr>
          <p:cNvPr id="54" name="TextBox 53">
            <a:extLst>
              <a:ext uri="{FF2B5EF4-FFF2-40B4-BE49-F238E27FC236}">
                <a16:creationId xmlns:a16="http://schemas.microsoft.com/office/drawing/2014/main" id="{431DF590-C3BD-4654-BCA0-A73ECCE28A54}"/>
              </a:ext>
            </a:extLst>
          </p:cNvPr>
          <p:cNvSpPr txBox="1"/>
          <p:nvPr/>
        </p:nvSpPr>
        <p:spPr>
          <a:xfrm>
            <a:off x="9897909" y="2634083"/>
            <a:ext cx="302788" cy="13497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defTabSz="724046" fontAlgn="auto" hangingPunct="0">
              <a:spcBef>
                <a:spcPts val="0"/>
              </a:spcBef>
              <a:spcAft>
                <a:spcPts val="0"/>
              </a:spcAft>
            </a:pPr>
            <a:r>
              <a:rPr lang="ru-RU" sz="877" dirty="0">
                <a:solidFill>
                  <a:schemeClr val="accent2">
                    <a:lumMod val="75000"/>
                  </a:schemeClr>
                </a:solidFill>
                <a:latin typeface="+mn-lt"/>
              </a:rPr>
              <a:t>319</a:t>
            </a:r>
            <a:endParaRPr lang="ru-RU" sz="877" i="1" dirty="0">
              <a:solidFill>
                <a:schemeClr val="accent2">
                  <a:lumMod val="75000"/>
                </a:schemeClr>
              </a:solidFill>
              <a:latin typeface="+mn-lt"/>
            </a:endParaRPr>
          </a:p>
        </p:txBody>
      </p:sp>
      <p:sp>
        <p:nvSpPr>
          <p:cNvPr id="55" name="Source:  Ministry of Economic Development of the Russian Federation">
            <a:extLst>
              <a:ext uri="{FF2B5EF4-FFF2-40B4-BE49-F238E27FC236}">
                <a16:creationId xmlns:a16="http://schemas.microsoft.com/office/drawing/2014/main" id="{F775092A-7E90-4EC4-A53B-61836CA91981}"/>
              </a:ext>
            </a:extLst>
          </p:cNvPr>
          <p:cNvSpPr txBox="1">
            <a:spLocks/>
          </p:cNvSpPr>
          <p:nvPr/>
        </p:nvSpPr>
        <p:spPr>
          <a:xfrm>
            <a:off x="1721780" y="6410919"/>
            <a:ext cx="8417197" cy="17652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t">
            <a:spAutoFit/>
          </a:bodyPr>
          <a:lstStyle>
            <a:lvl1pPr marL="0" marR="0" indent="0" algn="r" defTabSz="412750" rtl="0" latinLnBrk="0">
              <a:lnSpc>
                <a:spcPct val="150000"/>
              </a:lnSpc>
              <a:spcBef>
                <a:spcPts val="0"/>
              </a:spcBef>
              <a:spcAft>
                <a:spcPts val="0"/>
              </a:spcAft>
              <a:buClrTx/>
              <a:buSzTx/>
              <a:buFontTx/>
              <a:buNone/>
              <a:tabLst/>
              <a:defRPr sz="1200" b="0" i="0" u="none" strike="noStrike" cap="none" spc="0" baseline="0">
                <a:ln>
                  <a:noFill/>
                </a:ln>
                <a:solidFill>
                  <a:srgbClr val="5E5E5E"/>
                </a:solidFill>
                <a:uFillTx/>
                <a:latin typeface="+mn-lt"/>
                <a:ea typeface="+mn-ea"/>
                <a:cs typeface="+mn-cs"/>
                <a:sym typeface="Arial"/>
              </a:defRPr>
            </a:lvl1pPr>
            <a:lvl2pPr marL="317500" marR="0" indent="0" algn="l" defTabSz="412750" rtl="0" latinLnBrk="0">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2pPr>
            <a:lvl3pPr marL="635000" marR="0" indent="0" algn="l" defTabSz="412750" rtl="0" latinLnBrk="0">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3pPr>
            <a:lvl4pPr marL="952500" marR="0" indent="0" algn="l" defTabSz="412750" rtl="0" latinLnBrk="0">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4pPr>
            <a:lvl5pPr marL="1270000" marR="0" indent="0" algn="l" defTabSz="412750" rtl="0" latinLnBrk="0">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5pPr>
            <a:lvl6pPr marL="1785938" marR="0" indent="-198438" algn="ctr" defTabSz="412750" rtl="0" latinLnBrk="0">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6pPr>
            <a:lvl7pPr marL="2103438" marR="0" indent="-198438" algn="ctr" defTabSz="412750" rtl="0" latinLnBrk="0">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7pPr>
            <a:lvl8pPr marL="2420938" marR="0" indent="-198438" algn="ctr" defTabSz="412750" rtl="0" latinLnBrk="0">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8pPr>
            <a:lvl9pPr marL="2738438" marR="0" indent="-198438" algn="ctr" defTabSz="412750" rtl="0" latinLnBrk="0">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9pPr>
          </a:lstStyle>
          <a:p>
            <a:pPr hangingPunct="1">
              <a:lnSpc>
                <a:spcPct val="120000"/>
              </a:lnSpc>
            </a:pPr>
            <a:r>
              <a:rPr lang="ru-RU" sz="1053" dirty="0"/>
              <a:t>Источник: анализ ИНП РАН</a:t>
            </a:r>
          </a:p>
        </p:txBody>
      </p:sp>
      <p:sp>
        <p:nvSpPr>
          <p:cNvPr id="56" name="Прямоугольник 55">
            <a:extLst>
              <a:ext uri="{FF2B5EF4-FFF2-40B4-BE49-F238E27FC236}">
                <a16:creationId xmlns:a16="http://schemas.microsoft.com/office/drawing/2014/main" id="{20CF9DB5-3BA8-4B02-9007-6CBBD195E2CF}"/>
              </a:ext>
            </a:extLst>
          </p:cNvPr>
          <p:cNvSpPr/>
          <p:nvPr/>
        </p:nvSpPr>
        <p:spPr>
          <a:xfrm>
            <a:off x="573655" y="5049464"/>
            <a:ext cx="9565322" cy="1081093"/>
          </a:xfrm>
          <a:prstGeom prst="rect">
            <a:avLst/>
          </a:prstGeom>
        </p:spPr>
        <p:txBody>
          <a:bodyPr wrap="square" lIns="0" tIns="0" rIns="0" bIns="0">
            <a:noAutofit/>
          </a:bodyPr>
          <a:lstStyle/>
          <a:p>
            <a:pPr algn="l">
              <a:lnSpc>
                <a:spcPct val="120000"/>
              </a:lnSpc>
            </a:pPr>
            <a:r>
              <a:rPr lang="ru-RU" sz="965" b="0" dirty="0">
                <a:solidFill>
                  <a:schemeClr val="tx1"/>
                </a:solidFill>
                <a:latin typeface="+mn-lt"/>
              </a:rPr>
              <a:t>В перспективе нескольких десятилетий спрос на российские углеводороды на мировом рынке сохранится как минимум на современном уровне даже в наиболее жестких сценариях реализации мер международной климатической политики</a:t>
            </a:r>
          </a:p>
          <a:p>
            <a:pPr algn="l">
              <a:lnSpc>
                <a:spcPct val="120000"/>
              </a:lnSpc>
            </a:pPr>
            <a:endParaRPr lang="ru-RU" sz="965" b="0" dirty="0">
              <a:solidFill>
                <a:schemeClr val="tx1"/>
              </a:solidFill>
              <a:latin typeface="+mn-lt"/>
            </a:endParaRPr>
          </a:p>
          <a:p>
            <a:pPr algn="l">
              <a:lnSpc>
                <a:spcPct val="120000"/>
              </a:lnSpc>
            </a:pPr>
            <a:r>
              <a:rPr lang="ru-RU" sz="965" b="0" dirty="0">
                <a:solidFill>
                  <a:schemeClr val="tx1"/>
                </a:solidFill>
                <a:latin typeface="+mn-lt"/>
              </a:rPr>
              <a:t>Это позволяет выстраивать конструктивные сценарии развития России, опирающиеся на использование экономического потенциала </a:t>
            </a:r>
            <a:r>
              <a:rPr lang="ru-RU" sz="965" b="0" dirty="0" err="1">
                <a:solidFill>
                  <a:schemeClr val="tx1"/>
                </a:solidFill>
                <a:latin typeface="+mn-lt"/>
              </a:rPr>
              <a:t>энергосырьевого</a:t>
            </a:r>
            <a:r>
              <a:rPr lang="ru-RU" sz="965" b="0" dirty="0">
                <a:solidFill>
                  <a:schemeClr val="tx1"/>
                </a:solidFill>
                <a:latin typeface="+mn-lt"/>
              </a:rPr>
              <a:t> сектора, в том числе на наращивание экспорта углеводородов, что позволяет формировать доходы и перераспределять их на цели структурно-технологической модернизации российской экономики</a:t>
            </a:r>
            <a:endParaRPr lang="en-US" sz="965" b="0" dirty="0">
              <a:solidFill>
                <a:schemeClr val="tx1"/>
              </a:solidFill>
              <a:latin typeface="+mn-lt"/>
            </a:endParaRPr>
          </a:p>
        </p:txBody>
      </p:sp>
    </p:spTree>
    <p:extLst>
      <p:ext uri="{BB962C8B-B14F-4D97-AF65-F5344CB8AC3E}">
        <p14:creationId xmlns:p14="http://schemas.microsoft.com/office/powerpoint/2010/main" val="1043877056"/>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E41AB8DA-6DDB-4810-98F4-B1E76FA4FD89}"/>
              </a:ext>
            </a:extLst>
          </p:cNvPr>
          <p:cNvSpPr>
            <a:spLocks noGrp="1"/>
          </p:cNvSpPr>
          <p:nvPr>
            <p:ph type="body" sz="quarter" idx="14"/>
          </p:nvPr>
        </p:nvSpPr>
        <p:spPr>
          <a:xfrm>
            <a:off x="1721780" y="6429713"/>
            <a:ext cx="8417197" cy="162032"/>
          </a:xfrm>
        </p:spPr>
        <p:txBody>
          <a:bodyPr/>
          <a:lstStyle/>
          <a:p>
            <a:r>
              <a:rPr lang="ru-RU" dirty="0"/>
              <a:t>Источник: ИНП РАН и СБЕР</a:t>
            </a:r>
          </a:p>
        </p:txBody>
      </p:sp>
      <p:sp>
        <p:nvSpPr>
          <p:cNvPr id="4" name="Номер слайда 3">
            <a:extLst>
              <a:ext uri="{FF2B5EF4-FFF2-40B4-BE49-F238E27FC236}">
                <a16:creationId xmlns:a16="http://schemas.microsoft.com/office/drawing/2014/main" id="{89F305B6-E6B6-41DC-A688-7DC6E10D8F9E}"/>
              </a:ext>
            </a:extLst>
          </p:cNvPr>
          <p:cNvSpPr>
            <a:spLocks noGrp="1"/>
          </p:cNvSpPr>
          <p:nvPr>
            <p:ph type="sldNum" sz="quarter" idx="2"/>
          </p:nvPr>
        </p:nvSpPr>
        <p:spPr>
          <a:xfrm>
            <a:off x="566825" y="7131797"/>
            <a:ext cx="94578" cy="202491"/>
          </a:xfrm>
        </p:spPr>
        <p:txBody>
          <a:bodyPr/>
          <a:lstStyle/>
          <a:p>
            <a:fld id="{86CB4B4D-7CA3-9044-876B-883B54F8677D}" type="slidenum">
              <a:rPr lang="ru-RU" smtClean="0"/>
              <a:pPr/>
              <a:t>4</a:t>
            </a:fld>
            <a:endParaRPr lang="ru-RU" dirty="0"/>
          </a:p>
        </p:txBody>
      </p:sp>
      <p:sp>
        <p:nvSpPr>
          <p:cNvPr id="5" name="Заголовок 4">
            <a:extLst>
              <a:ext uri="{FF2B5EF4-FFF2-40B4-BE49-F238E27FC236}">
                <a16:creationId xmlns:a16="http://schemas.microsoft.com/office/drawing/2014/main" id="{FFAE5952-301C-473F-8C7A-231939D266A3}"/>
              </a:ext>
            </a:extLst>
          </p:cNvPr>
          <p:cNvSpPr>
            <a:spLocks noGrp="1"/>
          </p:cNvSpPr>
          <p:nvPr>
            <p:ph type="title"/>
          </p:nvPr>
        </p:nvSpPr>
        <p:spPr>
          <a:xfrm>
            <a:off x="566825" y="515789"/>
            <a:ext cx="8075746" cy="761273"/>
          </a:xfrm>
        </p:spPr>
        <p:txBody>
          <a:bodyPr/>
          <a:lstStyle/>
          <a:p>
            <a:r>
              <a:rPr lang="ru-RU" sz="2000" dirty="0">
                <a:solidFill>
                  <a:srgbClr val="0070C0"/>
                </a:solidFill>
                <a:effectLst>
                  <a:outerShdw blurRad="38100" dist="38100" dir="2700000" algn="tl">
                    <a:srgbClr val="000000">
                      <a:alpha val="43137"/>
                    </a:srgbClr>
                  </a:outerShdw>
                </a:effectLst>
              </a:rPr>
              <a:t>СЦЕНАРИИ НИЗКОУГЛЕРОДНОГО РАЗВИТИЯ</a:t>
            </a:r>
          </a:p>
        </p:txBody>
      </p:sp>
      <p:sp>
        <p:nvSpPr>
          <p:cNvPr id="12" name="Прямоугольник 11"/>
          <p:cNvSpPr/>
          <p:nvPr/>
        </p:nvSpPr>
        <p:spPr>
          <a:xfrm>
            <a:off x="3963882" y="2346666"/>
            <a:ext cx="269946" cy="2317186"/>
          </a:xfrm>
          <a:prstGeom prst="rect">
            <a:avLst/>
          </a:prstGeom>
          <a:solidFill>
            <a:schemeClr val="accent5">
              <a:lumMod val="75000"/>
            </a:scheme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vert270" wrap="square" lIns="0" tIns="0" rIns="0" bIns="0" numCol="1" spcCol="38100" rtlCol="0" anchor="ctr">
            <a:spAutoFit/>
          </a:bodyPr>
          <a:lstStyle/>
          <a:p>
            <a:pPr algn="ctr" defTabSz="724046" fontAlgn="auto" hangingPunct="0">
              <a:spcBef>
                <a:spcPts val="0"/>
              </a:spcBef>
              <a:spcAft>
                <a:spcPts val="0"/>
              </a:spcAft>
            </a:pPr>
            <a:r>
              <a:rPr lang="ru-RU" sz="1754" b="0" dirty="0">
                <a:solidFill>
                  <a:schemeClr val="tx1">
                    <a:lumMod val="95000"/>
                    <a:lumOff val="5000"/>
                  </a:schemeClr>
                </a:solidFill>
                <a:latin typeface="Helvetica Neue Medium"/>
                <a:ea typeface="Helvetica Neue Medium"/>
                <a:cs typeface="Helvetica Neue Medium"/>
                <a:sym typeface="Helvetica Neue Medium"/>
              </a:rPr>
              <a:t>Базовый</a:t>
            </a:r>
          </a:p>
        </p:txBody>
      </p:sp>
      <p:sp>
        <p:nvSpPr>
          <p:cNvPr id="15" name="TextBox 14"/>
          <p:cNvSpPr txBox="1"/>
          <p:nvPr/>
        </p:nvSpPr>
        <p:spPr>
          <a:xfrm>
            <a:off x="175420" y="1932569"/>
            <a:ext cx="2656977" cy="41404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4556" tIns="44556" rIns="44556" bIns="44556" numCol="1" spcCol="38100" rtlCol="0" anchor="ctr">
            <a:spAutoFit/>
          </a:bodyPr>
          <a:lstStyle/>
          <a:p>
            <a:pPr algn="ctr" defTabSz="724046" fontAlgn="auto" hangingPunct="0">
              <a:spcBef>
                <a:spcPts val="0"/>
              </a:spcBef>
              <a:spcAft>
                <a:spcPts val="0"/>
              </a:spcAft>
            </a:pPr>
            <a:r>
              <a:rPr lang="ru-RU" sz="1053" dirty="0"/>
              <a:t>Инвестиции в декарбонизацию, </a:t>
            </a:r>
          </a:p>
          <a:p>
            <a:pPr algn="ctr" defTabSz="724046" fontAlgn="auto" hangingPunct="0">
              <a:spcBef>
                <a:spcPts val="0"/>
              </a:spcBef>
              <a:spcAft>
                <a:spcPts val="0"/>
              </a:spcAft>
            </a:pPr>
            <a:r>
              <a:rPr lang="ru-RU" sz="1053" dirty="0"/>
              <a:t>в % от ВВП</a:t>
            </a:r>
          </a:p>
        </p:txBody>
      </p:sp>
      <p:sp>
        <p:nvSpPr>
          <p:cNvPr id="18" name="TextBox 17"/>
          <p:cNvSpPr txBox="1"/>
          <p:nvPr/>
        </p:nvSpPr>
        <p:spPr>
          <a:xfrm>
            <a:off x="175420" y="4794802"/>
            <a:ext cx="2438263" cy="41404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4556" tIns="44556" rIns="44556" bIns="44556" numCol="1" spcCol="38100" rtlCol="0" anchor="ctr">
            <a:spAutoFit/>
          </a:bodyPr>
          <a:lstStyle/>
          <a:p>
            <a:pPr algn="ctr" defTabSz="724046" fontAlgn="auto" hangingPunct="0">
              <a:spcBef>
                <a:spcPts val="0"/>
              </a:spcBef>
              <a:spcAft>
                <a:spcPts val="0"/>
              </a:spcAft>
            </a:pPr>
            <a:r>
              <a:rPr lang="ru-RU" sz="1053" dirty="0"/>
              <a:t>Уровень выбросов в млрд. т. </a:t>
            </a:r>
            <a:endParaRPr lang="en-US" sz="1053" dirty="0"/>
          </a:p>
          <a:p>
            <a:pPr algn="ctr" defTabSz="724046" fontAlgn="auto" hangingPunct="0">
              <a:spcBef>
                <a:spcPts val="0"/>
              </a:spcBef>
              <a:spcAft>
                <a:spcPts val="0"/>
              </a:spcAft>
            </a:pPr>
            <a:r>
              <a:rPr lang="en-US" sz="1053" dirty="0"/>
              <a:t>CO2 </a:t>
            </a:r>
            <a:r>
              <a:rPr lang="ru-RU" sz="1053" dirty="0"/>
              <a:t>эквивалента в 2050 г.</a:t>
            </a:r>
          </a:p>
        </p:txBody>
      </p:sp>
      <p:sp>
        <p:nvSpPr>
          <p:cNvPr id="19" name="Прямоугольник 18"/>
          <p:cNvSpPr/>
          <p:nvPr/>
        </p:nvSpPr>
        <p:spPr>
          <a:xfrm>
            <a:off x="6924870" y="2346666"/>
            <a:ext cx="269946" cy="2317186"/>
          </a:xfrm>
          <a:prstGeom prst="rect">
            <a:avLst/>
          </a:prstGeom>
          <a:solidFill>
            <a:schemeClr val="accent2">
              <a:lumMod val="60000"/>
              <a:lumOff val="40000"/>
            </a:scheme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vert270" wrap="square" lIns="0" tIns="0" rIns="0" bIns="0" numCol="1" spcCol="38100" rtlCol="0" anchor="ctr">
            <a:spAutoFit/>
          </a:bodyPr>
          <a:lstStyle/>
          <a:p>
            <a:pPr algn="ctr" defTabSz="724046" fontAlgn="auto" hangingPunct="0">
              <a:spcBef>
                <a:spcPts val="0"/>
              </a:spcBef>
              <a:spcAft>
                <a:spcPts val="0"/>
              </a:spcAft>
            </a:pPr>
            <a:r>
              <a:rPr lang="ru-RU" sz="1754" b="0" dirty="0">
                <a:solidFill>
                  <a:schemeClr val="tx1">
                    <a:lumMod val="95000"/>
                    <a:lumOff val="5000"/>
                  </a:schemeClr>
                </a:solidFill>
                <a:latin typeface="Helvetica Neue Medium"/>
                <a:ea typeface="Helvetica Neue Medium"/>
                <a:cs typeface="Helvetica Neue Medium"/>
                <a:sym typeface="Helvetica Neue Medium"/>
              </a:rPr>
              <a:t>Целевой</a:t>
            </a:r>
          </a:p>
        </p:txBody>
      </p:sp>
      <p:sp>
        <p:nvSpPr>
          <p:cNvPr id="20" name="Прямоугольник 19"/>
          <p:cNvSpPr/>
          <p:nvPr/>
        </p:nvSpPr>
        <p:spPr>
          <a:xfrm>
            <a:off x="8071973" y="2346666"/>
            <a:ext cx="243015" cy="2317186"/>
          </a:xfrm>
          <a:prstGeom prst="rect">
            <a:avLst/>
          </a:prstGeom>
          <a:solidFill>
            <a:schemeClr val="accent1"/>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vert270" wrap="square" lIns="0" tIns="0" rIns="0" bIns="0" numCol="1" spcCol="38100" rtlCol="0" anchor="ctr">
            <a:spAutoFit/>
          </a:bodyPr>
          <a:lstStyle/>
          <a:p>
            <a:pPr algn="ctr" defTabSz="724046" fontAlgn="auto" hangingPunct="0">
              <a:spcBef>
                <a:spcPts val="0"/>
              </a:spcBef>
              <a:spcAft>
                <a:spcPts val="0"/>
              </a:spcAft>
            </a:pPr>
            <a:r>
              <a:rPr lang="ru-RU" sz="1579" b="0" dirty="0">
                <a:solidFill>
                  <a:schemeClr val="tx1">
                    <a:lumMod val="95000"/>
                    <a:lumOff val="5000"/>
                  </a:schemeClr>
                </a:solidFill>
                <a:latin typeface="Helvetica Neue Medium"/>
                <a:ea typeface="Helvetica Neue Medium"/>
                <a:cs typeface="Helvetica Neue Medium"/>
                <a:sym typeface="Helvetica Neue Medium"/>
              </a:rPr>
              <a:t>Интенсивный</a:t>
            </a:r>
          </a:p>
        </p:txBody>
      </p:sp>
      <p:cxnSp>
        <p:nvCxnSpPr>
          <p:cNvPr id="22" name="Прямая соединительная линия 21"/>
          <p:cNvCxnSpPr/>
          <p:nvPr/>
        </p:nvCxnSpPr>
        <p:spPr>
          <a:xfrm>
            <a:off x="3060816" y="4663852"/>
            <a:ext cx="6106405" cy="0"/>
          </a:xfrm>
          <a:prstGeom prst="line">
            <a:avLst/>
          </a:prstGeom>
          <a:noFill/>
          <a:ln w="6350" cap="flat">
            <a:solidFill>
              <a:srgbClr val="000000"/>
            </a:solidFill>
            <a:prstDash val="solid"/>
            <a:miter lim="400000"/>
          </a:ln>
          <a:effectLst/>
          <a:sp3d/>
        </p:spPr>
        <p:style>
          <a:lnRef idx="0">
            <a:scrgbClr r="0" g="0" b="0"/>
          </a:lnRef>
          <a:fillRef idx="0">
            <a:scrgbClr r="0" g="0" b="0"/>
          </a:fillRef>
          <a:effectRef idx="0">
            <a:scrgbClr r="0" g="0" b="0"/>
          </a:effectRef>
          <a:fontRef idx="none"/>
        </p:style>
      </p:cxnSp>
      <p:sp>
        <p:nvSpPr>
          <p:cNvPr id="24" name="TextBox 23"/>
          <p:cNvSpPr txBox="1"/>
          <p:nvPr/>
        </p:nvSpPr>
        <p:spPr>
          <a:xfrm>
            <a:off x="175420" y="3379253"/>
            <a:ext cx="2755112" cy="25201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4556" tIns="44556" rIns="44556" bIns="44556" numCol="1" spcCol="38100" rtlCol="0" anchor="ctr">
            <a:spAutoFit/>
          </a:bodyPr>
          <a:lstStyle/>
          <a:p>
            <a:pPr algn="ctr" defTabSz="724046" fontAlgn="auto" hangingPunct="0">
              <a:spcBef>
                <a:spcPts val="0"/>
              </a:spcBef>
              <a:spcAft>
                <a:spcPts val="0"/>
              </a:spcAft>
            </a:pPr>
            <a:r>
              <a:rPr lang="ru-RU" sz="1053" dirty="0"/>
              <a:t>Среднегодовые темпы роста ВВП, %</a:t>
            </a:r>
          </a:p>
        </p:txBody>
      </p:sp>
      <p:sp>
        <p:nvSpPr>
          <p:cNvPr id="25" name="TextBox 24"/>
          <p:cNvSpPr txBox="1"/>
          <p:nvPr/>
        </p:nvSpPr>
        <p:spPr>
          <a:xfrm>
            <a:off x="356401" y="5366882"/>
            <a:ext cx="9555790" cy="8458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4556" tIns="44556" rIns="44556" bIns="44556" numCol="1" spcCol="38100" rtlCol="0" anchor="ctr">
            <a:spAutoFit/>
          </a:bodyPr>
          <a:lstStyle/>
          <a:p>
            <a:pPr marL="300758" indent="-300758" algn="just" defTabSz="724046" fontAlgn="auto" hangingPunct="0">
              <a:spcBef>
                <a:spcPts val="0"/>
              </a:spcBef>
              <a:spcAft>
                <a:spcPts val="0"/>
              </a:spcAft>
              <a:buFont typeface="Arial" panose="020B0604020202020204" pitchFamily="34" charset="0"/>
              <a:buChar char="•"/>
            </a:pPr>
            <a:r>
              <a:rPr lang="ru-RU" sz="1228" b="0" dirty="0"/>
              <a:t>Теоретически можно добиться достижения целей по снижению выбросов с использованием различного набора мер климатической политики </a:t>
            </a:r>
          </a:p>
          <a:p>
            <a:pPr marL="300758" indent="-300758" algn="just" defTabSz="724046" fontAlgn="auto" hangingPunct="0">
              <a:spcBef>
                <a:spcPts val="0"/>
              </a:spcBef>
              <a:spcAft>
                <a:spcPts val="0"/>
              </a:spcAft>
              <a:buFont typeface="Arial" panose="020B0604020202020204" pitchFamily="34" charset="0"/>
              <a:buChar char="•"/>
            </a:pPr>
            <a:r>
              <a:rPr lang="ru-RU" sz="1228" b="0" dirty="0"/>
              <a:t>Вместе с тем следует определить сценарий в котором целевые показатели ВВП и выбросов достигаются с минимальным уровнем риска для устойчивого развития экономики </a:t>
            </a:r>
          </a:p>
        </p:txBody>
      </p:sp>
      <p:sp>
        <p:nvSpPr>
          <p:cNvPr id="26" name="TextBox 25"/>
          <p:cNvSpPr txBox="1"/>
          <p:nvPr/>
        </p:nvSpPr>
        <p:spPr>
          <a:xfrm>
            <a:off x="6810468" y="1932666"/>
            <a:ext cx="498748" cy="30587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4556" tIns="44556" rIns="44556" bIns="44556" numCol="1" spcCol="38100" rtlCol="0" anchor="ctr">
            <a:spAutoFit/>
          </a:bodyPr>
          <a:lstStyle/>
          <a:p>
            <a:pPr algn="ctr" defTabSz="724046" fontAlgn="auto" hangingPunct="0">
              <a:spcBef>
                <a:spcPts val="0"/>
              </a:spcBef>
              <a:spcAft>
                <a:spcPts val="0"/>
              </a:spcAft>
            </a:pPr>
            <a:r>
              <a:rPr lang="ru-RU" sz="1403" dirty="0">
                <a:solidFill>
                  <a:srgbClr val="FF0000"/>
                </a:solidFill>
              </a:rPr>
              <a:t>1,8%</a:t>
            </a:r>
          </a:p>
        </p:txBody>
      </p:sp>
      <p:sp>
        <p:nvSpPr>
          <p:cNvPr id="28" name="TextBox 27"/>
          <p:cNvSpPr txBox="1"/>
          <p:nvPr/>
        </p:nvSpPr>
        <p:spPr>
          <a:xfrm>
            <a:off x="6840924" y="4784939"/>
            <a:ext cx="437834" cy="30587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4556" tIns="44556" rIns="44556" bIns="44556" numCol="1" spcCol="38100" rtlCol="0" anchor="ctr">
            <a:spAutoFit/>
          </a:bodyPr>
          <a:lstStyle/>
          <a:p>
            <a:pPr algn="ctr" defTabSz="724046" fontAlgn="auto" hangingPunct="0">
              <a:spcBef>
                <a:spcPts val="0"/>
              </a:spcBef>
              <a:spcAft>
                <a:spcPts val="0"/>
              </a:spcAft>
            </a:pPr>
            <a:r>
              <a:rPr lang="ru-RU" sz="1403" dirty="0">
                <a:solidFill>
                  <a:srgbClr val="FF0000"/>
                </a:solidFill>
              </a:rPr>
              <a:t>0,</a:t>
            </a:r>
            <a:r>
              <a:rPr lang="en-US" sz="1403" dirty="0">
                <a:solidFill>
                  <a:srgbClr val="FF0000"/>
                </a:solidFill>
              </a:rPr>
              <a:t>66</a:t>
            </a:r>
            <a:endParaRPr lang="ru-RU" sz="1403" dirty="0">
              <a:solidFill>
                <a:srgbClr val="FF0000"/>
              </a:solidFill>
            </a:endParaRPr>
          </a:p>
        </p:txBody>
      </p:sp>
      <p:sp>
        <p:nvSpPr>
          <p:cNvPr id="29" name="TextBox 28"/>
          <p:cNvSpPr txBox="1"/>
          <p:nvPr/>
        </p:nvSpPr>
        <p:spPr>
          <a:xfrm>
            <a:off x="7974561" y="4784939"/>
            <a:ext cx="437834" cy="30587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4556" tIns="44556" rIns="44556" bIns="44556" numCol="1" spcCol="38100" rtlCol="0" anchor="ctr">
            <a:spAutoFit/>
          </a:bodyPr>
          <a:lstStyle/>
          <a:p>
            <a:pPr algn="ctr" defTabSz="724046" fontAlgn="auto" hangingPunct="0">
              <a:spcBef>
                <a:spcPts val="0"/>
              </a:spcBef>
              <a:spcAft>
                <a:spcPts val="0"/>
              </a:spcAft>
            </a:pPr>
            <a:r>
              <a:rPr lang="ru-RU" sz="1403" dirty="0">
                <a:solidFill>
                  <a:srgbClr val="FF0000"/>
                </a:solidFill>
              </a:rPr>
              <a:t>0,</a:t>
            </a:r>
            <a:r>
              <a:rPr lang="en-US" sz="1403" dirty="0">
                <a:solidFill>
                  <a:srgbClr val="FF0000"/>
                </a:solidFill>
              </a:rPr>
              <a:t>2</a:t>
            </a:r>
            <a:r>
              <a:rPr lang="ru-RU" sz="1403" dirty="0">
                <a:solidFill>
                  <a:srgbClr val="FF0000"/>
                </a:solidFill>
              </a:rPr>
              <a:t>6</a:t>
            </a:r>
          </a:p>
        </p:txBody>
      </p:sp>
      <p:sp>
        <p:nvSpPr>
          <p:cNvPr id="30" name="TextBox 29"/>
          <p:cNvSpPr txBox="1"/>
          <p:nvPr/>
        </p:nvSpPr>
        <p:spPr>
          <a:xfrm>
            <a:off x="3929630" y="4802432"/>
            <a:ext cx="338448" cy="30587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4556" tIns="44556" rIns="44556" bIns="44556" numCol="1" spcCol="38100" rtlCol="0" anchor="ctr">
            <a:spAutoFit/>
          </a:bodyPr>
          <a:lstStyle/>
          <a:p>
            <a:pPr algn="ctr" defTabSz="724046" fontAlgn="auto" hangingPunct="0">
              <a:spcBef>
                <a:spcPts val="0"/>
              </a:spcBef>
              <a:spcAft>
                <a:spcPts val="0"/>
              </a:spcAft>
            </a:pPr>
            <a:r>
              <a:rPr lang="en-US" sz="1403" dirty="0">
                <a:solidFill>
                  <a:srgbClr val="FF0000"/>
                </a:solidFill>
              </a:rPr>
              <a:t>1</a:t>
            </a:r>
            <a:r>
              <a:rPr lang="ru-RU" sz="1403" dirty="0">
                <a:solidFill>
                  <a:srgbClr val="FF0000"/>
                </a:solidFill>
              </a:rPr>
              <a:t>,</a:t>
            </a:r>
            <a:r>
              <a:rPr lang="en-US" sz="1403" dirty="0">
                <a:solidFill>
                  <a:srgbClr val="FF0000"/>
                </a:solidFill>
              </a:rPr>
              <a:t>2</a:t>
            </a:r>
            <a:endParaRPr lang="ru-RU" sz="1403" dirty="0">
              <a:solidFill>
                <a:srgbClr val="FF0000"/>
              </a:solidFill>
            </a:endParaRPr>
          </a:p>
        </p:txBody>
      </p:sp>
      <p:sp>
        <p:nvSpPr>
          <p:cNvPr id="31" name="Стрелка вправо 30"/>
          <p:cNvSpPr/>
          <p:nvPr/>
        </p:nvSpPr>
        <p:spPr>
          <a:xfrm>
            <a:off x="4867866" y="3076206"/>
            <a:ext cx="1832429" cy="858107"/>
          </a:xfrm>
          <a:prstGeom prst="rightArrow">
            <a:avLst/>
          </a:prstGeom>
          <a:solidFill>
            <a:schemeClr val="accent1">
              <a:lumMod val="20000"/>
              <a:lumOff val="80000"/>
            </a:schemeClr>
          </a:solidFill>
          <a:ln w="12700" cap="flat">
            <a:solidFill>
              <a:schemeClr val="tx1"/>
            </a:solidFill>
            <a:prstDash val="lgDash"/>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algn="ctr" defTabSz="724046" fontAlgn="auto" hangingPunct="0">
              <a:spcBef>
                <a:spcPts val="0"/>
              </a:spcBef>
              <a:spcAft>
                <a:spcPts val="0"/>
              </a:spcAft>
            </a:pPr>
            <a:endParaRPr lang="ru-RU" sz="2807" b="0">
              <a:solidFill>
                <a:srgbClr val="FFFFFF"/>
              </a:solidFill>
              <a:latin typeface="Helvetica Neue Medium"/>
              <a:ea typeface="Helvetica Neue Medium"/>
              <a:cs typeface="Helvetica Neue Medium"/>
              <a:sym typeface="Helvetica Neue Medium"/>
            </a:endParaRPr>
          </a:p>
        </p:txBody>
      </p:sp>
      <p:sp>
        <p:nvSpPr>
          <p:cNvPr id="32" name="TextBox 31"/>
          <p:cNvSpPr txBox="1"/>
          <p:nvPr/>
        </p:nvSpPr>
        <p:spPr>
          <a:xfrm>
            <a:off x="4251481" y="3288374"/>
            <a:ext cx="498748" cy="30587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4556" tIns="44556" rIns="44556" bIns="44556" numCol="1" spcCol="38100" rtlCol="0" anchor="ctr">
            <a:spAutoFit/>
          </a:bodyPr>
          <a:lstStyle/>
          <a:p>
            <a:pPr algn="ctr" defTabSz="724046" fontAlgn="auto" hangingPunct="0">
              <a:spcBef>
                <a:spcPts val="0"/>
              </a:spcBef>
              <a:spcAft>
                <a:spcPts val="0"/>
              </a:spcAft>
            </a:pPr>
            <a:r>
              <a:rPr lang="ru-RU" sz="1403" dirty="0">
                <a:solidFill>
                  <a:srgbClr val="FF0000"/>
                </a:solidFill>
              </a:rPr>
              <a:t>3,0%</a:t>
            </a:r>
          </a:p>
        </p:txBody>
      </p:sp>
      <p:sp>
        <p:nvSpPr>
          <p:cNvPr id="33" name="TextBox 32"/>
          <p:cNvSpPr txBox="1"/>
          <p:nvPr/>
        </p:nvSpPr>
        <p:spPr>
          <a:xfrm>
            <a:off x="7954719" y="1932665"/>
            <a:ext cx="498748" cy="30587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4556" tIns="44556" rIns="44556" bIns="44556" numCol="1" spcCol="38100" rtlCol="0" anchor="ctr">
            <a:spAutoFit/>
          </a:bodyPr>
          <a:lstStyle/>
          <a:p>
            <a:pPr algn="ctr" defTabSz="724046" fontAlgn="auto" hangingPunct="0">
              <a:spcBef>
                <a:spcPts val="0"/>
              </a:spcBef>
              <a:spcAft>
                <a:spcPts val="0"/>
              </a:spcAft>
            </a:pPr>
            <a:r>
              <a:rPr lang="ru-RU" sz="1403" dirty="0">
                <a:solidFill>
                  <a:srgbClr val="FF0000"/>
                </a:solidFill>
              </a:rPr>
              <a:t>3,0%</a:t>
            </a:r>
          </a:p>
        </p:txBody>
      </p:sp>
      <p:sp>
        <p:nvSpPr>
          <p:cNvPr id="34" name="TextBox 33"/>
          <p:cNvSpPr txBox="1"/>
          <p:nvPr/>
        </p:nvSpPr>
        <p:spPr>
          <a:xfrm>
            <a:off x="3878820" y="1986654"/>
            <a:ext cx="498748" cy="30587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4556" tIns="44556" rIns="44556" bIns="44556" numCol="1" spcCol="38100" rtlCol="0" anchor="ctr">
            <a:spAutoFit/>
          </a:bodyPr>
          <a:lstStyle>
            <a:defPPr marL="0" marR="0" indent="0" algn="l" defTabSz="457200" rtl="0" fontAlgn="auto" latinLnBrk="1" hangingPunct="0">
              <a:lnSpc>
                <a:spcPct val="100000"/>
              </a:lnSpc>
              <a:spcBef>
                <a:spcPts val="0"/>
              </a:spcBef>
              <a:spcAft>
                <a:spcPts val="0"/>
              </a:spcAft>
              <a:buClrTx/>
              <a:buSzTx/>
              <a:buFontTx/>
              <a:buNone/>
              <a:tabLst/>
              <a:defRPr kumimoji="0" sz="900" b="0" i="0" u="none" strike="noStrike" cap="none" spc="0" normalizeH="0" baseline="0">
                <a:ln>
                  <a:noFill/>
                </a:ln>
                <a:solidFill>
                  <a:srgbClr val="000000"/>
                </a:solidFill>
                <a:effectLst/>
                <a:uFillTx/>
              </a:defRPr>
            </a:defPPr>
            <a:lvl1pPr defTabSz="825500">
              <a:defRPr sz="1600">
                <a:solidFill>
                  <a:srgbClr val="FF0000"/>
                </a:solidFill>
              </a:defRPr>
            </a:lvl1pPr>
          </a:lstStyle>
          <a:p>
            <a:r>
              <a:rPr lang="ru-RU" sz="1403" dirty="0"/>
              <a:t>1,1%</a:t>
            </a:r>
          </a:p>
        </p:txBody>
      </p:sp>
      <p:sp>
        <p:nvSpPr>
          <p:cNvPr id="35" name="TextBox 34"/>
          <p:cNvSpPr txBox="1"/>
          <p:nvPr/>
        </p:nvSpPr>
        <p:spPr>
          <a:xfrm>
            <a:off x="7248767" y="3269072"/>
            <a:ext cx="498748" cy="30587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4556" tIns="44556" rIns="44556" bIns="44556" numCol="1" spcCol="38100" rtlCol="0" anchor="ctr">
            <a:spAutoFit/>
          </a:bodyPr>
          <a:lstStyle/>
          <a:p>
            <a:pPr algn="ctr" defTabSz="724046" fontAlgn="auto" hangingPunct="0">
              <a:spcBef>
                <a:spcPts val="0"/>
              </a:spcBef>
              <a:spcAft>
                <a:spcPts val="0"/>
              </a:spcAft>
            </a:pPr>
            <a:r>
              <a:rPr lang="ru-RU" sz="1403" dirty="0">
                <a:solidFill>
                  <a:srgbClr val="FF0000"/>
                </a:solidFill>
              </a:rPr>
              <a:t>3,0%</a:t>
            </a:r>
          </a:p>
        </p:txBody>
      </p:sp>
      <p:sp>
        <p:nvSpPr>
          <p:cNvPr id="36" name="TextBox 35"/>
          <p:cNvSpPr txBox="1"/>
          <p:nvPr/>
        </p:nvSpPr>
        <p:spPr>
          <a:xfrm>
            <a:off x="8414399" y="3288373"/>
            <a:ext cx="498748" cy="30587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4556" tIns="44556" rIns="44556" bIns="44556" numCol="1" spcCol="38100" rtlCol="0" anchor="ctr">
            <a:spAutoFit/>
          </a:bodyPr>
          <a:lstStyle/>
          <a:p>
            <a:pPr algn="ctr" defTabSz="724046" fontAlgn="auto" hangingPunct="0">
              <a:spcBef>
                <a:spcPts val="0"/>
              </a:spcBef>
              <a:spcAft>
                <a:spcPts val="0"/>
              </a:spcAft>
            </a:pPr>
            <a:r>
              <a:rPr lang="ru-RU" sz="1403" dirty="0">
                <a:solidFill>
                  <a:srgbClr val="FF0000"/>
                </a:solidFill>
              </a:rPr>
              <a:t>2,6%</a:t>
            </a:r>
          </a:p>
        </p:txBody>
      </p:sp>
    </p:spTree>
    <p:extLst>
      <p:ext uri="{BB962C8B-B14F-4D97-AF65-F5344CB8AC3E}">
        <p14:creationId xmlns:p14="http://schemas.microsoft.com/office/powerpoint/2010/main" val="3746114949"/>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Номер слайда"/>
          <p:cNvSpPr txBox="1">
            <a:spLocks noGrp="1"/>
          </p:cNvSpPr>
          <p:nvPr>
            <p:ph type="sldNum" sz="quarter" idx="2"/>
          </p:nvPr>
        </p:nvSpPr>
        <p:spPr>
          <a:xfrm>
            <a:off x="615568" y="6416319"/>
            <a:ext cx="94201" cy="202459"/>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nchor="ctr"/>
          <a:lstStyle/>
          <a:p>
            <a:pPr algn="l"/>
            <a:fld id="{86CB4B4D-7CA3-9044-876B-883B54F8677D}" type="slidenum">
              <a:rPr/>
              <a:pPr algn="l"/>
              <a:t>5</a:t>
            </a:fld>
            <a:endParaRPr dirty="0"/>
          </a:p>
        </p:txBody>
      </p:sp>
      <p:sp>
        <p:nvSpPr>
          <p:cNvPr id="80" name="Energy sector impacts on the economy dynamics in Russia"/>
          <p:cNvSpPr txBox="1">
            <a:spLocks noGrp="1"/>
          </p:cNvSpPr>
          <p:nvPr>
            <p:ph type="title"/>
          </p:nvPr>
        </p:nvSpPr>
        <p:spPr>
          <a:xfrm>
            <a:off x="287594" y="265471"/>
            <a:ext cx="8723671" cy="984557"/>
          </a:xfrm>
          <a:prstGeom prst="rect">
            <a:avLst/>
          </a:prstGeom>
        </p:spPr>
        <p:txBody>
          <a:bodyPr>
            <a:noAutofit/>
          </a:bodyPr>
          <a:lstStyle/>
          <a:p>
            <a:r>
              <a:rPr lang="ru-RU" sz="1900" dirty="0">
                <a:solidFill>
                  <a:srgbClr val="0070C0"/>
                </a:solidFill>
                <a:effectLst>
                  <a:outerShdw blurRad="38100" dist="38100" dir="2700000" algn="tl">
                    <a:srgbClr val="000000">
                      <a:alpha val="43137"/>
                    </a:srgbClr>
                  </a:outerShdw>
                </a:effectLst>
              </a:rPr>
              <a:t>РАВНОЦЕННЫЙ ВКЛАД СТРУКТУРНО-ТЕХНОЛОГИЧЕСКОГО ФАКТОРА И ПОГЛОЩАЮЩЕЙ СПОСОБНОСТИ РОССИЙСКИХ ЭКОСИСТЕМ В ДИНАМИКУ СНИЖЕНИЯ ВЫБРОСОВ ПАРНИКОВЫХ ГАЗОВ</a:t>
            </a:r>
            <a:endParaRPr lang="en-US" sz="1900" dirty="0">
              <a:solidFill>
                <a:srgbClr val="0070C0"/>
              </a:solidFill>
              <a:effectLst>
                <a:outerShdw blurRad="38100" dist="38100" dir="2700000" algn="tl">
                  <a:srgbClr val="000000">
                    <a:alpha val="43137"/>
                  </a:srgbClr>
                </a:outerShdw>
              </a:effectLst>
            </a:endParaRPr>
          </a:p>
        </p:txBody>
      </p:sp>
      <p:graphicFrame>
        <p:nvGraphicFramePr>
          <p:cNvPr id="25" name="Диаграмма 24">
            <a:extLst>
              <a:ext uri="{FF2B5EF4-FFF2-40B4-BE49-F238E27FC236}">
                <a16:creationId xmlns:a16="http://schemas.microsoft.com/office/drawing/2014/main" id="{CAB8E842-CF50-4928-9A33-55D93A303262}"/>
              </a:ext>
            </a:extLst>
          </p:cNvPr>
          <p:cNvGraphicFramePr>
            <a:graphicFrameLocks/>
          </p:cNvGraphicFramePr>
          <p:nvPr>
            <p:extLst/>
          </p:nvPr>
        </p:nvGraphicFramePr>
        <p:xfrm>
          <a:off x="573657" y="1889201"/>
          <a:ext cx="7749373" cy="3767005"/>
        </p:xfrm>
        <a:graphic>
          <a:graphicData uri="http://schemas.openxmlformats.org/drawingml/2006/chart">
            <c:chart xmlns:c="http://schemas.openxmlformats.org/drawingml/2006/chart" xmlns:r="http://schemas.openxmlformats.org/officeDocument/2006/relationships" r:id="rId2"/>
          </a:graphicData>
        </a:graphic>
      </p:graphicFrame>
      <p:sp>
        <p:nvSpPr>
          <p:cNvPr id="26" name="Source:  Ministry of Economic Development of the Russian Federation">
            <a:extLst>
              <a:ext uri="{FF2B5EF4-FFF2-40B4-BE49-F238E27FC236}">
                <a16:creationId xmlns:a16="http://schemas.microsoft.com/office/drawing/2014/main" id="{03A5FCB3-C3BC-4B00-A3BC-359CF95F30CC}"/>
              </a:ext>
            </a:extLst>
          </p:cNvPr>
          <p:cNvSpPr txBox="1">
            <a:spLocks/>
          </p:cNvSpPr>
          <p:nvPr/>
        </p:nvSpPr>
        <p:spPr>
          <a:xfrm>
            <a:off x="1721780" y="6419839"/>
            <a:ext cx="8417197" cy="17652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t">
            <a:spAutoFit/>
          </a:bodyPr>
          <a:lstStyle>
            <a:lvl1pPr marL="0" marR="0" indent="0" algn="r" defTabSz="412750" rtl="0" latinLnBrk="0">
              <a:lnSpc>
                <a:spcPct val="150000"/>
              </a:lnSpc>
              <a:spcBef>
                <a:spcPts val="0"/>
              </a:spcBef>
              <a:spcAft>
                <a:spcPts val="0"/>
              </a:spcAft>
              <a:buClrTx/>
              <a:buSzTx/>
              <a:buFontTx/>
              <a:buNone/>
              <a:tabLst/>
              <a:defRPr sz="1200" b="0" i="0" u="none" strike="noStrike" cap="none" spc="0" baseline="0">
                <a:ln>
                  <a:noFill/>
                </a:ln>
                <a:solidFill>
                  <a:srgbClr val="5E5E5E"/>
                </a:solidFill>
                <a:uFillTx/>
                <a:latin typeface="+mn-lt"/>
                <a:ea typeface="+mn-ea"/>
                <a:cs typeface="+mn-cs"/>
                <a:sym typeface="Arial"/>
              </a:defRPr>
            </a:lvl1pPr>
            <a:lvl2pPr marL="317500" marR="0" indent="0" algn="l" defTabSz="412750" rtl="0" latinLnBrk="0">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2pPr>
            <a:lvl3pPr marL="635000" marR="0" indent="0" algn="l" defTabSz="412750" rtl="0" latinLnBrk="0">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3pPr>
            <a:lvl4pPr marL="952500" marR="0" indent="0" algn="l" defTabSz="412750" rtl="0" latinLnBrk="0">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4pPr>
            <a:lvl5pPr marL="1270000" marR="0" indent="0" algn="l" defTabSz="412750" rtl="0" latinLnBrk="0">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5pPr>
            <a:lvl6pPr marL="1785938" marR="0" indent="-198438" algn="ctr" defTabSz="412750" rtl="0" latinLnBrk="0">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6pPr>
            <a:lvl7pPr marL="2103438" marR="0" indent="-198438" algn="ctr" defTabSz="412750" rtl="0" latinLnBrk="0">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7pPr>
            <a:lvl8pPr marL="2420938" marR="0" indent="-198438" algn="ctr" defTabSz="412750" rtl="0" latinLnBrk="0">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8pPr>
            <a:lvl9pPr marL="2738438" marR="0" indent="-198438" algn="ctr" defTabSz="412750" rtl="0" latinLnBrk="0">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9pPr>
          </a:lstStyle>
          <a:p>
            <a:pPr hangingPunct="1">
              <a:lnSpc>
                <a:spcPct val="120000"/>
              </a:lnSpc>
            </a:pPr>
            <a:r>
              <a:rPr lang="ru-RU" sz="1053" dirty="0"/>
              <a:t>Источник: оценки ИНП РАН</a:t>
            </a:r>
          </a:p>
        </p:txBody>
      </p:sp>
      <p:sp>
        <p:nvSpPr>
          <p:cNvPr id="27" name="TextBox 26">
            <a:extLst>
              <a:ext uri="{FF2B5EF4-FFF2-40B4-BE49-F238E27FC236}">
                <a16:creationId xmlns:a16="http://schemas.microsoft.com/office/drawing/2014/main" id="{F7A11F39-2CB8-4CFE-A16D-4DFF5621F6AC}"/>
              </a:ext>
            </a:extLst>
          </p:cNvPr>
          <p:cNvSpPr txBox="1"/>
          <p:nvPr/>
        </p:nvSpPr>
        <p:spPr>
          <a:xfrm>
            <a:off x="8254069" y="3519644"/>
            <a:ext cx="1563577" cy="16203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defTabSz="724046" fontAlgn="auto" hangingPunct="0">
              <a:spcBef>
                <a:spcPts val="0"/>
              </a:spcBef>
              <a:spcAft>
                <a:spcPts val="0"/>
              </a:spcAft>
            </a:pPr>
            <a:r>
              <a:rPr lang="ru-RU" sz="1053" b="0" dirty="0">
                <a:solidFill>
                  <a:schemeClr val="accent4"/>
                </a:solidFill>
                <a:latin typeface="+mn-lt"/>
              </a:rPr>
              <a:t>Инерционное развитие</a:t>
            </a:r>
          </a:p>
        </p:txBody>
      </p:sp>
      <p:sp>
        <p:nvSpPr>
          <p:cNvPr id="28" name="TextBox 27">
            <a:extLst>
              <a:ext uri="{FF2B5EF4-FFF2-40B4-BE49-F238E27FC236}">
                <a16:creationId xmlns:a16="http://schemas.microsoft.com/office/drawing/2014/main" id="{B8F3BB93-90D2-43EB-856D-14B90AC868B8}"/>
              </a:ext>
            </a:extLst>
          </p:cNvPr>
          <p:cNvSpPr txBox="1"/>
          <p:nvPr/>
        </p:nvSpPr>
        <p:spPr>
          <a:xfrm>
            <a:off x="8254068" y="4714728"/>
            <a:ext cx="1563577" cy="16203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defTabSz="724046" fontAlgn="auto" hangingPunct="0">
              <a:spcBef>
                <a:spcPts val="0"/>
              </a:spcBef>
              <a:spcAft>
                <a:spcPts val="0"/>
              </a:spcAft>
            </a:pPr>
            <a:r>
              <a:rPr lang="ru-RU" sz="1053" b="0" dirty="0">
                <a:solidFill>
                  <a:schemeClr val="accent2">
                    <a:lumMod val="75000"/>
                  </a:schemeClr>
                </a:solidFill>
                <a:latin typeface="+mn-lt"/>
              </a:rPr>
              <a:t>Целевой сценарий</a:t>
            </a:r>
          </a:p>
        </p:txBody>
      </p:sp>
      <p:sp>
        <p:nvSpPr>
          <p:cNvPr id="29" name="TextBox 28">
            <a:extLst>
              <a:ext uri="{FF2B5EF4-FFF2-40B4-BE49-F238E27FC236}">
                <a16:creationId xmlns:a16="http://schemas.microsoft.com/office/drawing/2014/main" id="{D2A59393-E313-461E-B543-C47B8C0D012B}"/>
              </a:ext>
            </a:extLst>
          </p:cNvPr>
          <p:cNvSpPr txBox="1"/>
          <p:nvPr/>
        </p:nvSpPr>
        <p:spPr>
          <a:xfrm>
            <a:off x="2645457" y="2017619"/>
            <a:ext cx="3932143" cy="18896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defTabSz="724046" fontAlgn="auto" hangingPunct="0">
              <a:spcBef>
                <a:spcPts val="0"/>
              </a:spcBef>
              <a:spcAft>
                <a:spcPts val="0"/>
              </a:spcAft>
            </a:pPr>
            <a:r>
              <a:rPr lang="ru-RU" sz="1228" b="0" dirty="0">
                <a:solidFill>
                  <a:schemeClr val="tx1"/>
                </a:solidFill>
                <a:latin typeface="+mn-lt"/>
              </a:rPr>
              <a:t>Объем нетто-выбросов парниковых газов в России</a:t>
            </a:r>
          </a:p>
        </p:txBody>
      </p:sp>
      <p:sp>
        <p:nvSpPr>
          <p:cNvPr id="30" name="TextBox 29">
            <a:extLst>
              <a:ext uri="{FF2B5EF4-FFF2-40B4-BE49-F238E27FC236}">
                <a16:creationId xmlns:a16="http://schemas.microsoft.com/office/drawing/2014/main" id="{08B9BDEC-DBE0-453B-92A9-8E3E9EED02C8}"/>
              </a:ext>
            </a:extLst>
          </p:cNvPr>
          <p:cNvSpPr txBox="1"/>
          <p:nvPr/>
        </p:nvSpPr>
        <p:spPr>
          <a:xfrm>
            <a:off x="8323029" y="4424463"/>
            <a:ext cx="1563577" cy="14850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defTabSz="724046" fontAlgn="auto" hangingPunct="0">
              <a:spcBef>
                <a:spcPts val="0"/>
              </a:spcBef>
              <a:spcAft>
                <a:spcPts val="0"/>
              </a:spcAft>
            </a:pPr>
            <a:r>
              <a:rPr lang="ru-RU" sz="965" b="0" i="1" dirty="0">
                <a:solidFill>
                  <a:schemeClr val="tx1"/>
                </a:solidFill>
                <a:latin typeface="+mn-lt"/>
              </a:rPr>
              <a:t>Прирост ЗИЗЛХ</a:t>
            </a:r>
          </a:p>
        </p:txBody>
      </p:sp>
      <p:sp>
        <p:nvSpPr>
          <p:cNvPr id="31" name="TextBox 30">
            <a:extLst>
              <a:ext uri="{FF2B5EF4-FFF2-40B4-BE49-F238E27FC236}">
                <a16:creationId xmlns:a16="http://schemas.microsoft.com/office/drawing/2014/main" id="{3ECEFF7B-A360-43CE-B7E4-22EE8EE099B9}"/>
              </a:ext>
            </a:extLst>
          </p:cNvPr>
          <p:cNvSpPr txBox="1"/>
          <p:nvPr/>
        </p:nvSpPr>
        <p:spPr>
          <a:xfrm>
            <a:off x="8323029" y="3777696"/>
            <a:ext cx="1563577" cy="29700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defTabSz="724046" fontAlgn="auto" hangingPunct="0">
              <a:spcBef>
                <a:spcPts val="0"/>
              </a:spcBef>
              <a:spcAft>
                <a:spcPts val="0"/>
              </a:spcAft>
            </a:pPr>
            <a:r>
              <a:rPr lang="ru-RU" sz="965" b="0" i="1" dirty="0">
                <a:solidFill>
                  <a:schemeClr val="tx1"/>
                </a:solidFill>
                <a:latin typeface="+mn-lt"/>
              </a:rPr>
              <a:t>Структурно-технологический фактор</a:t>
            </a:r>
          </a:p>
        </p:txBody>
      </p:sp>
      <p:sp>
        <p:nvSpPr>
          <p:cNvPr id="2" name="TextBox 1"/>
          <p:cNvSpPr txBox="1"/>
          <p:nvPr/>
        </p:nvSpPr>
        <p:spPr>
          <a:xfrm>
            <a:off x="65987" y="5603713"/>
            <a:ext cx="10466673" cy="68399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4556" tIns="44556" rIns="44556" bIns="44556" numCol="1" spcCol="38100" rtlCol="0" anchor="ctr">
            <a:spAutoFit/>
          </a:bodyPr>
          <a:lstStyle/>
          <a:p>
            <a:pPr marL="401010" indent="-401010" algn="just" defTabSz="724046" fontAlgn="auto" hangingPunct="0">
              <a:spcBef>
                <a:spcPts val="0"/>
              </a:spcBef>
              <a:spcAft>
                <a:spcPts val="0"/>
              </a:spcAft>
              <a:buFont typeface="Arial" panose="020B0604020202020204" pitchFamily="34" charset="0"/>
              <a:buChar char="•"/>
            </a:pPr>
            <a:r>
              <a:rPr lang="ru-RU" sz="965" b="0" dirty="0"/>
              <a:t>Изменение в структуре используемых технологий обеспечивает чуть больше половины необходимого снижения выбросов парниковых газов</a:t>
            </a:r>
          </a:p>
          <a:p>
            <a:pPr marL="401010" indent="-401010" algn="just" defTabSz="724046" fontAlgn="auto" hangingPunct="0">
              <a:spcBef>
                <a:spcPts val="0"/>
              </a:spcBef>
              <a:spcAft>
                <a:spcPts val="0"/>
              </a:spcAft>
              <a:buFont typeface="Arial" panose="020B0604020202020204" pitchFamily="34" charset="0"/>
              <a:buChar char="•"/>
            </a:pPr>
            <a:endParaRPr lang="ru-RU" sz="965" b="0" dirty="0"/>
          </a:p>
          <a:p>
            <a:pPr marL="401010" indent="-401010" algn="just" defTabSz="724046" fontAlgn="auto" hangingPunct="0">
              <a:spcBef>
                <a:spcPts val="0"/>
              </a:spcBef>
              <a:spcAft>
                <a:spcPts val="0"/>
              </a:spcAft>
              <a:buFont typeface="Arial" panose="020B0604020202020204" pitchFamily="34" charset="0"/>
              <a:buChar char="•"/>
            </a:pPr>
            <a:r>
              <a:rPr lang="ru-RU" sz="965" b="0" dirty="0"/>
              <a:t>Решающий вклад в достижение углеродной нейтральности должен внести фактор поглощающей способности российских экосистем. Его обоснование -  важнейшая междисциплинарная задача для российской науки</a:t>
            </a:r>
          </a:p>
        </p:txBody>
      </p:sp>
    </p:spTree>
    <p:extLst>
      <p:ext uri="{BB962C8B-B14F-4D97-AF65-F5344CB8AC3E}">
        <p14:creationId xmlns:p14="http://schemas.microsoft.com/office/powerpoint/2010/main" val="1250292164"/>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Номер слайда"/>
          <p:cNvSpPr txBox="1">
            <a:spLocks noGrp="1"/>
          </p:cNvSpPr>
          <p:nvPr>
            <p:ph type="sldNum" sz="quarter" idx="2"/>
          </p:nvPr>
        </p:nvSpPr>
        <p:spPr>
          <a:xfrm>
            <a:off x="615568" y="6416319"/>
            <a:ext cx="94201" cy="202459"/>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nchor="ctr"/>
          <a:lstStyle/>
          <a:p>
            <a:pPr algn="l"/>
            <a:fld id="{86CB4B4D-7CA3-9044-876B-883B54F8677D}" type="slidenum">
              <a:rPr/>
              <a:pPr algn="l"/>
              <a:t>6</a:t>
            </a:fld>
            <a:endParaRPr dirty="0"/>
          </a:p>
        </p:txBody>
      </p:sp>
      <p:sp>
        <p:nvSpPr>
          <p:cNvPr id="80" name="Energy sector impacts on the economy dynamics in Russia"/>
          <p:cNvSpPr txBox="1">
            <a:spLocks noGrp="1"/>
          </p:cNvSpPr>
          <p:nvPr>
            <p:ph type="title"/>
          </p:nvPr>
        </p:nvSpPr>
        <p:spPr>
          <a:xfrm>
            <a:off x="425906" y="261611"/>
            <a:ext cx="8457674" cy="955541"/>
          </a:xfrm>
          <a:prstGeom prst="rect">
            <a:avLst/>
          </a:prstGeom>
        </p:spPr>
        <p:txBody>
          <a:bodyPr>
            <a:normAutofit/>
          </a:bodyPr>
          <a:lstStyle/>
          <a:p>
            <a:r>
              <a:rPr lang="ru-RU" sz="2000" dirty="0">
                <a:solidFill>
                  <a:srgbClr val="0070C0"/>
                </a:solidFill>
                <a:effectLst>
                  <a:outerShdw blurRad="38100" dist="38100" dir="2700000" algn="tl">
                    <a:srgbClr val="000000">
                      <a:alpha val="43137"/>
                    </a:srgbClr>
                  </a:outerShdw>
                </a:effectLst>
              </a:rPr>
              <a:t>ТЕХНОЛОГИЧЕСКИЕ ФАКТОРЫ СНИЖЕНИЯ ВЫБРОСОВ ПАРНИКОВЫХ ГАЗОВ В ЦЕЛЕВОМ СЦЕНАРИИ,  МЛН ТСО2-ЭКВ.</a:t>
            </a:r>
            <a:endParaRPr lang="en-US" sz="2000" dirty="0">
              <a:solidFill>
                <a:srgbClr val="0070C0"/>
              </a:solidFill>
              <a:effectLst>
                <a:outerShdw blurRad="38100" dist="38100" dir="2700000" algn="tl">
                  <a:srgbClr val="000000">
                    <a:alpha val="43137"/>
                  </a:srgbClr>
                </a:outerShdw>
              </a:effectLst>
            </a:endParaRPr>
          </a:p>
        </p:txBody>
      </p:sp>
      <p:sp>
        <p:nvSpPr>
          <p:cNvPr id="26" name="Source:  Ministry of Economic Development of the Russian Federation">
            <a:extLst>
              <a:ext uri="{FF2B5EF4-FFF2-40B4-BE49-F238E27FC236}">
                <a16:creationId xmlns:a16="http://schemas.microsoft.com/office/drawing/2014/main" id="{03A5FCB3-C3BC-4B00-A3BC-359CF95F30CC}"/>
              </a:ext>
            </a:extLst>
          </p:cNvPr>
          <p:cNvSpPr txBox="1">
            <a:spLocks/>
          </p:cNvSpPr>
          <p:nvPr/>
        </p:nvSpPr>
        <p:spPr>
          <a:xfrm>
            <a:off x="1721780" y="6419839"/>
            <a:ext cx="8417197" cy="17652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t">
            <a:spAutoFit/>
          </a:bodyPr>
          <a:lstStyle>
            <a:lvl1pPr marL="0" marR="0" indent="0" algn="r" defTabSz="412750" rtl="0" latinLnBrk="0">
              <a:lnSpc>
                <a:spcPct val="150000"/>
              </a:lnSpc>
              <a:spcBef>
                <a:spcPts val="0"/>
              </a:spcBef>
              <a:spcAft>
                <a:spcPts val="0"/>
              </a:spcAft>
              <a:buClrTx/>
              <a:buSzTx/>
              <a:buFontTx/>
              <a:buNone/>
              <a:tabLst/>
              <a:defRPr sz="1200" b="0" i="0" u="none" strike="noStrike" cap="none" spc="0" baseline="0">
                <a:ln>
                  <a:noFill/>
                </a:ln>
                <a:solidFill>
                  <a:srgbClr val="5E5E5E"/>
                </a:solidFill>
                <a:uFillTx/>
                <a:latin typeface="+mn-lt"/>
                <a:ea typeface="+mn-ea"/>
                <a:cs typeface="+mn-cs"/>
                <a:sym typeface="Arial"/>
              </a:defRPr>
            </a:lvl1pPr>
            <a:lvl2pPr marL="317500" marR="0" indent="0" algn="l" defTabSz="412750" rtl="0" latinLnBrk="0">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2pPr>
            <a:lvl3pPr marL="635000" marR="0" indent="0" algn="l" defTabSz="412750" rtl="0" latinLnBrk="0">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3pPr>
            <a:lvl4pPr marL="952500" marR="0" indent="0" algn="l" defTabSz="412750" rtl="0" latinLnBrk="0">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4pPr>
            <a:lvl5pPr marL="1270000" marR="0" indent="0" algn="l" defTabSz="412750" rtl="0" latinLnBrk="0">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5pPr>
            <a:lvl6pPr marL="1785938" marR="0" indent="-198438" algn="ctr" defTabSz="412750" rtl="0" latinLnBrk="0">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6pPr>
            <a:lvl7pPr marL="2103438" marR="0" indent="-198438" algn="ctr" defTabSz="412750" rtl="0" latinLnBrk="0">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7pPr>
            <a:lvl8pPr marL="2420938" marR="0" indent="-198438" algn="ctr" defTabSz="412750" rtl="0" latinLnBrk="0">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8pPr>
            <a:lvl9pPr marL="2738438" marR="0" indent="-198438" algn="ctr" defTabSz="412750" rtl="0" latinLnBrk="0">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9pPr>
          </a:lstStyle>
          <a:p>
            <a:pPr hangingPunct="1">
              <a:lnSpc>
                <a:spcPct val="120000"/>
              </a:lnSpc>
            </a:pPr>
            <a:r>
              <a:rPr lang="ru-RU" sz="1053" dirty="0"/>
              <a:t>Источник: оценки ИНП РАН</a:t>
            </a:r>
          </a:p>
        </p:txBody>
      </p:sp>
      <p:grpSp>
        <p:nvGrpSpPr>
          <p:cNvPr id="2" name="Группа 1"/>
          <p:cNvGrpSpPr/>
          <p:nvPr/>
        </p:nvGrpSpPr>
        <p:grpSpPr>
          <a:xfrm>
            <a:off x="554423" y="2423371"/>
            <a:ext cx="9565321" cy="3806422"/>
            <a:chOff x="654049" y="1574800"/>
            <a:chExt cx="10905829" cy="4439920"/>
          </a:xfrm>
        </p:grpSpPr>
        <p:graphicFrame>
          <p:nvGraphicFramePr>
            <p:cNvPr id="50" name="Диаграмма 49">
              <a:extLst>
                <a:ext uri="{FF2B5EF4-FFF2-40B4-BE49-F238E27FC236}">
                  <a16:creationId xmlns:a16="http://schemas.microsoft.com/office/drawing/2014/main" id="{4595C9F8-E478-48D5-90C3-D38196A32442}"/>
                </a:ext>
              </a:extLst>
            </p:cNvPr>
            <p:cNvGraphicFramePr>
              <a:graphicFrameLocks/>
            </p:cNvGraphicFramePr>
            <p:nvPr>
              <p:extLst/>
            </p:nvPr>
          </p:nvGraphicFramePr>
          <p:xfrm>
            <a:off x="654049" y="1574800"/>
            <a:ext cx="10905829" cy="4439920"/>
          </p:xfrm>
          <a:graphic>
            <a:graphicData uri="http://schemas.openxmlformats.org/drawingml/2006/chart">
              <c:chart xmlns:c="http://schemas.openxmlformats.org/drawingml/2006/chart" xmlns:r="http://schemas.openxmlformats.org/officeDocument/2006/relationships" r:id="rId2"/>
            </a:graphicData>
          </a:graphic>
        </p:graphicFrame>
        <p:sp>
          <p:nvSpPr>
            <p:cNvPr id="51" name="TextBox 50">
              <a:extLst>
                <a:ext uri="{FF2B5EF4-FFF2-40B4-BE49-F238E27FC236}">
                  <a16:creationId xmlns:a16="http://schemas.microsoft.com/office/drawing/2014/main" id="{B19486BA-89FD-4209-8EE6-1FDEF55451D5}"/>
                </a:ext>
              </a:extLst>
            </p:cNvPr>
            <p:cNvSpPr txBox="1"/>
            <p:nvPr/>
          </p:nvSpPr>
          <p:spPr>
            <a:xfrm>
              <a:off x="974725" y="1725835"/>
              <a:ext cx="590550" cy="16528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defTabSz="724046" fontAlgn="auto" hangingPunct="0">
                <a:spcBef>
                  <a:spcPts val="0"/>
                </a:spcBef>
                <a:spcAft>
                  <a:spcPts val="0"/>
                </a:spcAft>
              </a:pPr>
              <a:r>
                <a:rPr lang="ru-RU" sz="921" b="0" dirty="0">
                  <a:solidFill>
                    <a:schemeClr val="tx1"/>
                  </a:solidFill>
                  <a:latin typeface="+mn-lt"/>
                </a:rPr>
                <a:t>2119</a:t>
              </a:r>
            </a:p>
          </p:txBody>
        </p:sp>
        <p:sp>
          <p:nvSpPr>
            <p:cNvPr id="52" name="TextBox 51">
              <a:extLst>
                <a:ext uri="{FF2B5EF4-FFF2-40B4-BE49-F238E27FC236}">
                  <a16:creationId xmlns:a16="http://schemas.microsoft.com/office/drawing/2014/main" id="{CA67081A-FE89-4634-B4DF-A5764E05368B}"/>
                </a:ext>
              </a:extLst>
            </p:cNvPr>
            <p:cNvSpPr txBox="1"/>
            <p:nvPr/>
          </p:nvSpPr>
          <p:spPr>
            <a:xfrm>
              <a:off x="10636886" y="2650394"/>
              <a:ext cx="590550" cy="16528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defTabSz="724046" fontAlgn="auto" hangingPunct="0">
                <a:spcBef>
                  <a:spcPts val="0"/>
                </a:spcBef>
                <a:spcAft>
                  <a:spcPts val="0"/>
                </a:spcAft>
              </a:pPr>
              <a:r>
                <a:rPr lang="ru-RU" sz="921" b="0" dirty="0">
                  <a:solidFill>
                    <a:schemeClr val="tx1"/>
                  </a:solidFill>
                  <a:latin typeface="+mn-lt"/>
                </a:rPr>
                <a:t>1760</a:t>
              </a:r>
            </a:p>
          </p:txBody>
        </p:sp>
        <p:cxnSp>
          <p:nvCxnSpPr>
            <p:cNvPr id="4" name="Прямая соединительная линия 3">
              <a:extLst>
                <a:ext uri="{FF2B5EF4-FFF2-40B4-BE49-F238E27FC236}">
                  <a16:creationId xmlns:a16="http://schemas.microsoft.com/office/drawing/2014/main" id="{4554100F-8745-4B8B-8356-008378CE3443}"/>
                </a:ext>
              </a:extLst>
            </p:cNvPr>
            <p:cNvCxnSpPr>
              <a:cxnSpLocks/>
            </p:cNvCxnSpPr>
            <p:nvPr/>
          </p:nvCxnSpPr>
          <p:spPr>
            <a:xfrm>
              <a:off x="1473200" y="1919751"/>
              <a:ext cx="579120" cy="0"/>
            </a:xfrm>
            <a:prstGeom prst="line">
              <a:avLst/>
            </a:prstGeom>
            <a:noFill/>
            <a:ln w="6350" cap="flat">
              <a:solidFill>
                <a:schemeClr val="bg2">
                  <a:lumMod val="50000"/>
                </a:schemeClr>
              </a:solidFill>
              <a:prstDash val="sysDot"/>
              <a:miter lim="400000"/>
            </a:ln>
            <a:effectLst/>
            <a:sp3d/>
          </p:spPr>
          <p:style>
            <a:lnRef idx="0">
              <a:scrgbClr r="0" g="0" b="0"/>
            </a:lnRef>
            <a:fillRef idx="0">
              <a:scrgbClr r="0" g="0" b="0"/>
            </a:fillRef>
            <a:effectRef idx="0">
              <a:scrgbClr r="0" g="0" b="0"/>
            </a:effectRef>
            <a:fontRef idx="none"/>
          </p:style>
        </p:cxnSp>
        <p:cxnSp>
          <p:nvCxnSpPr>
            <p:cNvPr id="53" name="Прямая соединительная линия 52">
              <a:extLst>
                <a:ext uri="{FF2B5EF4-FFF2-40B4-BE49-F238E27FC236}">
                  <a16:creationId xmlns:a16="http://schemas.microsoft.com/office/drawing/2014/main" id="{22A0B2FF-7604-4384-82E7-726E216062FA}"/>
                </a:ext>
              </a:extLst>
            </p:cNvPr>
            <p:cNvCxnSpPr>
              <a:cxnSpLocks/>
            </p:cNvCxnSpPr>
            <p:nvPr/>
          </p:nvCxnSpPr>
          <p:spPr>
            <a:xfrm>
              <a:off x="2444750" y="2605551"/>
              <a:ext cx="579120" cy="0"/>
            </a:xfrm>
            <a:prstGeom prst="line">
              <a:avLst/>
            </a:prstGeom>
            <a:noFill/>
            <a:ln w="6350" cap="flat">
              <a:solidFill>
                <a:schemeClr val="bg2">
                  <a:lumMod val="50000"/>
                </a:schemeClr>
              </a:solidFill>
              <a:prstDash val="sysDot"/>
              <a:miter lim="400000"/>
            </a:ln>
            <a:effectLst/>
            <a:sp3d/>
          </p:spPr>
          <p:style>
            <a:lnRef idx="0">
              <a:scrgbClr r="0" g="0" b="0"/>
            </a:lnRef>
            <a:fillRef idx="0">
              <a:scrgbClr r="0" g="0" b="0"/>
            </a:fillRef>
            <a:effectRef idx="0">
              <a:scrgbClr r="0" g="0" b="0"/>
            </a:effectRef>
            <a:fontRef idx="none"/>
          </p:style>
        </p:cxnSp>
        <p:cxnSp>
          <p:nvCxnSpPr>
            <p:cNvPr id="54" name="Прямая соединительная линия 53">
              <a:extLst>
                <a:ext uri="{FF2B5EF4-FFF2-40B4-BE49-F238E27FC236}">
                  <a16:creationId xmlns:a16="http://schemas.microsoft.com/office/drawing/2014/main" id="{11F81BAE-98A3-48C3-BC46-48D205C18C23}"/>
                </a:ext>
              </a:extLst>
            </p:cNvPr>
            <p:cNvCxnSpPr>
              <a:cxnSpLocks/>
            </p:cNvCxnSpPr>
            <p:nvPr/>
          </p:nvCxnSpPr>
          <p:spPr>
            <a:xfrm>
              <a:off x="3397250" y="2653176"/>
              <a:ext cx="579120" cy="0"/>
            </a:xfrm>
            <a:prstGeom prst="line">
              <a:avLst/>
            </a:prstGeom>
            <a:noFill/>
            <a:ln w="6350" cap="flat">
              <a:solidFill>
                <a:schemeClr val="bg2">
                  <a:lumMod val="50000"/>
                </a:schemeClr>
              </a:solidFill>
              <a:prstDash val="sysDot"/>
              <a:miter lim="400000"/>
            </a:ln>
            <a:effectLst/>
            <a:sp3d/>
          </p:spPr>
          <p:style>
            <a:lnRef idx="0">
              <a:scrgbClr r="0" g="0" b="0"/>
            </a:lnRef>
            <a:fillRef idx="0">
              <a:scrgbClr r="0" g="0" b="0"/>
            </a:fillRef>
            <a:effectRef idx="0">
              <a:scrgbClr r="0" g="0" b="0"/>
            </a:effectRef>
            <a:fontRef idx="none"/>
          </p:style>
        </p:cxnSp>
        <p:cxnSp>
          <p:nvCxnSpPr>
            <p:cNvPr id="55" name="Прямая соединительная линия 54">
              <a:extLst>
                <a:ext uri="{FF2B5EF4-FFF2-40B4-BE49-F238E27FC236}">
                  <a16:creationId xmlns:a16="http://schemas.microsoft.com/office/drawing/2014/main" id="{F9FA01AD-9770-4D6F-91EF-FF79DA663AA1}"/>
                </a:ext>
              </a:extLst>
            </p:cNvPr>
            <p:cNvCxnSpPr>
              <a:cxnSpLocks/>
            </p:cNvCxnSpPr>
            <p:nvPr/>
          </p:nvCxnSpPr>
          <p:spPr>
            <a:xfrm>
              <a:off x="4359275" y="2729376"/>
              <a:ext cx="579120" cy="0"/>
            </a:xfrm>
            <a:prstGeom prst="line">
              <a:avLst/>
            </a:prstGeom>
            <a:noFill/>
            <a:ln w="6350" cap="flat">
              <a:solidFill>
                <a:schemeClr val="bg2">
                  <a:lumMod val="50000"/>
                </a:schemeClr>
              </a:solidFill>
              <a:prstDash val="sysDot"/>
              <a:miter lim="400000"/>
            </a:ln>
            <a:effectLst/>
            <a:sp3d/>
          </p:spPr>
          <p:style>
            <a:lnRef idx="0">
              <a:scrgbClr r="0" g="0" b="0"/>
            </a:lnRef>
            <a:fillRef idx="0">
              <a:scrgbClr r="0" g="0" b="0"/>
            </a:fillRef>
            <a:effectRef idx="0">
              <a:scrgbClr r="0" g="0" b="0"/>
            </a:effectRef>
            <a:fontRef idx="none"/>
          </p:style>
        </p:cxnSp>
        <p:cxnSp>
          <p:nvCxnSpPr>
            <p:cNvPr id="56" name="Прямая соединительная линия 55">
              <a:extLst>
                <a:ext uri="{FF2B5EF4-FFF2-40B4-BE49-F238E27FC236}">
                  <a16:creationId xmlns:a16="http://schemas.microsoft.com/office/drawing/2014/main" id="{AA4FC0AA-7541-4669-BDF0-FB6184406FD4}"/>
                </a:ext>
              </a:extLst>
            </p:cNvPr>
            <p:cNvCxnSpPr>
              <a:cxnSpLocks/>
            </p:cNvCxnSpPr>
            <p:nvPr/>
          </p:nvCxnSpPr>
          <p:spPr>
            <a:xfrm>
              <a:off x="5330825" y="3072276"/>
              <a:ext cx="579120" cy="0"/>
            </a:xfrm>
            <a:prstGeom prst="line">
              <a:avLst/>
            </a:prstGeom>
            <a:noFill/>
            <a:ln w="6350" cap="flat">
              <a:solidFill>
                <a:schemeClr val="bg2">
                  <a:lumMod val="50000"/>
                </a:schemeClr>
              </a:solidFill>
              <a:prstDash val="sysDot"/>
              <a:miter lim="400000"/>
            </a:ln>
            <a:effectLst/>
            <a:sp3d/>
          </p:spPr>
          <p:style>
            <a:lnRef idx="0">
              <a:scrgbClr r="0" g="0" b="0"/>
            </a:lnRef>
            <a:fillRef idx="0">
              <a:scrgbClr r="0" g="0" b="0"/>
            </a:fillRef>
            <a:effectRef idx="0">
              <a:scrgbClr r="0" g="0" b="0"/>
            </a:effectRef>
            <a:fontRef idx="none"/>
          </p:style>
        </p:cxnSp>
        <p:cxnSp>
          <p:nvCxnSpPr>
            <p:cNvPr id="57" name="Прямая соединительная линия 56">
              <a:extLst>
                <a:ext uri="{FF2B5EF4-FFF2-40B4-BE49-F238E27FC236}">
                  <a16:creationId xmlns:a16="http://schemas.microsoft.com/office/drawing/2014/main" id="{5E58A88E-A060-45A9-9A9F-218D4EB843EB}"/>
                </a:ext>
              </a:extLst>
            </p:cNvPr>
            <p:cNvCxnSpPr>
              <a:cxnSpLocks/>
            </p:cNvCxnSpPr>
            <p:nvPr/>
          </p:nvCxnSpPr>
          <p:spPr>
            <a:xfrm>
              <a:off x="6292850" y="2519826"/>
              <a:ext cx="579120" cy="0"/>
            </a:xfrm>
            <a:prstGeom prst="line">
              <a:avLst/>
            </a:prstGeom>
            <a:noFill/>
            <a:ln w="6350" cap="flat">
              <a:solidFill>
                <a:schemeClr val="bg2">
                  <a:lumMod val="50000"/>
                </a:schemeClr>
              </a:solidFill>
              <a:prstDash val="sysDot"/>
              <a:miter lim="400000"/>
            </a:ln>
            <a:effectLst/>
            <a:sp3d/>
          </p:spPr>
          <p:style>
            <a:lnRef idx="0">
              <a:scrgbClr r="0" g="0" b="0"/>
            </a:lnRef>
            <a:fillRef idx="0">
              <a:scrgbClr r="0" g="0" b="0"/>
            </a:fillRef>
            <a:effectRef idx="0">
              <a:scrgbClr r="0" g="0" b="0"/>
            </a:effectRef>
            <a:fontRef idx="none"/>
          </p:style>
        </p:cxnSp>
        <p:cxnSp>
          <p:nvCxnSpPr>
            <p:cNvPr id="58" name="Прямая соединительная линия 57">
              <a:extLst>
                <a:ext uri="{FF2B5EF4-FFF2-40B4-BE49-F238E27FC236}">
                  <a16:creationId xmlns:a16="http://schemas.microsoft.com/office/drawing/2014/main" id="{E213B6C9-8884-491D-8B58-FB5F92CD03E5}"/>
                </a:ext>
              </a:extLst>
            </p:cNvPr>
            <p:cNvCxnSpPr>
              <a:cxnSpLocks/>
            </p:cNvCxnSpPr>
            <p:nvPr/>
          </p:nvCxnSpPr>
          <p:spPr>
            <a:xfrm>
              <a:off x="7254875" y="2500776"/>
              <a:ext cx="579120" cy="0"/>
            </a:xfrm>
            <a:prstGeom prst="line">
              <a:avLst/>
            </a:prstGeom>
            <a:noFill/>
            <a:ln w="6350" cap="flat">
              <a:solidFill>
                <a:schemeClr val="bg2">
                  <a:lumMod val="50000"/>
                </a:schemeClr>
              </a:solidFill>
              <a:prstDash val="sysDot"/>
              <a:miter lim="400000"/>
            </a:ln>
            <a:effectLst/>
            <a:sp3d/>
          </p:spPr>
          <p:style>
            <a:lnRef idx="0">
              <a:scrgbClr r="0" g="0" b="0"/>
            </a:lnRef>
            <a:fillRef idx="0">
              <a:scrgbClr r="0" g="0" b="0"/>
            </a:fillRef>
            <a:effectRef idx="0">
              <a:scrgbClr r="0" g="0" b="0"/>
            </a:effectRef>
            <a:fontRef idx="none"/>
          </p:style>
        </p:cxnSp>
        <p:cxnSp>
          <p:nvCxnSpPr>
            <p:cNvPr id="59" name="Прямая соединительная линия 58">
              <a:extLst>
                <a:ext uri="{FF2B5EF4-FFF2-40B4-BE49-F238E27FC236}">
                  <a16:creationId xmlns:a16="http://schemas.microsoft.com/office/drawing/2014/main" id="{D7A4E0A6-48F3-4C52-B394-0ADB38F5E9CE}"/>
                </a:ext>
              </a:extLst>
            </p:cNvPr>
            <p:cNvCxnSpPr>
              <a:cxnSpLocks/>
            </p:cNvCxnSpPr>
            <p:nvPr/>
          </p:nvCxnSpPr>
          <p:spPr>
            <a:xfrm>
              <a:off x="8226425" y="2691276"/>
              <a:ext cx="579120" cy="0"/>
            </a:xfrm>
            <a:prstGeom prst="line">
              <a:avLst/>
            </a:prstGeom>
            <a:noFill/>
            <a:ln w="6350" cap="flat">
              <a:solidFill>
                <a:schemeClr val="bg2">
                  <a:lumMod val="50000"/>
                </a:schemeClr>
              </a:solidFill>
              <a:prstDash val="sysDot"/>
              <a:miter lim="400000"/>
            </a:ln>
            <a:effectLst/>
            <a:sp3d/>
          </p:spPr>
          <p:style>
            <a:lnRef idx="0">
              <a:scrgbClr r="0" g="0" b="0"/>
            </a:lnRef>
            <a:fillRef idx="0">
              <a:scrgbClr r="0" g="0" b="0"/>
            </a:fillRef>
            <a:effectRef idx="0">
              <a:scrgbClr r="0" g="0" b="0"/>
            </a:effectRef>
            <a:fontRef idx="none"/>
          </p:style>
        </p:cxnSp>
        <p:cxnSp>
          <p:nvCxnSpPr>
            <p:cNvPr id="60" name="Прямая соединительная линия 59">
              <a:extLst>
                <a:ext uri="{FF2B5EF4-FFF2-40B4-BE49-F238E27FC236}">
                  <a16:creationId xmlns:a16="http://schemas.microsoft.com/office/drawing/2014/main" id="{1D840120-A251-43AF-932A-6E628D5BD247}"/>
                </a:ext>
              </a:extLst>
            </p:cNvPr>
            <p:cNvCxnSpPr>
              <a:cxnSpLocks/>
            </p:cNvCxnSpPr>
            <p:nvPr/>
          </p:nvCxnSpPr>
          <p:spPr>
            <a:xfrm>
              <a:off x="9188450" y="2815101"/>
              <a:ext cx="579120" cy="0"/>
            </a:xfrm>
            <a:prstGeom prst="line">
              <a:avLst/>
            </a:prstGeom>
            <a:noFill/>
            <a:ln w="6350" cap="flat">
              <a:solidFill>
                <a:schemeClr val="bg2">
                  <a:lumMod val="50000"/>
                </a:schemeClr>
              </a:solidFill>
              <a:prstDash val="sysDot"/>
              <a:miter lim="400000"/>
            </a:ln>
            <a:effectLst/>
            <a:sp3d/>
          </p:spPr>
          <p:style>
            <a:lnRef idx="0">
              <a:scrgbClr r="0" g="0" b="0"/>
            </a:lnRef>
            <a:fillRef idx="0">
              <a:scrgbClr r="0" g="0" b="0"/>
            </a:fillRef>
            <a:effectRef idx="0">
              <a:scrgbClr r="0" g="0" b="0"/>
            </a:effectRef>
            <a:fontRef idx="none"/>
          </p:style>
        </p:cxnSp>
        <p:cxnSp>
          <p:nvCxnSpPr>
            <p:cNvPr id="61" name="Прямая соединительная линия 60">
              <a:extLst>
                <a:ext uri="{FF2B5EF4-FFF2-40B4-BE49-F238E27FC236}">
                  <a16:creationId xmlns:a16="http://schemas.microsoft.com/office/drawing/2014/main" id="{07D77D02-283F-4F54-8158-F3F721B58863}"/>
                </a:ext>
              </a:extLst>
            </p:cNvPr>
            <p:cNvCxnSpPr>
              <a:cxnSpLocks/>
            </p:cNvCxnSpPr>
            <p:nvPr/>
          </p:nvCxnSpPr>
          <p:spPr>
            <a:xfrm>
              <a:off x="10150475" y="2843676"/>
              <a:ext cx="579120" cy="0"/>
            </a:xfrm>
            <a:prstGeom prst="line">
              <a:avLst/>
            </a:prstGeom>
            <a:noFill/>
            <a:ln w="6350" cap="flat">
              <a:solidFill>
                <a:schemeClr val="bg2">
                  <a:lumMod val="50000"/>
                </a:schemeClr>
              </a:solidFill>
              <a:prstDash val="sysDot"/>
              <a:miter lim="400000"/>
            </a:ln>
            <a:effectLst/>
            <a:sp3d/>
          </p:spPr>
          <p:style>
            <a:lnRef idx="0">
              <a:scrgbClr r="0" g="0" b="0"/>
            </a:lnRef>
            <a:fillRef idx="0">
              <a:scrgbClr r="0" g="0" b="0"/>
            </a:fillRef>
            <a:effectRef idx="0">
              <a:scrgbClr r="0" g="0" b="0"/>
            </a:effectRef>
            <a:fontRef idx="none"/>
          </p:style>
        </p:cxnSp>
        <p:sp>
          <p:nvSpPr>
            <p:cNvPr id="62" name="TextBox 61">
              <a:extLst>
                <a:ext uri="{FF2B5EF4-FFF2-40B4-BE49-F238E27FC236}">
                  <a16:creationId xmlns:a16="http://schemas.microsoft.com/office/drawing/2014/main" id="{0320C996-16F1-475B-81EE-0153BB0FBC0C}"/>
                </a:ext>
              </a:extLst>
            </p:cNvPr>
            <p:cNvSpPr txBox="1"/>
            <p:nvPr/>
          </p:nvSpPr>
          <p:spPr>
            <a:xfrm>
              <a:off x="1954212" y="2649243"/>
              <a:ext cx="590550" cy="16528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defTabSz="724046" fontAlgn="auto" hangingPunct="0">
                <a:spcBef>
                  <a:spcPts val="0"/>
                </a:spcBef>
                <a:spcAft>
                  <a:spcPts val="0"/>
                </a:spcAft>
              </a:pPr>
              <a:r>
                <a:rPr lang="ru-RU" sz="921" b="0" dirty="0">
                  <a:solidFill>
                    <a:schemeClr val="tx1"/>
                  </a:solidFill>
                  <a:latin typeface="+mn-lt"/>
                </a:rPr>
                <a:t>-267</a:t>
              </a:r>
            </a:p>
          </p:txBody>
        </p:sp>
        <p:sp>
          <p:nvSpPr>
            <p:cNvPr id="63" name="TextBox 62">
              <a:extLst>
                <a:ext uri="{FF2B5EF4-FFF2-40B4-BE49-F238E27FC236}">
                  <a16:creationId xmlns:a16="http://schemas.microsoft.com/office/drawing/2014/main" id="{D7A671A4-D168-4845-91B4-7065B027FBC5}"/>
                </a:ext>
              </a:extLst>
            </p:cNvPr>
            <p:cNvSpPr txBox="1"/>
            <p:nvPr/>
          </p:nvSpPr>
          <p:spPr>
            <a:xfrm>
              <a:off x="2899568" y="2689423"/>
              <a:ext cx="590550" cy="16528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defTabSz="724046" fontAlgn="auto" hangingPunct="0">
                <a:spcBef>
                  <a:spcPts val="0"/>
                </a:spcBef>
                <a:spcAft>
                  <a:spcPts val="0"/>
                </a:spcAft>
              </a:pPr>
              <a:r>
                <a:rPr lang="ru-RU" sz="921" b="0" dirty="0">
                  <a:solidFill>
                    <a:schemeClr val="tx1"/>
                  </a:solidFill>
                  <a:latin typeface="+mn-lt"/>
                </a:rPr>
                <a:t>-20</a:t>
              </a:r>
            </a:p>
          </p:txBody>
        </p:sp>
        <p:sp>
          <p:nvSpPr>
            <p:cNvPr id="64" name="TextBox 63">
              <a:extLst>
                <a:ext uri="{FF2B5EF4-FFF2-40B4-BE49-F238E27FC236}">
                  <a16:creationId xmlns:a16="http://schemas.microsoft.com/office/drawing/2014/main" id="{6DFCD8C6-CEF1-4FFD-ACEB-25EF0DF9974B}"/>
                </a:ext>
              </a:extLst>
            </p:cNvPr>
            <p:cNvSpPr txBox="1"/>
            <p:nvPr/>
          </p:nvSpPr>
          <p:spPr>
            <a:xfrm>
              <a:off x="3878263" y="2770555"/>
              <a:ext cx="590550" cy="16528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defTabSz="724046" fontAlgn="auto" hangingPunct="0">
                <a:spcBef>
                  <a:spcPts val="0"/>
                </a:spcBef>
                <a:spcAft>
                  <a:spcPts val="0"/>
                </a:spcAft>
              </a:pPr>
              <a:r>
                <a:rPr lang="ru-RU" sz="921" b="0" dirty="0">
                  <a:solidFill>
                    <a:schemeClr val="tx1"/>
                  </a:solidFill>
                  <a:latin typeface="+mn-lt"/>
                </a:rPr>
                <a:t>-28</a:t>
              </a:r>
            </a:p>
          </p:txBody>
        </p:sp>
        <p:sp>
          <p:nvSpPr>
            <p:cNvPr id="65" name="TextBox 64">
              <a:extLst>
                <a:ext uri="{FF2B5EF4-FFF2-40B4-BE49-F238E27FC236}">
                  <a16:creationId xmlns:a16="http://schemas.microsoft.com/office/drawing/2014/main" id="{FAB2AE10-F02E-4305-989B-520C2638DEFD}"/>
                </a:ext>
              </a:extLst>
            </p:cNvPr>
            <p:cNvSpPr txBox="1"/>
            <p:nvPr/>
          </p:nvSpPr>
          <p:spPr>
            <a:xfrm>
              <a:off x="4845050" y="3118510"/>
              <a:ext cx="590550" cy="16528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defTabSz="724046" fontAlgn="auto" hangingPunct="0">
                <a:spcBef>
                  <a:spcPts val="0"/>
                </a:spcBef>
                <a:spcAft>
                  <a:spcPts val="0"/>
                </a:spcAft>
              </a:pPr>
              <a:r>
                <a:rPr lang="ru-RU" sz="921" b="0" dirty="0">
                  <a:solidFill>
                    <a:schemeClr val="tx1"/>
                  </a:solidFill>
                  <a:latin typeface="+mn-lt"/>
                </a:rPr>
                <a:t>-137</a:t>
              </a:r>
            </a:p>
          </p:txBody>
        </p:sp>
        <p:sp>
          <p:nvSpPr>
            <p:cNvPr id="66" name="TextBox 65">
              <a:extLst>
                <a:ext uri="{FF2B5EF4-FFF2-40B4-BE49-F238E27FC236}">
                  <a16:creationId xmlns:a16="http://schemas.microsoft.com/office/drawing/2014/main" id="{94CB105D-A1F0-4EBC-B638-CE01D049B76A}"/>
                </a:ext>
              </a:extLst>
            </p:cNvPr>
            <p:cNvSpPr txBox="1"/>
            <p:nvPr/>
          </p:nvSpPr>
          <p:spPr>
            <a:xfrm>
              <a:off x="5800725" y="2317829"/>
              <a:ext cx="590550" cy="16528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defTabSz="724046" fontAlgn="auto" hangingPunct="0">
                <a:spcBef>
                  <a:spcPts val="0"/>
                </a:spcBef>
                <a:spcAft>
                  <a:spcPts val="0"/>
                </a:spcAft>
              </a:pPr>
              <a:r>
                <a:rPr lang="ru-RU" sz="921" b="0" dirty="0">
                  <a:solidFill>
                    <a:schemeClr val="tx1"/>
                  </a:solidFill>
                  <a:latin typeface="+mn-lt"/>
                </a:rPr>
                <a:t>+216</a:t>
              </a:r>
            </a:p>
          </p:txBody>
        </p:sp>
        <p:sp>
          <p:nvSpPr>
            <p:cNvPr id="67" name="TextBox 66">
              <a:extLst>
                <a:ext uri="{FF2B5EF4-FFF2-40B4-BE49-F238E27FC236}">
                  <a16:creationId xmlns:a16="http://schemas.microsoft.com/office/drawing/2014/main" id="{82291A20-51D9-4A20-80AF-896DE4EB652F}"/>
                </a:ext>
              </a:extLst>
            </p:cNvPr>
            <p:cNvSpPr txBox="1"/>
            <p:nvPr/>
          </p:nvSpPr>
          <p:spPr>
            <a:xfrm>
              <a:off x="6771002" y="2303713"/>
              <a:ext cx="590550" cy="16528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defTabSz="724046" fontAlgn="auto" hangingPunct="0">
                <a:spcBef>
                  <a:spcPts val="0"/>
                </a:spcBef>
                <a:spcAft>
                  <a:spcPts val="0"/>
                </a:spcAft>
              </a:pPr>
              <a:r>
                <a:rPr lang="ru-RU" sz="921" b="0" dirty="0">
                  <a:solidFill>
                    <a:schemeClr val="tx1"/>
                  </a:solidFill>
                  <a:latin typeface="+mn-lt"/>
                </a:rPr>
                <a:t>+11</a:t>
              </a:r>
            </a:p>
          </p:txBody>
        </p:sp>
        <p:sp>
          <p:nvSpPr>
            <p:cNvPr id="68" name="TextBox 67">
              <a:extLst>
                <a:ext uri="{FF2B5EF4-FFF2-40B4-BE49-F238E27FC236}">
                  <a16:creationId xmlns:a16="http://schemas.microsoft.com/office/drawing/2014/main" id="{3B314F6E-6D41-4C80-A09A-CDFE23712B40}"/>
                </a:ext>
              </a:extLst>
            </p:cNvPr>
            <p:cNvSpPr txBox="1"/>
            <p:nvPr/>
          </p:nvSpPr>
          <p:spPr>
            <a:xfrm>
              <a:off x="7734934" y="2733212"/>
              <a:ext cx="590550" cy="16528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defTabSz="724046" fontAlgn="auto" hangingPunct="0">
                <a:spcBef>
                  <a:spcPts val="0"/>
                </a:spcBef>
                <a:spcAft>
                  <a:spcPts val="0"/>
                </a:spcAft>
              </a:pPr>
              <a:r>
                <a:rPr lang="ru-RU" sz="921" b="0" dirty="0">
                  <a:solidFill>
                    <a:schemeClr val="tx1"/>
                  </a:solidFill>
                  <a:latin typeface="+mn-lt"/>
                </a:rPr>
                <a:t>-78</a:t>
              </a:r>
            </a:p>
          </p:txBody>
        </p:sp>
        <p:sp>
          <p:nvSpPr>
            <p:cNvPr id="69" name="TextBox 68">
              <a:extLst>
                <a:ext uri="{FF2B5EF4-FFF2-40B4-BE49-F238E27FC236}">
                  <a16:creationId xmlns:a16="http://schemas.microsoft.com/office/drawing/2014/main" id="{E33E2534-0DC7-42FA-9C2B-58A38D7C8909}"/>
                </a:ext>
              </a:extLst>
            </p:cNvPr>
            <p:cNvSpPr txBox="1"/>
            <p:nvPr/>
          </p:nvSpPr>
          <p:spPr>
            <a:xfrm>
              <a:off x="8716009" y="2867315"/>
              <a:ext cx="590550" cy="16528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defTabSz="724046" fontAlgn="auto" hangingPunct="0">
                <a:spcBef>
                  <a:spcPts val="0"/>
                </a:spcBef>
                <a:spcAft>
                  <a:spcPts val="0"/>
                </a:spcAft>
              </a:pPr>
              <a:r>
                <a:rPr lang="ru-RU" sz="921" b="0" dirty="0">
                  <a:solidFill>
                    <a:schemeClr val="tx1"/>
                  </a:solidFill>
                  <a:latin typeface="+mn-lt"/>
                </a:rPr>
                <a:t>-50</a:t>
              </a:r>
            </a:p>
          </p:txBody>
        </p:sp>
        <p:sp>
          <p:nvSpPr>
            <p:cNvPr id="70" name="TextBox 69">
              <a:extLst>
                <a:ext uri="{FF2B5EF4-FFF2-40B4-BE49-F238E27FC236}">
                  <a16:creationId xmlns:a16="http://schemas.microsoft.com/office/drawing/2014/main" id="{5FA4A354-5063-44B7-906E-635FC9DCDD03}"/>
                </a:ext>
              </a:extLst>
            </p:cNvPr>
            <p:cNvSpPr txBox="1"/>
            <p:nvPr/>
          </p:nvSpPr>
          <p:spPr>
            <a:xfrm>
              <a:off x="9671051" y="2885490"/>
              <a:ext cx="590550" cy="16528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defTabSz="724046" fontAlgn="auto" hangingPunct="0">
                <a:spcBef>
                  <a:spcPts val="0"/>
                </a:spcBef>
                <a:spcAft>
                  <a:spcPts val="0"/>
                </a:spcAft>
              </a:pPr>
              <a:r>
                <a:rPr lang="ru-RU" sz="921" b="0" dirty="0">
                  <a:solidFill>
                    <a:schemeClr val="tx1"/>
                  </a:solidFill>
                  <a:latin typeface="+mn-lt"/>
                </a:rPr>
                <a:t>-6</a:t>
              </a:r>
            </a:p>
          </p:txBody>
        </p:sp>
      </p:grpSp>
      <p:sp>
        <p:nvSpPr>
          <p:cNvPr id="3" name="TextBox 2"/>
          <p:cNvSpPr txBox="1"/>
          <p:nvPr/>
        </p:nvSpPr>
        <p:spPr>
          <a:xfrm>
            <a:off x="329939" y="1899601"/>
            <a:ext cx="10182418" cy="25201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4556" tIns="44556" rIns="44556" bIns="44556" numCol="1" spcCol="38100" rtlCol="0" anchor="ctr">
            <a:spAutoFit/>
          </a:bodyPr>
          <a:lstStyle/>
          <a:p>
            <a:pPr algn="ctr" defTabSz="724046" fontAlgn="auto" hangingPunct="0">
              <a:spcBef>
                <a:spcPts val="0"/>
              </a:spcBef>
              <a:spcAft>
                <a:spcPts val="0"/>
              </a:spcAft>
            </a:pPr>
            <a:r>
              <a:rPr lang="ru-RU" sz="1053" b="0" dirty="0"/>
              <a:t>С точки зрения технологий наибольшим потенциалом снижения выбросов обладают энергетика, сектор ЖКХ, фугитивные выбросы и обращение с отходами </a:t>
            </a:r>
          </a:p>
        </p:txBody>
      </p:sp>
    </p:spTree>
    <p:extLst>
      <p:ext uri="{BB962C8B-B14F-4D97-AF65-F5344CB8AC3E}">
        <p14:creationId xmlns:p14="http://schemas.microsoft.com/office/powerpoint/2010/main" val="1677263608"/>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Номер слайда"/>
          <p:cNvSpPr txBox="1">
            <a:spLocks noGrp="1"/>
          </p:cNvSpPr>
          <p:nvPr>
            <p:ph type="sldNum" sz="quarter" idx="2"/>
          </p:nvPr>
        </p:nvSpPr>
        <p:spPr>
          <a:xfrm>
            <a:off x="615568" y="6416319"/>
            <a:ext cx="94201" cy="202459"/>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nchor="ctr"/>
          <a:lstStyle/>
          <a:p>
            <a:pPr algn="l"/>
            <a:fld id="{86CB4B4D-7CA3-9044-876B-883B54F8677D}" type="slidenum">
              <a:rPr/>
              <a:pPr algn="l"/>
              <a:t>7</a:t>
            </a:fld>
            <a:endParaRPr dirty="0"/>
          </a:p>
        </p:txBody>
      </p:sp>
      <p:sp>
        <p:nvSpPr>
          <p:cNvPr id="80" name="Energy sector impacts on the economy dynamics in Russia"/>
          <p:cNvSpPr txBox="1">
            <a:spLocks noGrp="1"/>
          </p:cNvSpPr>
          <p:nvPr>
            <p:ph type="title"/>
          </p:nvPr>
        </p:nvSpPr>
        <p:spPr>
          <a:xfrm>
            <a:off x="615568" y="302342"/>
            <a:ext cx="8075746" cy="947367"/>
          </a:xfrm>
          <a:prstGeom prst="rect">
            <a:avLst/>
          </a:prstGeom>
        </p:spPr>
        <p:txBody>
          <a:bodyPr>
            <a:normAutofit/>
          </a:bodyPr>
          <a:lstStyle/>
          <a:p>
            <a:r>
              <a:rPr lang="ru-RU" sz="2000" dirty="0">
                <a:solidFill>
                  <a:srgbClr val="0070C0"/>
                </a:solidFill>
                <a:effectLst>
                  <a:outerShdw blurRad="38100" dist="38100" dir="2700000" algn="tl">
                    <a:srgbClr val="000000">
                      <a:alpha val="43137"/>
                    </a:srgbClr>
                  </a:outerShdw>
                </a:effectLst>
              </a:rPr>
              <a:t>ВВЕДЕНИЕ УГЛЕРОДНОГО СБОРА В РОССИИ: СРЕДНЕВЗВЕШЕННЫЙ ПРИРОСТ ЦЕН В ЭКОНОМИКЕ</a:t>
            </a:r>
            <a:endParaRPr lang="en-US" sz="2000" dirty="0">
              <a:solidFill>
                <a:srgbClr val="0070C0"/>
              </a:solidFill>
              <a:effectLst>
                <a:outerShdw blurRad="38100" dist="38100" dir="2700000" algn="tl">
                  <a:srgbClr val="000000">
                    <a:alpha val="43137"/>
                  </a:srgbClr>
                </a:outerShdw>
              </a:effectLst>
            </a:endParaRPr>
          </a:p>
        </p:txBody>
      </p:sp>
      <p:sp>
        <p:nvSpPr>
          <p:cNvPr id="6" name="Прямоугольник 5">
            <a:extLst>
              <a:ext uri="{FF2B5EF4-FFF2-40B4-BE49-F238E27FC236}">
                <a16:creationId xmlns:a16="http://schemas.microsoft.com/office/drawing/2014/main" id="{FB2B2FFB-67DD-42D0-86C4-67FA14AAA09B}"/>
              </a:ext>
            </a:extLst>
          </p:cNvPr>
          <p:cNvSpPr/>
          <p:nvPr/>
        </p:nvSpPr>
        <p:spPr>
          <a:xfrm>
            <a:off x="573656" y="1903874"/>
            <a:ext cx="9565321" cy="707886"/>
          </a:xfrm>
          <a:prstGeom prst="rect">
            <a:avLst/>
          </a:prstGeom>
        </p:spPr>
        <p:txBody>
          <a:bodyPr wrap="square" lIns="0" tIns="0" rIns="0" bIns="0">
            <a:spAutoFit/>
          </a:bodyPr>
          <a:lstStyle/>
          <a:p>
            <a:pPr marL="150379" indent="-150379">
              <a:spcAft>
                <a:spcPts val="1053"/>
              </a:spcAft>
              <a:buFont typeface="Arial" panose="020B0604020202020204" pitchFamily="34" charset="0"/>
              <a:buChar char="•"/>
            </a:pPr>
            <a:r>
              <a:rPr lang="ru-RU" sz="921" b="0" dirty="0">
                <a:latin typeface="+mn-lt"/>
                <a:ea typeface="Calibri" panose="020F0502020204030204" pitchFamily="34" charset="0"/>
              </a:rPr>
              <a:t>Представленные оценки</a:t>
            </a:r>
            <a:r>
              <a:rPr lang="en-US" sz="921" b="0" dirty="0">
                <a:latin typeface="+mn-lt"/>
                <a:ea typeface="Calibri" panose="020F0502020204030204" pitchFamily="34" charset="0"/>
              </a:rPr>
              <a:t> </a:t>
            </a:r>
            <a:r>
              <a:rPr lang="ru-RU" sz="921" b="0" dirty="0">
                <a:latin typeface="+mn-lt"/>
                <a:ea typeface="Calibri" panose="020F0502020204030204" pitchFamily="34" charset="0"/>
              </a:rPr>
              <a:t>показывают прирост цен в экономике в случае введения углеродного сбора при прочих равных условиях. Составляющие общего прироста цен – это вклады удорожания продукции крупнейших секторов-эмиттеров</a:t>
            </a:r>
          </a:p>
          <a:p>
            <a:pPr marL="150379" indent="-150379">
              <a:spcAft>
                <a:spcPts val="1053"/>
              </a:spcAft>
              <a:buFont typeface="Arial" panose="020B0604020202020204" pitchFamily="34" charset="0"/>
              <a:buChar char="•"/>
            </a:pPr>
            <a:r>
              <a:rPr lang="ru-RU" sz="921" b="0" dirty="0">
                <a:latin typeface="+mn-lt"/>
                <a:ea typeface="Calibri" panose="020F0502020204030204" pitchFamily="34" charset="0"/>
              </a:rPr>
              <a:t>Углеродный сбор, безусловно, является </a:t>
            </a:r>
            <a:r>
              <a:rPr lang="ru-RU" sz="921" b="0" dirty="0" err="1">
                <a:latin typeface="+mn-lt"/>
                <a:ea typeface="Calibri" panose="020F0502020204030204" pitchFamily="34" charset="0"/>
              </a:rPr>
              <a:t>проинфляционным</a:t>
            </a:r>
            <a:r>
              <a:rPr lang="ru-RU" sz="921" b="0" dirty="0">
                <a:latin typeface="+mn-lt"/>
                <a:ea typeface="Calibri" panose="020F0502020204030204" pitchFamily="34" charset="0"/>
              </a:rPr>
              <a:t> фактором. Если все прочие факторы привели к инфляции в стране на уровне 4%, то введение углеродного сбора в размере 10 евро/тСО2-экв. ускорит инфляцию до 5% (1,04 * 1,0097 = 1,05)</a:t>
            </a:r>
          </a:p>
        </p:txBody>
      </p:sp>
      <p:graphicFrame>
        <p:nvGraphicFramePr>
          <p:cNvPr id="8" name="Диаграмма 7">
            <a:extLst>
              <a:ext uri="{FF2B5EF4-FFF2-40B4-BE49-F238E27FC236}">
                <a16:creationId xmlns:a16="http://schemas.microsoft.com/office/drawing/2014/main" id="{42858C64-77CB-4226-BD82-83C068859CE9}"/>
              </a:ext>
            </a:extLst>
          </p:cNvPr>
          <p:cNvGraphicFramePr>
            <a:graphicFrameLocks/>
          </p:cNvGraphicFramePr>
          <p:nvPr/>
        </p:nvGraphicFramePr>
        <p:xfrm>
          <a:off x="573657" y="2790789"/>
          <a:ext cx="9565321" cy="3349424"/>
        </p:xfrm>
        <a:graphic>
          <a:graphicData uri="http://schemas.openxmlformats.org/drawingml/2006/chart">
            <c:chart xmlns:c="http://schemas.openxmlformats.org/drawingml/2006/chart" xmlns:r="http://schemas.openxmlformats.org/officeDocument/2006/relationships" r:id="rId2"/>
          </a:graphicData>
        </a:graphic>
      </p:graphicFrame>
      <p:sp>
        <p:nvSpPr>
          <p:cNvPr id="11" name="Source:  Ministry of Economic Development of the Russian Federation">
            <a:extLst>
              <a:ext uri="{FF2B5EF4-FFF2-40B4-BE49-F238E27FC236}">
                <a16:creationId xmlns:a16="http://schemas.microsoft.com/office/drawing/2014/main" id="{C47DC08A-B1CA-4E65-B05C-D0DA142182DA}"/>
              </a:ext>
            </a:extLst>
          </p:cNvPr>
          <p:cNvSpPr txBox="1">
            <a:spLocks/>
          </p:cNvSpPr>
          <p:nvPr/>
        </p:nvSpPr>
        <p:spPr>
          <a:xfrm>
            <a:off x="1721780" y="6338829"/>
            <a:ext cx="8417197" cy="34657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t">
            <a:spAutoFit/>
          </a:bodyPr>
          <a:lstStyle>
            <a:lvl1pPr marL="0" marR="0" indent="0" algn="r" defTabSz="412750" rtl="0" latinLnBrk="0">
              <a:lnSpc>
                <a:spcPct val="150000"/>
              </a:lnSpc>
              <a:spcBef>
                <a:spcPts val="0"/>
              </a:spcBef>
              <a:spcAft>
                <a:spcPts val="0"/>
              </a:spcAft>
              <a:buClrTx/>
              <a:buSzTx/>
              <a:buFontTx/>
              <a:buNone/>
              <a:tabLst/>
              <a:defRPr sz="1200" b="0" i="0" u="none" strike="noStrike" cap="none" spc="0" baseline="0">
                <a:ln>
                  <a:noFill/>
                </a:ln>
                <a:solidFill>
                  <a:srgbClr val="5E5E5E"/>
                </a:solidFill>
                <a:uFillTx/>
                <a:latin typeface="+mn-lt"/>
                <a:ea typeface="+mn-ea"/>
                <a:cs typeface="+mn-cs"/>
                <a:sym typeface="Arial"/>
              </a:defRPr>
            </a:lvl1pPr>
            <a:lvl2pPr marL="317500" marR="0" indent="0" algn="l" defTabSz="412750" rtl="0" latinLnBrk="0">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2pPr>
            <a:lvl3pPr marL="635000" marR="0" indent="0" algn="l" defTabSz="412750" rtl="0" latinLnBrk="0">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3pPr>
            <a:lvl4pPr marL="952500" marR="0" indent="0" algn="l" defTabSz="412750" rtl="0" latinLnBrk="0">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4pPr>
            <a:lvl5pPr marL="1270000" marR="0" indent="0" algn="l" defTabSz="412750" rtl="0" latinLnBrk="0">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5pPr>
            <a:lvl6pPr marL="1785938" marR="0" indent="-198438" algn="ctr" defTabSz="412750" rtl="0" latinLnBrk="0">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6pPr>
            <a:lvl7pPr marL="2103438" marR="0" indent="-198438" algn="ctr" defTabSz="412750" rtl="0" latinLnBrk="0">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7pPr>
            <a:lvl8pPr marL="2420938" marR="0" indent="-198438" algn="ctr" defTabSz="412750" rtl="0" latinLnBrk="0">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8pPr>
            <a:lvl9pPr marL="2738438" marR="0" indent="-198438" algn="ctr" defTabSz="412750" rtl="0" latinLnBrk="0">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9pPr>
          </a:lstStyle>
          <a:p>
            <a:pPr hangingPunct="1">
              <a:lnSpc>
                <a:spcPct val="120000"/>
              </a:lnSpc>
            </a:pPr>
            <a:r>
              <a:rPr lang="ru-RU" sz="921" dirty="0"/>
              <a:t>Расчет выполнен при курсе 88 руб./евро</a:t>
            </a:r>
          </a:p>
          <a:p>
            <a:pPr hangingPunct="1">
              <a:lnSpc>
                <a:spcPct val="120000"/>
              </a:lnSpc>
            </a:pPr>
            <a:r>
              <a:rPr lang="ru-RU" sz="1053" dirty="0"/>
              <a:t>Источник: оценки ИНП РАН</a:t>
            </a:r>
          </a:p>
        </p:txBody>
      </p:sp>
    </p:spTree>
    <p:extLst>
      <p:ext uri="{BB962C8B-B14F-4D97-AF65-F5344CB8AC3E}">
        <p14:creationId xmlns:p14="http://schemas.microsoft.com/office/powerpoint/2010/main" val="2475391736"/>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Прямоугольник 44">
            <a:extLst>
              <a:ext uri="{FF2B5EF4-FFF2-40B4-BE49-F238E27FC236}">
                <a16:creationId xmlns:a16="http://schemas.microsoft.com/office/drawing/2014/main" id="{EC92C639-AFA7-41EE-8F2F-3583583389ED}"/>
              </a:ext>
            </a:extLst>
          </p:cNvPr>
          <p:cNvSpPr/>
          <p:nvPr/>
        </p:nvSpPr>
        <p:spPr>
          <a:xfrm>
            <a:off x="542684" y="3429753"/>
            <a:ext cx="9624400" cy="2748538"/>
          </a:xfrm>
          <a:prstGeom prst="rect">
            <a:avLst/>
          </a:prstGeom>
          <a:noFill/>
          <a:ln w="12700" cap="flat">
            <a:solidFill>
              <a:schemeClr val="tx1"/>
            </a:solidFill>
            <a:prstDash val="sysDash"/>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noAutofit/>
          </a:bodyPr>
          <a:lstStyle/>
          <a:p>
            <a:pPr algn="ctr" defTabSz="724046" fontAlgn="auto" hangingPunct="0">
              <a:spcBef>
                <a:spcPts val="0"/>
              </a:spcBef>
              <a:spcAft>
                <a:spcPts val="0"/>
              </a:spcAft>
            </a:pPr>
            <a:endParaRPr lang="ru-RU" sz="2807" b="0">
              <a:solidFill>
                <a:srgbClr val="FFFFFF"/>
              </a:solidFill>
              <a:latin typeface="Helvetica Neue Medium"/>
              <a:ea typeface="Helvetica Neue Medium"/>
              <a:cs typeface="Helvetica Neue Medium"/>
              <a:sym typeface="Helvetica Neue Medium"/>
            </a:endParaRPr>
          </a:p>
        </p:txBody>
      </p:sp>
      <p:sp>
        <p:nvSpPr>
          <p:cNvPr id="79" name="Номер слайда"/>
          <p:cNvSpPr txBox="1">
            <a:spLocks noGrp="1"/>
          </p:cNvSpPr>
          <p:nvPr>
            <p:ph type="sldNum" sz="quarter" idx="2"/>
          </p:nvPr>
        </p:nvSpPr>
        <p:spPr>
          <a:xfrm>
            <a:off x="615568" y="6416319"/>
            <a:ext cx="94201" cy="202459"/>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nchor="ctr"/>
          <a:lstStyle/>
          <a:p>
            <a:pPr algn="l"/>
            <a:fld id="{86CB4B4D-7CA3-9044-876B-883B54F8677D}" type="slidenum">
              <a:rPr/>
              <a:pPr algn="l"/>
              <a:t>8</a:t>
            </a:fld>
            <a:endParaRPr dirty="0"/>
          </a:p>
        </p:txBody>
      </p:sp>
      <p:sp>
        <p:nvSpPr>
          <p:cNvPr id="80" name="Energy sector impacts on the economy dynamics in Russia"/>
          <p:cNvSpPr txBox="1">
            <a:spLocks noGrp="1"/>
          </p:cNvSpPr>
          <p:nvPr>
            <p:ph type="title"/>
          </p:nvPr>
        </p:nvSpPr>
        <p:spPr>
          <a:xfrm>
            <a:off x="611389" y="158751"/>
            <a:ext cx="8444801" cy="1051284"/>
          </a:xfrm>
          <a:prstGeom prst="rect">
            <a:avLst/>
          </a:prstGeom>
        </p:spPr>
        <p:txBody>
          <a:bodyPr>
            <a:normAutofit/>
          </a:bodyPr>
          <a:lstStyle/>
          <a:p>
            <a:r>
              <a:rPr lang="ru-RU" sz="2000" dirty="0">
                <a:solidFill>
                  <a:srgbClr val="0070C0"/>
                </a:solidFill>
                <a:effectLst>
                  <a:outerShdw blurRad="38100" dist="38100" dir="2700000" algn="tl">
                    <a:srgbClr val="000000">
                      <a:alpha val="43137"/>
                    </a:srgbClr>
                  </a:outerShdw>
                </a:effectLst>
              </a:rPr>
              <a:t>МЕТОДИЧЕСКИЙ ПОДХОД К ОЦЕНКЕ ВЛИЯНИЯ КЛИМАТИЧЕСКОГО РЕГУЛИРОВАНИЯ НА ПАРАМЕТРЫ РАЗВИТИЯ РОССИЙСКОЙ ЭКОНОМИКИ</a:t>
            </a:r>
          </a:p>
        </p:txBody>
      </p:sp>
      <p:sp>
        <p:nvSpPr>
          <p:cNvPr id="5" name="TextBox 4">
            <a:extLst>
              <a:ext uri="{FF2B5EF4-FFF2-40B4-BE49-F238E27FC236}">
                <a16:creationId xmlns:a16="http://schemas.microsoft.com/office/drawing/2014/main" id="{0CFE3940-3D56-43B2-AF66-ACF619EE42A2}"/>
              </a:ext>
            </a:extLst>
          </p:cNvPr>
          <p:cNvSpPr txBox="1"/>
          <p:nvPr/>
        </p:nvSpPr>
        <p:spPr>
          <a:xfrm>
            <a:off x="623782" y="3627855"/>
            <a:ext cx="2206915" cy="540212"/>
          </a:xfrm>
          <a:prstGeom prst="rect">
            <a:avLst/>
          </a:prstGeom>
          <a:solidFill>
            <a:schemeClr val="accent2"/>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4556" tIns="0" rIns="0" bIns="0" numCol="1" spcCol="38100" rtlCol="0" anchor="ctr">
            <a:spAutoFit/>
          </a:bodyPr>
          <a:lstStyle/>
          <a:p>
            <a:pPr defTabSz="724046" fontAlgn="auto" hangingPunct="0">
              <a:spcBef>
                <a:spcPts val="0"/>
              </a:spcBef>
              <a:spcAft>
                <a:spcPts val="0"/>
              </a:spcAft>
            </a:pPr>
            <a:r>
              <a:rPr lang="ru-RU" sz="702" b="0" u="sng" dirty="0">
                <a:solidFill>
                  <a:schemeClr val="tx1"/>
                </a:solidFill>
                <a:latin typeface="+mn-lt"/>
              </a:rPr>
              <a:t>Макроэкономические экзогенные параметры</a:t>
            </a:r>
            <a:r>
              <a:rPr lang="en-US" sz="702" b="0" dirty="0">
                <a:solidFill>
                  <a:schemeClr val="tx1"/>
                </a:solidFill>
                <a:latin typeface="+mn-lt"/>
              </a:rPr>
              <a:t>:</a:t>
            </a:r>
          </a:p>
          <a:p>
            <a:pPr marL="150379" indent="-150379" defTabSz="724046" fontAlgn="auto" hangingPunct="0">
              <a:spcBef>
                <a:spcPts val="0"/>
              </a:spcBef>
              <a:spcAft>
                <a:spcPts val="0"/>
              </a:spcAft>
              <a:buFont typeface="Arial" panose="020B0604020202020204" pitchFamily="34" charset="0"/>
              <a:buChar char="•"/>
            </a:pPr>
            <a:r>
              <a:rPr lang="ru-RU" sz="702" b="0" dirty="0">
                <a:solidFill>
                  <a:schemeClr val="tx1"/>
                </a:solidFill>
                <a:latin typeface="+mn-lt"/>
              </a:rPr>
              <a:t>Численность населения</a:t>
            </a:r>
          </a:p>
          <a:p>
            <a:pPr marL="150379" indent="-150379" defTabSz="724046" fontAlgn="auto" hangingPunct="0">
              <a:spcBef>
                <a:spcPts val="0"/>
              </a:spcBef>
              <a:spcAft>
                <a:spcPts val="0"/>
              </a:spcAft>
              <a:buFont typeface="Arial" panose="020B0604020202020204" pitchFamily="34" charset="0"/>
              <a:buChar char="•"/>
            </a:pPr>
            <a:r>
              <a:rPr lang="ru-RU" sz="702" b="0" dirty="0">
                <a:solidFill>
                  <a:schemeClr val="tx1"/>
                </a:solidFill>
                <a:latin typeface="+mn-lt"/>
              </a:rPr>
              <a:t>Налоговые ставки</a:t>
            </a:r>
          </a:p>
          <a:p>
            <a:pPr marL="150379" indent="-150379" defTabSz="724046" fontAlgn="auto" hangingPunct="0">
              <a:spcBef>
                <a:spcPts val="0"/>
              </a:spcBef>
              <a:spcAft>
                <a:spcPts val="0"/>
              </a:spcAft>
              <a:buFont typeface="Arial" panose="020B0604020202020204" pitchFamily="34" charset="0"/>
              <a:buChar char="•"/>
            </a:pPr>
            <a:r>
              <a:rPr lang="ru-RU" sz="702" b="0" dirty="0">
                <a:solidFill>
                  <a:schemeClr val="tx1"/>
                </a:solidFill>
                <a:latin typeface="+mn-lt"/>
              </a:rPr>
              <a:t>Параметры бюджетной политики</a:t>
            </a:r>
          </a:p>
          <a:p>
            <a:pPr marL="150379" indent="-150379" defTabSz="724046">
              <a:buFont typeface="Arial" panose="020B0604020202020204" pitchFamily="34" charset="0"/>
              <a:buChar char="•"/>
            </a:pPr>
            <a:r>
              <a:rPr lang="ru-RU" sz="702" b="0" dirty="0">
                <a:solidFill>
                  <a:schemeClr val="tx1"/>
                </a:solidFill>
              </a:rPr>
              <a:t>Курс доллара</a:t>
            </a:r>
            <a:endParaRPr lang="ru-RU" sz="702" b="0" dirty="0">
              <a:solidFill>
                <a:schemeClr val="tx1"/>
              </a:solidFill>
              <a:latin typeface="+mn-lt"/>
            </a:endParaRPr>
          </a:p>
        </p:txBody>
      </p:sp>
      <p:sp>
        <p:nvSpPr>
          <p:cNvPr id="9" name="TextBox 8">
            <a:extLst>
              <a:ext uri="{FF2B5EF4-FFF2-40B4-BE49-F238E27FC236}">
                <a16:creationId xmlns:a16="http://schemas.microsoft.com/office/drawing/2014/main" id="{23F7D9B4-9BDB-4E9B-94D7-6510F1345679}"/>
              </a:ext>
            </a:extLst>
          </p:cNvPr>
          <p:cNvSpPr txBox="1"/>
          <p:nvPr/>
        </p:nvSpPr>
        <p:spPr>
          <a:xfrm>
            <a:off x="1512121" y="4305921"/>
            <a:ext cx="2406713" cy="432170"/>
          </a:xfrm>
          <a:prstGeom prst="rect">
            <a:avLst/>
          </a:prstGeom>
          <a:solidFill>
            <a:schemeClr val="bg1">
              <a:lumMod val="85000"/>
            </a:scheme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4556" tIns="0" rIns="44556" bIns="0" numCol="1" spcCol="38100" rtlCol="0" anchor="ctr">
            <a:spAutoFit/>
          </a:bodyPr>
          <a:lstStyle/>
          <a:p>
            <a:pPr defTabSz="724046" fontAlgn="auto" hangingPunct="0">
              <a:spcBef>
                <a:spcPts val="0"/>
              </a:spcBef>
              <a:spcAft>
                <a:spcPts val="0"/>
              </a:spcAft>
            </a:pPr>
            <a:r>
              <a:rPr lang="ru-RU" sz="702" b="0" dirty="0">
                <a:solidFill>
                  <a:schemeClr val="tx1"/>
                </a:solidFill>
                <a:latin typeface="+mn-lt"/>
              </a:rPr>
              <a:t>Факторы, формирующие спрос на энергию:</a:t>
            </a:r>
          </a:p>
          <a:p>
            <a:pPr marL="150379" indent="-150379" defTabSz="724046" fontAlgn="auto" hangingPunct="0">
              <a:spcBef>
                <a:spcPts val="0"/>
              </a:spcBef>
              <a:spcAft>
                <a:spcPts val="0"/>
              </a:spcAft>
              <a:buFont typeface="Arial" panose="020B0604020202020204" pitchFamily="34" charset="0"/>
              <a:buChar char="•"/>
            </a:pPr>
            <a:r>
              <a:rPr lang="ru-RU" sz="702" b="0" dirty="0">
                <a:solidFill>
                  <a:schemeClr val="tx1"/>
                </a:solidFill>
                <a:latin typeface="+mn-lt"/>
              </a:rPr>
              <a:t>Выпуски в неэнергетических секторах</a:t>
            </a:r>
            <a:endParaRPr lang="en-US" sz="702" b="0" dirty="0">
              <a:solidFill>
                <a:schemeClr val="tx1"/>
              </a:solidFill>
              <a:latin typeface="+mn-lt"/>
            </a:endParaRPr>
          </a:p>
          <a:p>
            <a:pPr marL="150379" indent="-150379" defTabSz="724046">
              <a:buFont typeface="Arial" panose="020B0604020202020204" pitchFamily="34" charset="0"/>
              <a:buChar char="•"/>
            </a:pPr>
            <a:r>
              <a:rPr lang="ru-RU" sz="702" b="0" dirty="0">
                <a:solidFill>
                  <a:schemeClr val="tx1"/>
                </a:solidFill>
                <a:latin typeface="+mn-lt"/>
              </a:rPr>
              <a:t>Инвестиции </a:t>
            </a:r>
            <a:r>
              <a:rPr lang="ru-RU" sz="702" b="0" dirty="0">
                <a:solidFill>
                  <a:schemeClr val="tx1"/>
                </a:solidFill>
              </a:rPr>
              <a:t>в неэнергетических секторах</a:t>
            </a:r>
            <a:endParaRPr lang="en-US" sz="702" b="0" dirty="0">
              <a:solidFill>
                <a:schemeClr val="tx1"/>
              </a:solidFill>
              <a:latin typeface="+mn-lt"/>
            </a:endParaRPr>
          </a:p>
          <a:p>
            <a:pPr marL="150379" indent="-150379" defTabSz="724046" fontAlgn="auto" hangingPunct="0">
              <a:spcBef>
                <a:spcPts val="0"/>
              </a:spcBef>
              <a:spcAft>
                <a:spcPts val="0"/>
              </a:spcAft>
              <a:buFont typeface="Arial" panose="020B0604020202020204" pitchFamily="34" charset="0"/>
              <a:buChar char="•"/>
            </a:pPr>
            <a:r>
              <a:rPr lang="ru-RU" sz="702" b="0" dirty="0">
                <a:solidFill>
                  <a:schemeClr val="tx1"/>
                </a:solidFill>
                <a:latin typeface="+mn-lt"/>
              </a:rPr>
              <a:t>Загрузка мощностей</a:t>
            </a:r>
          </a:p>
        </p:txBody>
      </p:sp>
      <p:sp>
        <p:nvSpPr>
          <p:cNvPr id="10" name="Прямоугольник 9">
            <a:extLst>
              <a:ext uri="{FF2B5EF4-FFF2-40B4-BE49-F238E27FC236}">
                <a16:creationId xmlns:a16="http://schemas.microsoft.com/office/drawing/2014/main" id="{6F6CA889-2ED8-42E6-A9A6-42FF8CA99092}"/>
              </a:ext>
            </a:extLst>
          </p:cNvPr>
          <p:cNvSpPr/>
          <p:nvPr/>
        </p:nvSpPr>
        <p:spPr>
          <a:xfrm>
            <a:off x="3225183" y="3648817"/>
            <a:ext cx="1690393" cy="473934"/>
          </a:xfrm>
          <a:prstGeom prst="rect">
            <a:avLst/>
          </a:prstGeom>
          <a:solidFill>
            <a:schemeClr val="tx1"/>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noAutofit/>
          </a:bodyPr>
          <a:lstStyle/>
          <a:p>
            <a:pPr algn="ctr" defTabSz="724046" fontAlgn="auto" hangingPunct="0">
              <a:spcBef>
                <a:spcPts val="0"/>
              </a:spcBef>
              <a:spcAft>
                <a:spcPts val="0"/>
              </a:spcAft>
            </a:pPr>
            <a:r>
              <a:rPr lang="ru-RU" sz="965" b="0" dirty="0">
                <a:solidFill>
                  <a:srgbClr val="FFFFFF"/>
                </a:solidFill>
                <a:latin typeface="+mn-lt"/>
                <a:ea typeface="Helvetica Neue Medium"/>
                <a:cs typeface="Helvetica Neue Medium"/>
                <a:sym typeface="Helvetica Neue Medium"/>
              </a:rPr>
              <a:t>Таблицы </a:t>
            </a:r>
            <a:br>
              <a:rPr lang="ru-RU" sz="965" b="0" dirty="0">
                <a:solidFill>
                  <a:srgbClr val="FFFFFF"/>
                </a:solidFill>
                <a:latin typeface="+mn-lt"/>
                <a:ea typeface="Helvetica Neue Medium"/>
                <a:cs typeface="Helvetica Neue Medium"/>
                <a:sym typeface="Helvetica Neue Medium"/>
              </a:rPr>
            </a:br>
            <a:r>
              <a:rPr lang="ru-RU" sz="965" b="0" dirty="0">
                <a:solidFill>
                  <a:srgbClr val="FFFFFF"/>
                </a:solidFill>
                <a:latin typeface="+mn-lt"/>
                <a:ea typeface="Helvetica Neue Medium"/>
                <a:cs typeface="Helvetica Neue Medium"/>
                <a:sym typeface="Helvetica Neue Medium"/>
              </a:rPr>
              <a:t>Затраты-Выпуск</a:t>
            </a:r>
          </a:p>
        </p:txBody>
      </p:sp>
      <p:sp>
        <p:nvSpPr>
          <p:cNvPr id="11" name="Прямоугольник 10">
            <a:extLst>
              <a:ext uri="{FF2B5EF4-FFF2-40B4-BE49-F238E27FC236}">
                <a16:creationId xmlns:a16="http://schemas.microsoft.com/office/drawing/2014/main" id="{762039DB-C625-4D03-99CF-E6121D3BEB25}"/>
              </a:ext>
            </a:extLst>
          </p:cNvPr>
          <p:cNvSpPr/>
          <p:nvPr/>
        </p:nvSpPr>
        <p:spPr>
          <a:xfrm>
            <a:off x="3225182" y="4920438"/>
            <a:ext cx="1690393" cy="475167"/>
          </a:xfrm>
          <a:prstGeom prst="rect">
            <a:avLst/>
          </a:prstGeom>
          <a:solidFill>
            <a:schemeClr val="tx1"/>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noAutofit/>
          </a:bodyPr>
          <a:lstStyle/>
          <a:p>
            <a:pPr algn="ctr" defTabSz="724046" fontAlgn="auto" hangingPunct="0">
              <a:spcBef>
                <a:spcPts val="0"/>
              </a:spcBef>
              <a:spcAft>
                <a:spcPts val="0"/>
              </a:spcAft>
            </a:pPr>
            <a:r>
              <a:rPr lang="ru-RU" sz="965" b="0" dirty="0">
                <a:solidFill>
                  <a:srgbClr val="FFFFFF"/>
                </a:solidFill>
                <a:latin typeface="+mn-lt"/>
                <a:ea typeface="Helvetica Neue Medium"/>
                <a:cs typeface="Helvetica Neue Medium"/>
                <a:sym typeface="Helvetica Neue Medium"/>
              </a:rPr>
              <a:t>Энергетический баланс</a:t>
            </a:r>
          </a:p>
        </p:txBody>
      </p:sp>
      <p:sp>
        <p:nvSpPr>
          <p:cNvPr id="18" name="Прямоугольник 17">
            <a:extLst>
              <a:ext uri="{FF2B5EF4-FFF2-40B4-BE49-F238E27FC236}">
                <a16:creationId xmlns:a16="http://schemas.microsoft.com/office/drawing/2014/main" id="{1F6B29EA-402A-4B8B-A161-8C0E67376399}"/>
              </a:ext>
            </a:extLst>
          </p:cNvPr>
          <p:cNvSpPr/>
          <p:nvPr/>
        </p:nvSpPr>
        <p:spPr>
          <a:xfrm>
            <a:off x="6760494" y="3648817"/>
            <a:ext cx="1690393" cy="1742989"/>
          </a:xfrm>
          <a:prstGeom prst="rect">
            <a:avLst/>
          </a:prstGeom>
          <a:noFill/>
          <a:ln w="25400" cap="flat">
            <a:solidFill>
              <a:schemeClr val="tx1"/>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31575" rIns="0" bIns="0" numCol="1" spcCol="38100" rtlCol="0" anchor="t" anchorCtr="0">
            <a:noAutofit/>
          </a:bodyPr>
          <a:lstStyle/>
          <a:p>
            <a:pPr algn="ctr" defTabSz="724046" fontAlgn="auto" hangingPunct="0">
              <a:spcBef>
                <a:spcPts val="0"/>
              </a:spcBef>
              <a:spcAft>
                <a:spcPts val="0"/>
              </a:spcAft>
            </a:pPr>
            <a:r>
              <a:rPr lang="ru-RU" sz="965" b="0" dirty="0">
                <a:solidFill>
                  <a:schemeClr val="tx1"/>
                </a:solidFill>
                <a:latin typeface="+mn-lt"/>
                <a:ea typeface="Helvetica Neue Medium"/>
                <a:cs typeface="Helvetica Neue Medium"/>
                <a:sym typeface="Helvetica Neue Medium"/>
              </a:rPr>
              <a:t>Баланс выбросов ПГ</a:t>
            </a:r>
          </a:p>
        </p:txBody>
      </p:sp>
      <p:sp>
        <p:nvSpPr>
          <p:cNvPr id="23" name="TextBox 22">
            <a:extLst>
              <a:ext uri="{FF2B5EF4-FFF2-40B4-BE49-F238E27FC236}">
                <a16:creationId xmlns:a16="http://schemas.microsoft.com/office/drawing/2014/main" id="{097D572C-4082-47F3-BFF5-16ECA70F8C86}"/>
              </a:ext>
            </a:extLst>
          </p:cNvPr>
          <p:cNvSpPr txBox="1"/>
          <p:nvPr/>
        </p:nvSpPr>
        <p:spPr>
          <a:xfrm>
            <a:off x="611389" y="4941937"/>
            <a:ext cx="2229612" cy="432170"/>
          </a:xfrm>
          <a:prstGeom prst="rect">
            <a:avLst/>
          </a:prstGeom>
          <a:solidFill>
            <a:schemeClr val="accent2"/>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4556" tIns="0" rIns="0" bIns="0" numCol="1" spcCol="38100" rtlCol="0" anchor="ctr">
            <a:spAutoFit/>
          </a:bodyPr>
          <a:lstStyle/>
          <a:p>
            <a:pPr defTabSz="724046" fontAlgn="auto" hangingPunct="0">
              <a:spcBef>
                <a:spcPts val="0"/>
              </a:spcBef>
              <a:spcAft>
                <a:spcPts val="0"/>
              </a:spcAft>
            </a:pPr>
            <a:r>
              <a:rPr lang="ru-RU" sz="702" b="0" u="sng" dirty="0">
                <a:solidFill>
                  <a:schemeClr val="tx1"/>
                </a:solidFill>
                <a:latin typeface="+mn-lt"/>
              </a:rPr>
              <a:t>Энергетические экзогенные параметры</a:t>
            </a:r>
            <a:r>
              <a:rPr lang="en-US" sz="702" b="0" dirty="0">
                <a:solidFill>
                  <a:schemeClr val="tx1"/>
                </a:solidFill>
                <a:latin typeface="+mn-lt"/>
              </a:rPr>
              <a:t>:</a:t>
            </a:r>
          </a:p>
          <a:p>
            <a:pPr marL="150379" indent="-150379" defTabSz="724046" fontAlgn="auto" hangingPunct="0">
              <a:spcBef>
                <a:spcPts val="0"/>
              </a:spcBef>
              <a:spcAft>
                <a:spcPts val="0"/>
              </a:spcAft>
              <a:buFont typeface="Arial" panose="020B0604020202020204" pitchFamily="34" charset="0"/>
              <a:buChar char="•"/>
            </a:pPr>
            <a:r>
              <a:rPr lang="ru-RU" sz="702" b="0" dirty="0">
                <a:solidFill>
                  <a:schemeClr val="tx1"/>
                </a:solidFill>
                <a:latin typeface="+mn-lt"/>
              </a:rPr>
              <a:t>Экспорт энергоресурсов</a:t>
            </a:r>
          </a:p>
          <a:p>
            <a:pPr marL="150379" indent="-150379" defTabSz="724046" fontAlgn="auto" hangingPunct="0">
              <a:spcBef>
                <a:spcPts val="0"/>
              </a:spcBef>
              <a:spcAft>
                <a:spcPts val="0"/>
              </a:spcAft>
              <a:buFont typeface="Arial" panose="020B0604020202020204" pitchFamily="34" charset="0"/>
              <a:buChar char="•"/>
            </a:pPr>
            <a:r>
              <a:rPr lang="ru-RU" sz="702" b="0" dirty="0">
                <a:solidFill>
                  <a:schemeClr val="tx1"/>
                </a:solidFill>
                <a:latin typeface="+mn-lt"/>
              </a:rPr>
              <a:t>Структура генерации электроэнергии и тепла</a:t>
            </a:r>
          </a:p>
          <a:p>
            <a:pPr marL="150379" indent="-150379" defTabSz="724046" fontAlgn="auto" hangingPunct="0">
              <a:spcBef>
                <a:spcPts val="0"/>
              </a:spcBef>
              <a:spcAft>
                <a:spcPts val="0"/>
              </a:spcAft>
              <a:buFont typeface="Arial" panose="020B0604020202020204" pitchFamily="34" charset="0"/>
              <a:buChar char="•"/>
            </a:pPr>
            <a:r>
              <a:rPr lang="ru-RU" sz="702" b="0" dirty="0">
                <a:solidFill>
                  <a:schemeClr val="tx1"/>
                </a:solidFill>
                <a:latin typeface="+mn-lt"/>
              </a:rPr>
              <a:t>Структура автопарка</a:t>
            </a:r>
          </a:p>
        </p:txBody>
      </p:sp>
      <p:sp>
        <p:nvSpPr>
          <p:cNvPr id="24" name="TextBox 23">
            <a:extLst>
              <a:ext uri="{FF2B5EF4-FFF2-40B4-BE49-F238E27FC236}">
                <a16:creationId xmlns:a16="http://schemas.microsoft.com/office/drawing/2014/main" id="{17DD6449-B271-4FC8-8D27-39694727FF54}"/>
              </a:ext>
            </a:extLst>
          </p:cNvPr>
          <p:cNvSpPr txBox="1"/>
          <p:nvPr/>
        </p:nvSpPr>
        <p:spPr>
          <a:xfrm>
            <a:off x="5312717" y="3516803"/>
            <a:ext cx="760800" cy="364331"/>
          </a:xfrm>
          <a:prstGeom prst="rect">
            <a:avLst/>
          </a:prstGeom>
          <a:solidFill>
            <a:schemeClr val="bg1">
              <a:lumMod val="85000"/>
            </a:scheme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4556" tIns="0" rIns="44556" bIns="0" numCol="1" spcCol="38100" rtlCol="0" anchor="ctr">
            <a:spAutoFit/>
          </a:bodyPr>
          <a:lstStyle/>
          <a:p>
            <a:pPr defTabSz="724046" fontAlgn="auto" hangingPunct="0">
              <a:spcBef>
                <a:spcPts val="0"/>
              </a:spcBef>
              <a:spcAft>
                <a:spcPts val="0"/>
              </a:spcAft>
            </a:pPr>
            <a:r>
              <a:rPr lang="ru-RU" sz="789" b="0" dirty="0">
                <a:solidFill>
                  <a:schemeClr val="tx1"/>
                </a:solidFill>
                <a:latin typeface="+mn-lt"/>
              </a:rPr>
              <a:t>Выпуски влияющих отраслей</a:t>
            </a:r>
            <a:endParaRPr lang="en-US" sz="789" b="0" dirty="0">
              <a:solidFill>
                <a:schemeClr val="tx1"/>
              </a:solidFill>
              <a:latin typeface="+mn-lt"/>
            </a:endParaRPr>
          </a:p>
        </p:txBody>
      </p:sp>
      <p:cxnSp>
        <p:nvCxnSpPr>
          <p:cNvPr id="25" name="Прямая со стрелкой 24">
            <a:extLst>
              <a:ext uri="{FF2B5EF4-FFF2-40B4-BE49-F238E27FC236}">
                <a16:creationId xmlns:a16="http://schemas.microsoft.com/office/drawing/2014/main" id="{314370E4-B0AE-4C5F-B7C1-23BC6BC9C44E}"/>
              </a:ext>
            </a:extLst>
          </p:cNvPr>
          <p:cNvCxnSpPr>
            <a:cxnSpLocks/>
          </p:cNvCxnSpPr>
          <p:nvPr/>
        </p:nvCxnSpPr>
        <p:spPr>
          <a:xfrm>
            <a:off x="3918171" y="4122751"/>
            <a:ext cx="0" cy="797688"/>
          </a:xfrm>
          <a:prstGeom prst="straightConnector1">
            <a:avLst/>
          </a:prstGeom>
          <a:noFill/>
          <a:ln w="15875" cap="flat">
            <a:solidFill>
              <a:schemeClr val="tx1"/>
            </a:solidFill>
            <a:prstDash val="solid"/>
            <a:miter lim="400000"/>
            <a:tailEnd type="triangle"/>
          </a:ln>
          <a:effectLst/>
          <a:sp3d/>
        </p:spPr>
        <p:style>
          <a:lnRef idx="0">
            <a:scrgbClr r="0" g="0" b="0"/>
          </a:lnRef>
          <a:fillRef idx="0">
            <a:scrgbClr r="0" g="0" b="0"/>
          </a:fillRef>
          <a:effectRef idx="0">
            <a:scrgbClr r="0" g="0" b="0"/>
          </a:effectRef>
          <a:fontRef idx="none"/>
        </p:style>
      </p:cxnSp>
      <p:cxnSp>
        <p:nvCxnSpPr>
          <p:cNvPr id="26" name="Прямая со стрелкой 25">
            <a:extLst>
              <a:ext uri="{FF2B5EF4-FFF2-40B4-BE49-F238E27FC236}">
                <a16:creationId xmlns:a16="http://schemas.microsoft.com/office/drawing/2014/main" id="{96FE37C3-9698-4ACF-970E-DF274B1DB52C}"/>
              </a:ext>
            </a:extLst>
          </p:cNvPr>
          <p:cNvCxnSpPr>
            <a:cxnSpLocks/>
          </p:cNvCxnSpPr>
          <p:nvPr/>
        </p:nvCxnSpPr>
        <p:spPr>
          <a:xfrm flipV="1">
            <a:off x="4189089" y="4122751"/>
            <a:ext cx="0" cy="797688"/>
          </a:xfrm>
          <a:prstGeom prst="straightConnector1">
            <a:avLst/>
          </a:prstGeom>
          <a:noFill/>
          <a:ln w="15875" cap="flat">
            <a:solidFill>
              <a:schemeClr val="tx1"/>
            </a:solidFill>
            <a:prstDash val="solid"/>
            <a:miter lim="400000"/>
            <a:tailEnd type="triangle"/>
          </a:ln>
          <a:effectLst/>
          <a:sp3d/>
        </p:spPr>
        <p:style>
          <a:lnRef idx="0">
            <a:scrgbClr r="0" g="0" b="0"/>
          </a:lnRef>
          <a:fillRef idx="0">
            <a:scrgbClr r="0" g="0" b="0"/>
          </a:fillRef>
          <a:effectRef idx="0">
            <a:scrgbClr r="0" g="0" b="0"/>
          </a:effectRef>
          <a:fontRef idx="none"/>
        </p:style>
      </p:cxnSp>
      <p:sp>
        <p:nvSpPr>
          <p:cNvPr id="28" name="TextBox 27">
            <a:extLst>
              <a:ext uri="{FF2B5EF4-FFF2-40B4-BE49-F238E27FC236}">
                <a16:creationId xmlns:a16="http://schemas.microsoft.com/office/drawing/2014/main" id="{8E7600E9-D2CB-4938-90BC-F3A58DFF0370}"/>
              </a:ext>
            </a:extLst>
          </p:cNvPr>
          <p:cNvSpPr txBox="1"/>
          <p:nvPr/>
        </p:nvSpPr>
        <p:spPr>
          <a:xfrm>
            <a:off x="4197445" y="4305921"/>
            <a:ext cx="1876072" cy="432170"/>
          </a:xfrm>
          <a:prstGeom prst="rect">
            <a:avLst/>
          </a:prstGeom>
          <a:solidFill>
            <a:schemeClr val="bg1">
              <a:lumMod val="85000"/>
            </a:scheme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4556" tIns="0" rIns="44556" bIns="0" numCol="1" spcCol="38100" rtlCol="0" anchor="ctr">
            <a:spAutoFit/>
          </a:bodyPr>
          <a:lstStyle/>
          <a:p>
            <a:pPr defTabSz="724046" fontAlgn="auto" hangingPunct="0">
              <a:spcBef>
                <a:spcPts val="0"/>
              </a:spcBef>
              <a:spcAft>
                <a:spcPts val="0"/>
              </a:spcAft>
            </a:pPr>
            <a:r>
              <a:rPr lang="ru-RU" sz="702" b="0" dirty="0">
                <a:solidFill>
                  <a:schemeClr val="tx1"/>
                </a:solidFill>
                <a:latin typeface="+mn-lt"/>
              </a:rPr>
              <a:t>Факторы воздействия ТЭК на экономическую динамику:</a:t>
            </a:r>
          </a:p>
          <a:p>
            <a:pPr marL="150379" indent="-150379" defTabSz="724046" fontAlgn="auto" hangingPunct="0">
              <a:spcBef>
                <a:spcPts val="0"/>
              </a:spcBef>
              <a:spcAft>
                <a:spcPts val="0"/>
              </a:spcAft>
              <a:buFont typeface="Arial" panose="020B0604020202020204" pitchFamily="34" charset="0"/>
              <a:buChar char="•"/>
            </a:pPr>
            <a:r>
              <a:rPr lang="ru-RU" sz="702" b="0" dirty="0">
                <a:solidFill>
                  <a:schemeClr val="tx1"/>
                </a:solidFill>
                <a:latin typeface="+mn-lt"/>
              </a:rPr>
              <a:t>Производство энергоресурсов</a:t>
            </a:r>
          </a:p>
          <a:p>
            <a:pPr marL="150379" indent="-150379" defTabSz="724046" fontAlgn="auto" hangingPunct="0">
              <a:spcBef>
                <a:spcPts val="0"/>
              </a:spcBef>
              <a:spcAft>
                <a:spcPts val="0"/>
              </a:spcAft>
              <a:buFont typeface="Arial" panose="020B0604020202020204" pitchFamily="34" charset="0"/>
              <a:buChar char="•"/>
            </a:pPr>
            <a:r>
              <a:rPr lang="ru-RU" sz="702" b="0" dirty="0">
                <a:solidFill>
                  <a:schemeClr val="tx1"/>
                </a:solidFill>
                <a:latin typeface="+mn-lt"/>
              </a:rPr>
              <a:t>Затраты и инвестиции в ТЭК</a:t>
            </a:r>
          </a:p>
        </p:txBody>
      </p:sp>
      <p:sp>
        <p:nvSpPr>
          <p:cNvPr id="29" name="Прямоугольник 28">
            <a:extLst>
              <a:ext uri="{FF2B5EF4-FFF2-40B4-BE49-F238E27FC236}">
                <a16:creationId xmlns:a16="http://schemas.microsoft.com/office/drawing/2014/main" id="{48321FD4-4997-4DE9-A85C-DC151B9664A3}"/>
              </a:ext>
            </a:extLst>
          </p:cNvPr>
          <p:cNvSpPr/>
          <p:nvPr/>
        </p:nvSpPr>
        <p:spPr>
          <a:xfrm>
            <a:off x="6962416" y="5003652"/>
            <a:ext cx="1286548" cy="308739"/>
          </a:xfrm>
          <a:prstGeom prst="rect">
            <a:avLst/>
          </a:prstGeom>
          <a:solidFill>
            <a:schemeClr val="tx1"/>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noAutofit/>
          </a:bodyPr>
          <a:lstStyle/>
          <a:p>
            <a:pPr algn="ctr" defTabSz="724046" fontAlgn="auto" hangingPunct="0">
              <a:spcBef>
                <a:spcPts val="0"/>
              </a:spcBef>
              <a:spcAft>
                <a:spcPts val="0"/>
              </a:spcAft>
            </a:pPr>
            <a:r>
              <a:rPr lang="ru-RU" sz="877" b="0" dirty="0">
                <a:solidFill>
                  <a:srgbClr val="FFFFFF"/>
                </a:solidFill>
                <a:latin typeface="+mn-lt"/>
                <a:ea typeface="Helvetica Neue Medium"/>
                <a:cs typeface="Helvetica Neue Medium"/>
                <a:sym typeface="Helvetica Neue Medium"/>
              </a:rPr>
              <a:t>Энергетические выбросы</a:t>
            </a:r>
          </a:p>
        </p:txBody>
      </p:sp>
      <p:sp>
        <p:nvSpPr>
          <p:cNvPr id="30" name="Прямоугольник 29">
            <a:extLst>
              <a:ext uri="{FF2B5EF4-FFF2-40B4-BE49-F238E27FC236}">
                <a16:creationId xmlns:a16="http://schemas.microsoft.com/office/drawing/2014/main" id="{0FCCA63B-4B26-48BA-97AE-9E52662832B2}"/>
              </a:ext>
            </a:extLst>
          </p:cNvPr>
          <p:cNvSpPr/>
          <p:nvPr/>
        </p:nvSpPr>
        <p:spPr>
          <a:xfrm>
            <a:off x="6962416" y="4560385"/>
            <a:ext cx="1286548" cy="308739"/>
          </a:xfrm>
          <a:prstGeom prst="rect">
            <a:avLst/>
          </a:prstGeom>
          <a:solidFill>
            <a:schemeClr val="tx1"/>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noAutofit/>
          </a:bodyPr>
          <a:lstStyle/>
          <a:p>
            <a:pPr algn="ctr" defTabSz="724046" fontAlgn="auto" hangingPunct="0">
              <a:spcBef>
                <a:spcPts val="0"/>
              </a:spcBef>
              <a:spcAft>
                <a:spcPts val="0"/>
              </a:spcAft>
            </a:pPr>
            <a:r>
              <a:rPr lang="ru-RU" sz="877" b="0" dirty="0">
                <a:solidFill>
                  <a:srgbClr val="FFFFFF"/>
                </a:solidFill>
                <a:latin typeface="+mn-lt"/>
                <a:ea typeface="Helvetica Neue Medium"/>
                <a:cs typeface="Helvetica Neue Medium"/>
                <a:sym typeface="Helvetica Neue Medium"/>
              </a:rPr>
              <a:t>Неэнергетические выбросы</a:t>
            </a:r>
          </a:p>
        </p:txBody>
      </p:sp>
      <p:sp>
        <p:nvSpPr>
          <p:cNvPr id="31" name="Прямоугольник 30">
            <a:extLst>
              <a:ext uri="{FF2B5EF4-FFF2-40B4-BE49-F238E27FC236}">
                <a16:creationId xmlns:a16="http://schemas.microsoft.com/office/drawing/2014/main" id="{9C4232D6-978C-4F6A-9A0F-AD4E5E2416CD}"/>
              </a:ext>
            </a:extLst>
          </p:cNvPr>
          <p:cNvSpPr/>
          <p:nvPr/>
        </p:nvSpPr>
        <p:spPr>
          <a:xfrm>
            <a:off x="6962416" y="4130053"/>
            <a:ext cx="1286548" cy="308739"/>
          </a:xfrm>
          <a:prstGeom prst="rect">
            <a:avLst/>
          </a:prstGeom>
          <a:solidFill>
            <a:schemeClr val="tx1"/>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noAutofit/>
          </a:bodyPr>
          <a:lstStyle/>
          <a:p>
            <a:pPr algn="ctr" defTabSz="724046" fontAlgn="auto" hangingPunct="0">
              <a:spcBef>
                <a:spcPts val="0"/>
              </a:spcBef>
              <a:spcAft>
                <a:spcPts val="0"/>
              </a:spcAft>
            </a:pPr>
            <a:r>
              <a:rPr lang="ru-RU" sz="877" b="0" dirty="0">
                <a:solidFill>
                  <a:srgbClr val="FFFFFF"/>
                </a:solidFill>
                <a:latin typeface="+mn-lt"/>
                <a:ea typeface="Helvetica Neue Medium"/>
                <a:cs typeface="Helvetica Neue Medium"/>
                <a:sym typeface="Helvetica Neue Medium"/>
              </a:rPr>
              <a:t>ЗИЗЛХ</a:t>
            </a:r>
          </a:p>
        </p:txBody>
      </p:sp>
      <p:sp>
        <p:nvSpPr>
          <p:cNvPr id="32" name="TextBox 31">
            <a:extLst>
              <a:ext uri="{FF2B5EF4-FFF2-40B4-BE49-F238E27FC236}">
                <a16:creationId xmlns:a16="http://schemas.microsoft.com/office/drawing/2014/main" id="{6B6DD0EA-374C-494A-9C4C-5D420BE90A33}"/>
              </a:ext>
            </a:extLst>
          </p:cNvPr>
          <p:cNvSpPr txBox="1"/>
          <p:nvPr/>
        </p:nvSpPr>
        <p:spPr>
          <a:xfrm>
            <a:off x="8652809" y="3519845"/>
            <a:ext cx="1438621" cy="648254"/>
          </a:xfrm>
          <a:prstGeom prst="rect">
            <a:avLst/>
          </a:prstGeom>
          <a:solidFill>
            <a:schemeClr val="accent2"/>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4556" tIns="0" rIns="0" bIns="0" numCol="1" spcCol="38100" rtlCol="0" anchor="ctr">
            <a:spAutoFit/>
          </a:bodyPr>
          <a:lstStyle/>
          <a:p>
            <a:pPr defTabSz="724046" fontAlgn="auto" hangingPunct="0">
              <a:spcBef>
                <a:spcPts val="0"/>
              </a:spcBef>
              <a:spcAft>
                <a:spcPts val="0"/>
              </a:spcAft>
            </a:pPr>
            <a:r>
              <a:rPr lang="ru-RU" sz="702" b="0" u="sng" dirty="0">
                <a:solidFill>
                  <a:schemeClr val="tx1"/>
                </a:solidFill>
                <a:latin typeface="+mn-lt"/>
              </a:rPr>
              <a:t>Экзогенные параметры ЗИЗЛХ</a:t>
            </a:r>
            <a:r>
              <a:rPr lang="en-US" sz="702" b="0" dirty="0">
                <a:solidFill>
                  <a:schemeClr val="tx1"/>
                </a:solidFill>
                <a:latin typeface="+mn-lt"/>
              </a:rPr>
              <a:t>:</a:t>
            </a:r>
          </a:p>
          <a:p>
            <a:pPr marL="150379" indent="-150379" defTabSz="724046" fontAlgn="auto" hangingPunct="0">
              <a:spcBef>
                <a:spcPts val="0"/>
              </a:spcBef>
              <a:spcAft>
                <a:spcPts val="0"/>
              </a:spcAft>
              <a:buFont typeface="Arial" panose="020B0604020202020204" pitchFamily="34" charset="0"/>
              <a:buChar char="•"/>
            </a:pPr>
            <a:r>
              <a:rPr lang="ru-RU" sz="702" b="0" dirty="0">
                <a:solidFill>
                  <a:schemeClr val="tx1"/>
                </a:solidFill>
                <a:latin typeface="+mn-lt"/>
              </a:rPr>
              <a:t>Поглощающая способность лесов</a:t>
            </a:r>
          </a:p>
          <a:p>
            <a:pPr marL="150379" indent="-150379" defTabSz="724046" fontAlgn="auto" hangingPunct="0">
              <a:spcBef>
                <a:spcPts val="0"/>
              </a:spcBef>
              <a:spcAft>
                <a:spcPts val="0"/>
              </a:spcAft>
              <a:buFont typeface="Arial" panose="020B0604020202020204" pitchFamily="34" charset="0"/>
              <a:buChar char="•"/>
            </a:pPr>
            <a:r>
              <a:rPr lang="ru-RU" sz="702" b="0" dirty="0">
                <a:solidFill>
                  <a:schemeClr val="tx1"/>
                </a:solidFill>
                <a:latin typeface="+mn-lt"/>
              </a:rPr>
              <a:t>Учет мероприятий по повышению поглощения лесами</a:t>
            </a:r>
          </a:p>
        </p:txBody>
      </p:sp>
      <p:cxnSp>
        <p:nvCxnSpPr>
          <p:cNvPr id="3" name="Соединитель: уступ 2">
            <a:extLst>
              <a:ext uri="{FF2B5EF4-FFF2-40B4-BE49-F238E27FC236}">
                <a16:creationId xmlns:a16="http://schemas.microsoft.com/office/drawing/2014/main" id="{A175554B-5ED4-41EE-9264-2BDD4A3866EE}"/>
              </a:ext>
            </a:extLst>
          </p:cNvPr>
          <p:cNvCxnSpPr>
            <a:cxnSpLocks/>
            <a:stCxn id="32" idx="2"/>
            <a:endCxn id="31" idx="3"/>
          </p:cNvCxnSpPr>
          <p:nvPr/>
        </p:nvCxnSpPr>
        <p:spPr>
          <a:xfrm rot="5400000">
            <a:off x="8752380" y="3664683"/>
            <a:ext cx="116324" cy="1123156"/>
          </a:xfrm>
          <a:prstGeom prst="bentConnector2">
            <a:avLst/>
          </a:prstGeom>
          <a:noFill/>
          <a:ln w="15875" cap="flat">
            <a:solidFill>
              <a:schemeClr val="tx1"/>
            </a:solidFill>
            <a:prstDash val="solid"/>
            <a:miter lim="400000"/>
            <a:tailEnd type="triangle"/>
          </a:ln>
          <a:effectLst/>
          <a:sp3d/>
        </p:spPr>
        <p:style>
          <a:lnRef idx="0">
            <a:scrgbClr r="0" g="0" b="0"/>
          </a:lnRef>
          <a:fillRef idx="0">
            <a:scrgbClr r="0" g="0" b="0"/>
          </a:fillRef>
          <a:effectRef idx="0">
            <a:scrgbClr r="0" g="0" b="0"/>
          </a:effectRef>
          <a:fontRef idx="none"/>
        </p:style>
      </p:cxnSp>
      <p:cxnSp>
        <p:nvCxnSpPr>
          <p:cNvPr id="12" name="Соединитель: уступ 11">
            <a:extLst>
              <a:ext uri="{FF2B5EF4-FFF2-40B4-BE49-F238E27FC236}">
                <a16:creationId xmlns:a16="http://schemas.microsoft.com/office/drawing/2014/main" id="{F34BCAAA-BC1F-4C5C-A825-8AFD1DBAAFB6}"/>
              </a:ext>
            </a:extLst>
          </p:cNvPr>
          <p:cNvCxnSpPr>
            <a:stCxn id="10" idx="3"/>
            <a:endCxn id="30" idx="1"/>
          </p:cNvCxnSpPr>
          <p:nvPr/>
        </p:nvCxnSpPr>
        <p:spPr>
          <a:xfrm>
            <a:off x="4915576" y="3885784"/>
            <a:ext cx="2046840" cy="828971"/>
          </a:xfrm>
          <a:prstGeom prst="bentConnector3">
            <a:avLst>
              <a:gd name="adj1" fmla="val 72040"/>
            </a:avLst>
          </a:prstGeom>
          <a:noFill/>
          <a:ln w="15875" cap="flat">
            <a:solidFill>
              <a:schemeClr val="tx1"/>
            </a:solidFill>
            <a:prstDash val="solid"/>
            <a:miter lim="400000"/>
            <a:tailEnd type="triangle"/>
          </a:ln>
          <a:effectLst/>
          <a:sp3d/>
        </p:spPr>
        <p:style>
          <a:lnRef idx="0">
            <a:scrgbClr r="0" g="0" b="0"/>
          </a:lnRef>
          <a:fillRef idx="0">
            <a:scrgbClr r="0" g="0" b="0"/>
          </a:fillRef>
          <a:effectRef idx="0">
            <a:scrgbClr r="0" g="0" b="0"/>
          </a:effectRef>
          <a:fontRef idx="none"/>
        </p:style>
      </p:cxnSp>
      <p:cxnSp>
        <p:nvCxnSpPr>
          <p:cNvPr id="34" name="Прямая со стрелкой 33">
            <a:extLst>
              <a:ext uri="{FF2B5EF4-FFF2-40B4-BE49-F238E27FC236}">
                <a16:creationId xmlns:a16="http://schemas.microsoft.com/office/drawing/2014/main" id="{1D9E9EC3-4D6E-4D9F-85BB-C4D9C74D9817}"/>
              </a:ext>
            </a:extLst>
          </p:cNvPr>
          <p:cNvCxnSpPr>
            <a:stCxn id="11" idx="3"/>
            <a:endCxn id="29" idx="1"/>
          </p:cNvCxnSpPr>
          <p:nvPr/>
        </p:nvCxnSpPr>
        <p:spPr>
          <a:xfrm>
            <a:off x="4915575" y="5158022"/>
            <a:ext cx="2046841" cy="0"/>
          </a:xfrm>
          <a:prstGeom prst="straightConnector1">
            <a:avLst/>
          </a:prstGeom>
          <a:noFill/>
          <a:ln w="15875" cap="flat">
            <a:solidFill>
              <a:schemeClr val="tx1"/>
            </a:solidFill>
            <a:prstDash val="solid"/>
            <a:miter lim="400000"/>
            <a:tailEnd type="triangle"/>
          </a:ln>
          <a:effectLst/>
          <a:sp3d/>
        </p:spPr>
        <p:style>
          <a:lnRef idx="0">
            <a:scrgbClr r="0" g="0" b="0"/>
          </a:lnRef>
          <a:fillRef idx="0">
            <a:scrgbClr r="0" g="0" b="0"/>
          </a:fillRef>
          <a:effectRef idx="0">
            <a:scrgbClr r="0" g="0" b="0"/>
          </a:effectRef>
          <a:fontRef idx="none"/>
        </p:style>
      </p:cxnSp>
      <p:sp>
        <p:nvSpPr>
          <p:cNvPr id="37" name="TextBox 36">
            <a:extLst>
              <a:ext uri="{FF2B5EF4-FFF2-40B4-BE49-F238E27FC236}">
                <a16:creationId xmlns:a16="http://schemas.microsoft.com/office/drawing/2014/main" id="{F3C4CF63-8D9A-49DE-BF96-5995D8D869B4}"/>
              </a:ext>
            </a:extLst>
          </p:cNvPr>
          <p:cNvSpPr txBox="1"/>
          <p:nvPr/>
        </p:nvSpPr>
        <p:spPr>
          <a:xfrm>
            <a:off x="5316011" y="5165619"/>
            <a:ext cx="757506" cy="242887"/>
          </a:xfrm>
          <a:prstGeom prst="rect">
            <a:avLst/>
          </a:prstGeom>
          <a:solidFill>
            <a:schemeClr val="bg1">
              <a:lumMod val="85000"/>
            </a:scheme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4556" tIns="0" rIns="44556" bIns="0" numCol="1" spcCol="38100" rtlCol="0" anchor="ctr">
            <a:spAutoFit/>
          </a:bodyPr>
          <a:lstStyle/>
          <a:p>
            <a:pPr defTabSz="724046" fontAlgn="auto" hangingPunct="0">
              <a:spcBef>
                <a:spcPts val="0"/>
              </a:spcBef>
              <a:spcAft>
                <a:spcPts val="0"/>
              </a:spcAft>
            </a:pPr>
            <a:r>
              <a:rPr lang="ru-RU" sz="789" b="0" dirty="0">
                <a:solidFill>
                  <a:schemeClr val="tx1"/>
                </a:solidFill>
                <a:latin typeface="+mn-lt"/>
              </a:rPr>
              <a:t>Потребление топлив</a:t>
            </a:r>
            <a:endParaRPr lang="en-US" sz="789" b="0" dirty="0">
              <a:solidFill>
                <a:schemeClr val="tx1"/>
              </a:solidFill>
              <a:latin typeface="+mn-lt"/>
            </a:endParaRPr>
          </a:p>
        </p:txBody>
      </p:sp>
      <p:cxnSp>
        <p:nvCxnSpPr>
          <p:cNvPr id="38" name="Прямая со стрелкой 37">
            <a:extLst>
              <a:ext uri="{FF2B5EF4-FFF2-40B4-BE49-F238E27FC236}">
                <a16:creationId xmlns:a16="http://schemas.microsoft.com/office/drawing/2014/main" id="{FD704D71-98AC-4733-BF72-1D4DE3E9B147}"/>
              </a:ext>
            </a:extLst>
          </p:cNvPr>
          <p:cNvCxnSpPr>
            <a:cxnSpLocks/>
          </p:cNvCxnSpPr>
          <p:nvPr/>
        </p:nvCxnSpPr>
        <p:spPr>
          <a:xfrm>
            <a:off x="2840435" y="5162049"/>
            <a:ext cx="384748" cy="0"/>
          </a:xfrm>
          <a:prstGeom prst="straightConnector1">
            <a:avLst/>
          </a:prstGeom>
          <a:noFill/>
          <a:ln w="15875" cap="flat">
            <a:solidFill>
              <a:schemeClr val="tx1"/>
            </a:solidFill>
            <a:prstDash val="solid"/>
            <a:miter lim="400000"/>
            <a:tailEnd type="triangle"/>
          </a:ln>
          <a:effectLst/>
          <a:sp3d/>
        </p:spPr>
        <p:style>
          <a:lnRef idx="0">
            <a:scrgbClr r="0" g="0" b="0"/>
          </a:lnRef>
          <a:fillRef idx="0">
            <a:scrgbClr r="0" g="0" b="0"/>
          </a:fillRef>
          <a:effectRef idx="0">
            <a:scrgbClr r="0" g="0" b="0"/>
          </a:effectRef>
          <a:fontRef idx="none"/>
        </p:style>
      </p:cxnSp>
      <p:cxnSp>
        <p:nvCxnSpPr>
          <p:cNvPr id="40" name="Прямая со стрелкой 39">
            <a:extLst>
              <a:ext uri="{FF2B5EF4-FFF2-40B4-BE49-F238E27FC236}">
                <a16:creationId xmlns:a16="http://schemas.microsoft.com/office/drawing/2014/main" id="{48F33B3D-9F02-46FE-A695-4F48BA927698}"/>
              </a:ext>
            </a:extLst>
          </p:cNvPr>
          <p:cNvCxnSpPr>
            <a:cxnSpLocks/>
          </p:cNvCxnSpPr>
          <p:nvPr/>
        </p:nvCxnSpPr>
        <p:spPr>
          <a:xfrm>
            <a:off x="2828041" y="3905097"/>
            <a:ext cx="384748" cy="0"/>
          </a:xfrm>
          <a:prstGeom prst="straightConnector1">
            <a:avLst/>
          </a:prstGeom>
          <a:noFill/>
          <a:ln w="15875" cap="flat">
            <a:solidFill>
              <a:schemeClr val="tx1"/>
            </a:solidFill>
            <a:prstDash val="solid"/>
            <a:miter lim="400000"/>
            <a:tailEnd type="triangle"/>
          </a:ln>
          <a:effectLst/>
          <a:sp3d/>
        </p:spPr>
        <p:style>
          <a:lnRef idx="0">
            <a:scrgbClr r="0" g="0" b="0"/>
          </a:lnRef>
          <a:fillRef idx="0">
            <a:scrgbClr r="0" g="0" b="0"/>
          </a:fillRef>
          <a:effectRef idx="0">
            <a:scrgbClr r="0" g="0" b="0"/>
          </a:effectRef>
          <a:fontRef idx="none"/>
        </p:style>
      </p:cxnSp>
      <p:sp>
        <p:nvSpPr>
          <p:cNvPr id="47" name="TextBox 46">
            <a:extLst>
              <a:ext uri="{FF2B5EF4-FFF2-40B4-BE49-F238E27FC236}">
                <a16:creationId xmlns:a16="http://schemas.microsoft.com/office/drawing/2014/main" id="{3D20A82B-DCEF-4A61-B20C-9C980076EDF8}"/>
              </a:ext>
            </a:extLst>
          </p:cNvPr>
          <p:cNvSpPr txBox="1"/>
          <p:nvPr/>
        </p:nvSpPr>
        <p:spPr>
          <a:xfrm>
            <a:off x="8652809" y="4959764"/>
            <a:ext cx="1438621" cy="432170"/>
          </a:xfrm>
          <a:prstGeom prst="rect">
            <a:avLst/>
          </a:prstGeom>
          <a:solidFill>
            <a:schemeClr val="accent4">
              <a:lumMod val="20000"/>
              <a:lumOff val="80000"/>
            </a:scheme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4556" tIns="0" rIns="44556" bIns="0" numCol="1" spcCol="38100" rtlCol="0" anchor="ctr">
            <a:spAutoFit/>
          </a:bodyPr>
          <a:lstStyle/>
          <a:p>
            <a:pPr marL="150379" indent="-150379" defTabSz="724046" fontAlgn="auto" hangingPunct="0">
              <a:spcBef>
                <a:spcPts val="0"/>
              </a:spcBef>
              <a:spcAft>
                <a:spcPts val="0"/>
              </a:spcAft>
              <a:buFont typeface="Arial" panose="020B0604020202020204" pitchFamily="34" charset="0"/>
              <a:buChar char="•"/>
            </a:pPr>
            <a:r>
              <a:rPr lang="ru-RU" sz="702" b="0" i="1" dirty="0">
                <a:solidFill>
                  <a:schemeClr val="tx1"/>
                </a:solidFill>
                <a:latin typeface="+mn-lt"/>
              </a:rPr>
              <a:t>Синхронизировано с кадастром выбросов ПГ</a:t>
            </a:r>
          </a:p>
          <a:p>
            <a:pPr marL="150379" indent="-150379" defTabSz="724046" fontAlgn="auto" hangingPunct="0">
              <a:spcBef>
                <a:spcPts val="0"/>
              </a:spcBef>
              <a:spcAft>
                <a:spcPts val="0"/>
              </a:spcAft>
              <a:buFont typeface="Arial" panose="020B0604020202020204" pitchFamily="34" charset="0"/>
              <a:buChar char="•"/>
            </a:pPr>
            <a:r>
              <a:rPr lang="ru-RU" sz="702" b="0" i="1" dirty="0">
                <a:solidFill>
                  <a:schemeClr val="tx1"/>
                </a:solidFill>
                <a:latin typeface="+mn-lt"/>
              </a:rPr>
              <a:t>Моделируются выбросы </a:t>
            </a:r>
            <a:r>
              <a:rPr lang="en-US" sz="702" b="0" i="1" dirty="0">
                <a:solidFill>
                  <a:schemeClr val="tx1"/>
                </a:solidFill>
                <a:latin typeface="+mn-lt"/>
              </a:rPr>
              <a:t>CO2, CH4, N2O</a:t>
            </a:r>
          </a:p>
        </p:txBody>
      </p:sp>
      <p:sp>
        <p:nvSpPr>
          <p:cNvPr id="48" name="TextBox 47">
            <a:extLst>
              <a:ext uri="{FF2B5EF4-FFF2-40B4-BE49-F238E27FC236}">
                <a16:creationId xmlns:a16="http://schemas.microsoft.com/office/drawing/2014/main" id="{215FBB7D-F63C-4C87-8721-9FC43A5457CE}"/>
              </a:ext>
            </a:extLst>
          </p:cNvPr>
          <p:cNvSpPr txBox="1"/>
          <p:nvPr/>
        </p:nvSpPr>
        <p:spPr>
          <a:xfrm>
            <a:off x="3225182" y="5477607"/>
            <a:ext cx="1438621" cy="648254"/>
          </a:xfrm>
          <a:prstGeom prst="rect">
            <a:avLst/>
          </a:prstGeom>
          <a:solidFill>
            <a:schemeClr val="accent4">
              <a:lumMod val="20000"/>
              <a:lumOff val="80000"/>
            </a:scheme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4556" tIns="0" rIns="44556" bIns="0" numCol="1" spcCol="38100" rtlCol="0" anchor="ctr">
            <a:spAutoFit/>
          </a:bodyPr>
          <a:lstStyle/>
          <a:p>
            <a:pPr marL="150379" indent="-150379" defTabSz="724046" fontAlgn="auto" hangingPunct="0">
              <a:spcBef>
                <a:spcPts val="0"/>
              </a:spcBef>
              <a:spcAft>
                <a:spcPts val="0"/>
              </a:spcAft>
              <a:buFont typeface="Arial" panose="020B0604020202020204" pitchFamily="34" charset="0"/>
              <a:buChar char="•"/>
            </a:pPr>
            <a:r>
              <a:rPr lang="ru-RU" sz="702" b="0" i="1" dirty="0">
                <a:solidFill>
                  <a:schemeClr val="tx1"/>
                </a:solidFill>
                <a:latin typeface="+mn-lt"/>
              </a:rPr>
              <a:t>Синхронизировано с кадастром выбросов ПГ</a:t>
            </a:r>
          </a:p>
          <a:p>
            <a:pPr marL="150379" indent="-150379" defTabSz="724046" fontAlgn="auto" hangingPunct="0">
              <a:spcBef>
                <a:spcPts val="0"/>
              </a:spcBef>
              <a:spcAft>
                <a:spcPts val="0"/>
              </a:spcAft>
              <a:buFont typeface="Arial" panose="020B0604020202020204" pitchFamily="34" charset="0"/>
              <a:buChar char="•"/>
            </a:pPr>
            <a:r>
              <a:rPr lang="ru-RU" sz="702" b="0" i="1" dirty="0">
                <a:solidFill>
                  <a:schemeClr val="tx1"/>
                </a:solidFill>
                <a:latin typeface="+mn-lt"/>
              </a:rPr>
              <a:t>Моделируются балансы нефти, нефтепродуктов, угля, газа, электроэнергии, тепла</a:t>
            </a:r>
            <a:endParaRPr lang="en-US" sz="702" b="0" i="1" dirty="0">
              <a:solidFill>
                <a:schemeClr val="tx1"/>
              </a:solidFill>
              <a:latin typeface="+mn-lt"/>
            </a:endParaRPr>
          </a:p>
        </p:txBody>
      </p:sp>
      <p:sp>
        <p:nvSpPr>
          <p:cNvPr id="51" name="TextBox 50">
            <a:extLst>
              <a:ext uri="{FF2B5EF4-FFF2-40B4-BE49-F238E27FC236}">
                <a16:creationId xmlns:a16="http://schemas.microsoft.com/office/drawing/2014/main" id="{957A810E-0E59-4C09-B7D5-B571ADAAD0B7}"/>
              </a:ext>
            </a:extLst>
          </p:cNvPr>
          <p:cNvSpPr txBox="1"/>
          <p:nvPr/>
        </p:nvSpPr>
        <p:spPr>
          <a:xfrm>
            <a:off x="626260" y="3291719"/>
            <a:ext cx="1437070" cy="11477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defTabSz="724046" fontAlgn="auto" hangingPunct="0">
              <a:spcBef>
                <a:spcPts val="0"/>
              </a:spcBef>
              <a:spcAft>
                <a:spcPts val="0"/>
              </a:spcAft>
            </a:pPr>
            <a:r>
              <a:rPr lang="ru-RU" sz="746" b="0" i="1" dirty="0">
                <a:solidFill>
                  <a:schemeClr val="tx1"/>
                </a:solidFill>
                <a:latin typeface="+mn-lt"/>
              </a:rPr>
              <a:t>Модельный комплекс ИНП РАН</a:t>
            </a:r>
          </a:p>
        </p:txBody>
      </p:sp>
      <p:sp>
        <p:nvSpPr>
          <p:cNvPr id="52" name="TextBox 51">
            <a:extLst>
              <a:ext uri="{FF2B5EF4-FFF2-40B4-BE49-F238E27FC236}">
                <a16:creationId xmlns:a16="http://schemas.microsoft.com/office/drawing/2014/main" id="{22105D91-B6A2-48BC-9AF5-23D026ECF5EC}"/>
              </a:ext>
            </a:extLst>
          </p:cNvPr>
          <p:cNvSpPr txBox="1"/>
          <p:nvPr/>
        </p:nvSpPr>
        <p:spPr>
          <a:xfrm>
            <a:off x="3225182" y="2014450"/>
            <a:ext cx="1702786" cy="401880"/>
          </a:xfrm>
          <a:prstGeom prst="rect">
            <a:avLst/>
          </a:prstGeom>
          <a:solidFill>
            <a:schemeClr val="accent5"/>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4556" tIns="0" rIns="0" bIns="0" numCol="1" spcCol="38100" rtlCol="0" anchor="ctr">
            <a:noAutofit/>
          </a:bodyPr>
          <a:lstStyle/>
          <a:p>
            <a:pPr defTabSz="724046" fontAlgn="auto" hangingPunct="0">
              <a:spcBef>
                <a:spcPts val="0"/>
              </a:spcBef>
              <a:spcAft>
                <a:spcPts val="0"/>
              </a:spcAft>
            </a:pPr>
            <a:r>
              <a:rPr lang="ru-RU" sz="877" b="0" dirty="0">
                <a:solidFill>
                  <a:schemeClr val="tx1"/>
                </a:solidFill>
                <a:latin typeface="+mn-lt"/>
              </a:rPr>
              <a:t>Мероприятия по снижению эмиссии ПГ</a:t>
            </a:r>
          </a:p>
        </p:txBody>
      </p:sp>
      <p:sp>
        <p:nvSpPr>
          <p:cNvPr id="49" name="Стрелка: вниз 48">
            <a:extLst>
              <a:ext uri="{FF2B5EF4-FFF2-40B4-BE49-F238E27FC236}">
                <a16:creationId xmlns:a16="http://schemas.microsoft.com/office/drawing/2014/main" id="{7ACD72FB-8114-4D8C-83F4-61E85BEDC17B}"/>
              </a:ext>
            </a:extLst>
          </p:cNvPr>
          <p:cNvSpPr/>
          <p:nvPr/>
        </p:nvSpPr>
        <p:spPr>
          <a:xfrm>
            <a:off x="3918171" y="2416328"/>
            <a:ext cx="270919" cy="1013425"/>
          </a:xfrm>
          <a:prstGeom prst="downArrow">
            <a:avLst/>
          </a:prstGeom>
          <a:solidFill>
            <a:schemeClr val="accent5">
              <a:lumMod val="40000"/>
              <a:lumOff val="60000"/>
            </a:scheme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noAutofit/>
          </a:bodyPr>
          <a:lstStyle/>
          <a:p>
            <a:pPr algn="ctr" defTabSz="724046" fontAlgn="auto" hangingPunct="0">
              <a:spcBef>
                <a:spcPts val="0"/>
              </a:spcBef>
              <a:spcAft>
                <a:spcPts val="0"/>
              </a:spcAft>
            </a:pPr>
            <a:endParaRPr lang="ru-RU" sz="2807" b="0">
              <a:solidFill>
                <a:srgbClr val="FFFFFF"/>
              </a:solidFill>
              <a:latin typeface="Helvetica Neue Medium"/>
              <a:ea typeface="Helvetica Neue Medium"/>
              <a:cs typeface="Helvetica Neue Medium"/>
              <a:sym typeface="Helvetica Neue Medium"/>
            </a:endParaRPr>
          </a:p>
        </p:txBody>
      </p:sp>
      <p:sp>
        <p:nvSpPr>
          <p:cNvPr id="55" name="TextBox 54">
            <a:extLst>
              <a:ext uri="{FF2B5EF4-FFF2-40B4-BE49-F238E27FC236}">
                <a16:creationId xmlns:a16="http://schemas.microsoft.com/office/drawing/2014/main" id="{85A064BB-51AE-4FE7-9943-DF37597F2F96}"/>
              </a:ext>
            </a:extLst>
          </p:cNvPr>
          <p:cNvSpPr txBox="1"/>
          <p:nvPr/>
        </p:nvSpPr>
        <p:spPr>
          <a:xfrm>
            <a:off x="5044943" y="2014219"/>
            <a:ext cx="4879869" cy="129650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defTabSz="724046" fontAlgn="auto" hangingPunct="0">
              <a:spcBef>
                <a:spcPts val="0"/>
              </a:spcBef>
              <a:spcAft>
                <a:spcPts val="0"/>
              </a:spcAft>
            </a:pPr>
            <a:r>
              <a:rPr lang="ru-RU" sz="702" b="0" dirty="0">
                <a:solidFill>
                  <a:schemeClr val="tx1"/>
                </a:solidFill>
                <a:latin typeface="+mn-lt"/>
              </a:rPr>
              <a:t>Мероприятия по снижению эмиссии ПГ подаются в модельный комплекс ИНП РАН, содержащий взаимосвязанные блоки формирования таблиц «Затраты-Выпуск», энергетического баланса и баланса выбросов ПГ.</a:t>
            </a:r>
          </a:p>
          <a:p>
            <a:pPr defTabSz="724046" fontAlgn="auto" hangingPunct="0">
              <a:spcBef>
                <a:spcPts val="0"/>
              </a:spcBef>
              <a:spcAft>
                <a:spcPts val="0"/>
              </a:spcAft>
            </a:pPr>
            <a:endParaRPr lang="ru-RU" sz="702" b="0" dirty="0">
              <a:solidFill>
                <a:schemeClr val="tx1"/>
              </a:solidFill>
              <a:latin typeface="+mn-lt"/>
            </a:endParaRPr>
          </a:p>
          <a:p>
            <a:pPr defTabSz="724046" fontAlgn="auto" hangingPunct="0">
              <a:spcBef>
                <a:spcPts val="0"/>
              </a:spcBef>
              <a:spcAft>
                <a:spcPts val="0"/>
              </a:spcAft>
            </a:pPr>
            <a:r>
              <a:rPr lang="ru-RU" sz="702" b="0" dirty="0">
                <a:solidFill>
                  <a:schemeClr val="tx1"/>
                </a:solidFill>
                <a:latin typeface="+mn-lt"/>
              </a:rPr>
              <a:t>Такой подход позволяет рассматривать каждое мероприятие по снижению эмиссии ПГ с точки зрения трех ключевых измерений:</a:t>
            </a:r>
          </a:p>
          <a:p>
            <a:pPr marL="150379" indent="-150379" defTabSz="724046" fontAlgn="auto" hangingPunct="0">
              <a:spcBef>
                <a:spcPts val="0"/>
              </a:spcBef>
              <a:spcAft>
                <a:spcPts val="0"/>
              </a:spcAft>
              <a:buFont typeface="Arial" panose="020B0604020202020204" pitchFamily="34" charset="0"/>
              <a:buChar char="•"/>
            </a:pPr>
            <a:r>
              <a:rPr lang="ru-RU" sz="702" b="0" dirty="0">
                <a:solidFill>
                  <a:schemeClr val="tx1"/>
                </a:solidFill>
                <a:latin typeface="+mn-lt"/>
              </a:rPr>
              <a:t>влияние на объем выбросов ПГ в России</a:t>
            </a:r>
          </a:p>
          <a:p>
            <a:pPr marL="150379" indent="-150379" defTabSz="724046" fontAlgn="auto" hangingPunct="0">
              <a:spcBef>
                <a:spcPts val="0"/>
              </a:spcBef>
              <a:spcAft>
                <a:spcPts val="0"/>
              </a:spcAft>
              <a:buFont typeface="Arial" panose="020B0604020202020204" pitchFamily="34" charset="0"/>
              <a:buChar char="•"/>
            </a:pPr>
            <a:r>
              <a:rPr lang="ru-RU" sz="702" b="0" dirty="0">
                <a:solidFill>
                  <a:schemeClr val="tx1"/>
                </a:solidFill>
                <a:latin typeface="+mn-lt"/>
              </a:rPr>
              <a:t>влияние на макроэкономическую динамику</a:t>
            </a:r>
          </a:p>
          <a:p>
            <a:pPr marL="150379" indent="-150379" defTabSz="724046">
              <a:buFont typeface="Arial" panose="020B0604020202020204" pitchFamily="34" charset="0"/>
              <a:buChar char="•"/>
            </a:pPr>
            <a:r>
              <a:rPr lang="ru-RU" sz="702" b="0" dirty="0">
                <a:solidFill>
                  <a:schemeClr val="tx1"/>
                </a:solidFill>
              </a:rPr>
              <a:t>влияние на состояние энергетического сектора</a:t>
            </a:r>
          </a:p>
          <a:p>
            <a:pPr marL="150379" indent="-150379" defTabSz="724046">
              <a:buFont typeface="Arial" panose="020B0604020202020204" pitchFamily="34" charset="0"/>
              <a:buChar char="•"/>
            </a:pPr>
            <a:endParaRPr lang="ru-RU" sz="702" b="0" dirty="0">
              <a:solidFill>
                <a:schemeClr val="tx1"/>
              </a:solidFill>
              <a:latin typeface="+mn-lt"/>
            </a:endParaRPr>
          </a:p>
          <a:p>
            <a:pPr defTabSz="724046"/>
            <a:r>
              <a:rPr lang="ru-RU" sz="702" b="0" dirty="0">
                <a:solidFill>
                  <a:schemeClr val="tx1"/>
                </a:solidFill>
                <a:latin typeface="+mn-lt"/>
              </a:rPr>
              <a:t>Прогнозные оценки осуществляются на период до 2050 года. Результат моделирования: прогнозные балансы выбросов ПГ в детальной номенклатуре Национального кадастра, синхронизированные с параметрами состояния ТЭК и экономики России</a:t>
            </a:r>
          </a:p>
        </p:txBody>
      </p:sp>
      <p:sp>
        <p:nvSpPr>
          <p:cNvPr id="57" name="Source:  Ministry of Economic Development of the Russian Federation">
            <a:extLst>
              <a:ext uri="{FF2B5EF4-FFF2-40B4-BE49-F238E27FC236}">
                <a16:creationId xmlns:a16="http://schemas.microsoft.com/office/drawing/2014/main" id="{74E06ED9-B7F4-4641-8819-3A3274E81278}"/>
              </a:ext>
            </a:extLst>
          </p:cNvPr>
          <p:cNvSpPr txBox="1">
            <a:spLocks/>
          </p:cNvSpPr>
          <p:nvPr/>
        </p:nvSpPr>
        <p:spPr>
          <a:xfrm>
            <a:off x="1721780" y="6338830"/>
            <a:ext cx="8417197" cy="34002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t">
            <a:spAutoFit/>
          </a:bodyPr>
          <a:lstStyle>
            <a:lvl1pPr marL="0" marR="0" indent="0" algn="r" defTabSz="412750" rtl="0" latinLnBrk="0">
              <a:lnSpc>
                <a:spcPct val="150000"/>
              </a:lnSpc>
              <a:spcBef>
                <a:spcPts val="0"/>
              </a:spcBef>
              <a:spcAft>
                <a:spcPts val="0"/>
              </a:spcAft>
              <a:buClrTx/>
              <a:buSzTx/>
              <a:buFontTx/>
              <a:buNone/>
              <a:tabLst/>
              <a:defRPr sz="1200" b="0" i="0" u="none" strike="noStrike" cap="none" spc="0" baseline="0">
                <a:ln>
                  <a:noFill/>
                </a:ln>
                <a:solidFill>
                  <a:srgbClr val="5E5E5E"/>
                </a:solidFill>
                <a:uFillTx/>
                <a:latin typeface="+mn-lt"/>
                <a:ea typeface="+mn-ea"/>
                <a:cs typeface="+mn-cs"/>
                <a:sym typeface="Arial"/>
              </a:defRPr>
            </a:lvl1pPr>
            <a:lvl2pPr marL="317500" marR="0" indent="0" algn="l" defTabSz="412750" rtl="0" latinLnBrk="0">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2pPr>
            <a:lvl3pPr marL="635000" marR="0" indent="0" algn="l" defTabSz="412750" rtl="0" latinLnBrk="0">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3pPr>
            <a:lvl4pPr marL="952500" marR="0" indent="0" algn="l" defTabSz="412750" rtl="0" latinLnBrk="0">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4pPr>
            <a:lvl5pPr marL="1270000" marR="0" indent="0" algn="l" defTabSz="412750" rtl="0" latinLnBrk="0">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5pPr>
            <a:lvl6pPr marL="1785938" marR="0" indent="-198438" algn="ctr" defTabSz="412750" rtl="0" latinLnBrk="0">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6pPr>
            <a:lvl7pPr marL="2103438" marR="0" indent="-198438" algn="ctr" defTabSz="412750" rtl="0" latinLnBrk="0">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7pPr>
            <a:lvl8pPr marL="2420938" marR="0" indent="-198438" algn="ctr" defTabSz="412750" rtl="0" latinLnBrk="0">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8pPr>
            <a:lvl9pPr marL="2738438" marR="0" indent="-198438" algn="ctr" defTabSz="412750" rtl="0" latinLnBrk="0">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9pPr>
          </a:lstStyle>
          <a:p>
            <a:pPr hangingPunct="1">
              <a:lnSpc>
                <a:spcPct val="120000"/>
              </a:lnSpc>
            </a:pPr>
            <a:r>
              <a:rPr lang="ru-RU" sz="965" dirty="0"/>
              <a:t>ПГ – парниковые </a:t>
            </a:r>
            <a:r>
              <a:rPr lang="ru-RU" sz="965" dirty="0" err="1"/>
              <a:t>газы</a:t>
            </a:r>
            <a:endParaRPr lang="ru-RU" sz="965" dirty="0"/>
          </a:p>
          <a:p>
            <a:pPr hangingPunct="1">
              <a:lnSpc>
                <a:spcPct val="120000"/>
              </a:lnSpc>
            </a:pPr>
            <a:r>
              <a:rPr lang="ru-RU" sz="965" dirty="0"/>
              <a:t>ЗИЗЛХ - Землепользование, изменения в землепользовании и лесное хозяйство</a:t>
            </a:r>
          </a:p>
        </p:txBody>
      </p:sp>
    </p:spTree>
    <p:extLst>
      <p:ext uri="{BB962C8B-B14F-4D97-AF65-F5344CB8AC3E}">
        <p14:creationId xmlns:p14="http://schemas.microsoft.com/office/powerpoint/2010/main" val="2857790517"/>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Номер слайда"/>
          <p:cNvSpPr txBox="1">
            <a:spLocks noGrp="1"/>
          </p:cNvSpPr>
          <p:nvPr>
            <p:ph type="sldNum" sz="quarter" idx="2"/>
          </p:nvPr>
        </p:nvSpPr>
        <p:spPr>
          <a:xfrm>
            <a:off x="480576" y="7052662"/>
            <a:ext cx="93081" cy="16127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nchor="ctr"/>
          <a:lstStyle/>
          <a:p>
            <a:pPr algn="l"/>
            <a:fld id="{86CB4B4D-7CA3-9044-876B-883B54F8677D}" type="slidenum">
              <a:rPr/>
              <a:pPr algn="l"/>
              <a:t>9</a:t>
            </a:fld>
            <a:endParaRPr dirty="0"/>
          </a:p>
        </p:txBody>
      </p:sp>
      <p:sp>
        <p:nvSpPr>
          <p:cNvPr id="80" name="Energy sector impacts on the economy dynamics in Russia"/>
          <p:cNvSpPr txBox="1">
            <a:spLocks noGrp="1"/>
          </p:cNvSpPr>
          <p:nvPr>
            <p:ph type="title"/>
          </p:nvPr>
        </p:nvSpPr>
        <p:spPr>
          <a:xfrm>
            <a:off x="480576" y="259829"/>
            <a:ext cx="8548577" cy="902698"/>
          </a:xfrm>
          <a:prstGeom prst="rect">
            <a:avLst/>
          </a:prstGeom>
        </p:spPr>
        <p:txBody>
          <a:bodyPr>
            <a:noAutofit/>
          </a:bodyPr>
          <a:lstStyle/>
          <a:p>
            <a:r>
              <a:rPr lang="ru-RU" sz="2000" dirty="0">
                <a:solidFill>
                  <a:srgbClr val="0070C0"/>
                </a:solidFill>
                <a:effectLst>
                  <a:outerShdw blurRad="38100" dist="38100" dir="2700000" algn="tl">
                    <a:srgbClr val="000000">
                      <a:alpha val="43137"/>
                    </a:srgbClr>
                  </a:outerShdw>
                </a:effectLst>
              </a:rPr>
              <a:t>НАИБОЛЕЕ ЭФФЕКТИВНАЯ СТРАТЕГИЯ СОЦИАЛЬНО-ЭКОНОМИЧЕСКОГО РАЗВИТИЯ = УВЯЗКА СОКРАЩЕНИЯ </a:t>
            </a:r>
            <a:br>
              <a:rPr lang="ru-RU" sz="2000" dirty="0">
                <a:solidFill>
                  <a:srgbClr val="0070C0"/>
                </a:solidFill>
                <a:effectLst>
                  <a:outerShdw blurRad="38100" dist="38100" dir="2700000" algn="tl">
                    <a:srgbClr val="000000">
                      <a:alpha val="43137"/>
                    </a:srgbClr>
                  </a:outerShdw>
                </a:effectLst>
              </a:rPr>
            </a:br>
            <a:r>
              <a:rPr lang="ru-RU" sz="2000" dirty="0">
                <a:solidFill>
                  <a:srgbClr val="0070C0"/>
                </a:solidFill>
                <a:effectLst>
                  <a:outerShdw blurRad="38100" dist="38100" dir="2700000" algn="tl">
                    <a:srgbClr val="000000">
                      <a:alpha val="43137"/>
                    </a:srgbClr>
                  </a:outerShdw>
                </a:effectLst>
              </a:rPr>
              <a:t>НЕТТО-ЭМИССИЙ ПАРНИКОВЫХ ГАЗОВ И АДАПТАЦИИ</a:t>
            </a:r>
            <a:endParaRPr sz="2000" dirty="0">
              <a:solidFill>
                <a:srgbClr val="0070C0"/>
              </a:solidFill>
              <a:effectLst>
                <a:outerShdw blurRad="38100" dist="38100" dir="2700000" algn="tl">
                  <a:srgbClr val="000000">
                    <a:alpha val="43137"/>
                  </a:srgbClr>
                </a:outerShdw>
              </a:effectLst>
            </a:endParaRPr>
          </a:p>
        </p:txBody>
      </p:sp>
      <p:pic>
        <p:nvPicPr>
          <p:cNvPr id="3" name="Рисунок 2">
            <a:extLst>
              <a:ext uri="{FF2B5EF4-FFF2-40B4-BE49-F238E27FC236}">
                <a16:creationId xmlns:a16="http://schemas.microsoft.com/office/drawing/2014/main" id="{D2A71ACF-81AF-472E-AFC1-F47F94C04358}"/>
              </a:ext>
            </a:extLst>
          </p:cNvPr>
          <p:cNvPicPr>
            <a:picLocks noChangeAspect="1"/>
          </p:cNvPicPr>
          <p:nvPr/>
        </p:nvPicPr>
        <p:blipFill>
          <a:blip r:embed="rId2"/>
          <a:stretch>
            <a:fillRect/>
          </a:stretch>
        </p:blipFill>
        <p:spPr>
          <a:xfrm>
            <a:off x="311889" y="1403498"/>
            <a:ext cx="7556204" cy="5372985"/>
          </a:xfrm>
          <a:prstGeom prst="rect">
            <a:avLst/>
          </a:prstGeom>
        </p:spPr>
      </p:pic>
      <p:sp>
        <p:nvSpPr>
          <p:cNvPr id="4" name="TextBox 3">
            <a:extLst>
              <a:ext uri="{FF2B5EF4-FFF2-40B4-BE49-F238E27FC236}">
                <a16:creationId xmlns:a16="http://schemas.microsoft.com/office/drawing/2014/main" id="{E6C3C240-4AEF-494F-8BE1-81BFF1657D46}"/>
              </a:ext>
            </a:extLst>
          </p:cNvPr>
          <p:cNvSpPr txBox="1"/>
          <p:nvPr/>
        </p:nvSpPr>
        <p:spPr>
          <a:xfrm>
            <a:off x="7208874" y="7090511"/>
            <a:ext cx="3289005" cy="31803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r>
              <a:rPr kumimoji="0" lang="ru-RU" b="0" i="0" u="none" strike="noStrike" cap="none" spc="0" normalizeH="0" baseline="0" dirty="0">
                <a:ln>
                  <a:noFill/>
                </a:ln>
                <a:solidFill>
                  <a:srgbClr val="000000"/>
                </a:solidFill>
                <a:effectLst/>
                <a:uFillTx/>
                <a:latin typeface="+mn-lt"/>
                <a:ea typeface="Helvetica Neue"/>
                <a:cs typeface="Helvetica Neue"/>
                <a:sym typeface="Helvetica Neue"/>
              </a:rPr>
              <a:t>Источник: </a:t>
            </a:r>
            <a:r>
              <a:rPr kumimoji="0" lang="en-US" b="0" i="0" u="none" strike="noStrike" cap="none" spc="0" normalizeH="0" baseline="0" dirty="0">
                <a:ln>
                  <a:noFill/>
                </a:ln>
                <a:solidFill>
                  <a:srgbClr val="000000"/>
                </a:solidFill>
                <a:effectLst/>
                <a:uFillTx/>
                <a:latin typeface="+mn-lt"/>
                <a:ea typeface="Helvetica Neue"/>
                <a:cs typeface="Helvetica Neue"/>
                <a:sym typeface="Helvetica Neue"/>
              </a:rPr>
              <a:t>OECD, 2015</a:t>
            </a:r>
            <a:endParaRPr kumimoji="0" lang="ru-RU" b="0" i="0" u="none" strike="noStrike" cap="none" spc="0" normalizeH="0" baseline="0" dirty="0">
              <a:ln>
                <a:noFill/>
              </a:ln>
              <a:solidFill>
                <a:srgbClr val="000000"/>
              </a:solidFill>
              <a:effectLst/>
              <a:uFillTx/>
              <a:latin typeface="+mn-lt"/>
              <a:ea typeface="Helvetica Neue"/>
              <a:cs typeface="Helvetica Neue"/>
              <a:sym typeface="Helvetica Neue"/>
            </a:endParaRPr>
          </a:p>
        </p:txBody>
      </p:sp>
      <p:sp>
        <p:nvSpPr>
          <p:cNvPr id="5" name="TextBox 4">
            <a:extLst>
              <a:ext uri="{FF2B5EF4-FFF2-40B4-BE49-F238E27FC236}">
                <a16:creationId xmlns:a16="http://schemas.microsoft.com/office/drawing/2014/main" id="{241575AA-C08F-4407-9D70-0F572799DB6D}"/>
              </a:ext>
            </a:extLst>
          </p:cNvPr>
          <p:cNvSpPr txBox="1"/>
          <p:nvPr/>
        </p:nvSpPr>
        <p:spPr>
          <a:xfrm>
            <a:off x="8009860" y="1273775"/>
            <a:ext cx="2488019" cy="533479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lvl="0" defTabSz="438150">
              <a:buClr>
                <a:srgbClr val="0066CC"/>
              </a:buClr>
              <a:buBlip>
                <a:blip r:embed="rId3"/>
              </a:buBlip>
            </a:pPr>
            <a:r>
              <a:rPr lang="ru-RU" sz="1700" b="0" dirty="0">
                <a:cs typeface="Arial" charset="0"/>
              </a:rPr>
              <a:t>И меры снижения выбросов </a:t>
            </a:r>
            <a:r>
              <a:rPr lang="en-US" sz="1700" b="0" dirty="0">
                <a:cs typeface="Arial" charset="0"/>
              </a:rPr>
              <a:t>CO</a:t>
            </a:r>
            <a:r>
              <a:rPr lang="en-US" sz="1700" b="0" baseline="-25000" dirty="0">
                <a:cs typeface="Arial" charset="0"/>
              </a:rPr>
              <a:t>2</a:t>
            </a:r>
            <a:r>
              <a:rPr lang="ru-RU" sz="1700" b="0" dirty="0">
                <a:cs typeface="Arial" charset="0"/>
              </a:rPr>
              <a:t>, и меры адаптации снижают ожидаемый ущерб. При бездействии ущерб максимален</a:t>
            </a:r>
          </a:p>
          <a:p>
            <a:pPr lvl="0" defTabSz="438150">
              <a:buClr>
                <a:srgbClr val="0066CC"/>
              </a:buClr>
            </a:pPr>
            <a:endParaRPr lang="ru-RU" sz="1700" b="0" dirty="0">
              <a:cs typeface="Arial" charset="0"/>
            </a:endParaRPr>
          </a:p>
          <a:p>
            <a:pPr lvl="0" defTabSz="438150">
              <a:buClr>
                <a:srgbClr val="0066CC"/>
              </a:buClr>
              <a:buBlip>
                <a:blip r:embed="rId3"/>
              </a:buBlip>
            </a:pPr>
            <a:r>
              <a:rPr lang="ru-RU" sz="1700" b="0" dirty="0">
                <a:cs typeface="Arial" charset="0"/>
              </a:rPr>
              <a:t> Ожидаемый ущерб минимален при комбинировании (интеграции) мер снижения выбросов СО</a:t>
            </a:r>
            <a:r>
              <a:rPr lang="ru-RU" sz="1700" b="0" baseline="-25000" dirty="0">
                <a:cs typeface="Arial" charset="0"/>
              </a:rPr>
              <a:t>2</a:t>
            </a:r>
            <a:r>
              <a:rPr lang="ru-RU" sz="1700" b="0" dirty="0">
                <a:cs typeface="Arial" charset="0"/>
              </a:rPr>
              <a:t> и адаптации</a:t>
            </a:r>
          </a:p>
          <a:p>
            <a:pPr lvl="0" defTabSz="438150">
              <a:buClr>
                <a:srgbClr val="0066CC"/>
              </a:buClr>
              <a:buBlip>
                <a:blip r:embed="rId3"/>
              </a:buBlip>
            </a:pPr>
            <a:endParaRPr lang="ru-RU" sz="1700" b="0" dirty="0">
              <a:cs typeface="Arial" charset="0"/>
            </a:endParaRPr>
          </a:p>
          <a:p>
            <a:pPr lvl="0" defTabSz="438150">
              <a:buClr>
                <a:srgbClr val="0066CC"/>
              </a:buClr>
              <a:buBlip>
                <a:blip r:embed="rId3"/>
              </a:buBlip>
            </a:pPr>
            <a:r>
              <a:rPr lang="ru-RU" sz="1700" b="0" dirty="0">
                <a:cs typeface="Arial" charset="0"/>
              </a:rPr>
              <a:t> Различия между моделями объясняются разницей в наборе мер (технологий) снижения выбросов </a:t>
            </a:r>
            <a:r>
              <a:rPr lang="en-US" sz="1700" b="0" dirty="0">
                <a:cs typeface="Arial" charset="0"/>
              </a:rPr>
              <a:t>CO</a:t>
            </a:r>
            <a:r>
              <a:rPr lang="en-US" sz="1700" b="0" baseline="-25000" dirty="0">
                <a:cs typeface="Arial" charset="0"/>
              </a:rPr>
              <a:t>2</a:t>
            </a:r>
            <a:endParaRPr lang="en-GB" sz="1700" b="0" baseline="-25000" dirty="0">
              <a:cs typeface="Arial" charset="0"/>
            </a:endParaRPr>
          </a:p>
        </p:txBody>
      </p:sp>
    </p:spTree>
    <p:extLst>
      <p:ext uri="{BB962C8B-B14F-4D97-AF65-F5344CB8AC3E}">
        <p14:creationId xmlns:p14="http://schemas.microsoft.com/office/powerpoint/2010/main" val="3052379518"/>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Текст 1"/>
          <p:cNvSpPr txBox="1">
            <a:spLocks noGrp="1"/>
          </p:cNvSpPr>
          <p:nvPr>
            <p:ph type="body" sz="half" idx="4294967295"/>
          </p:nvPr>
        </p:nvSpPr>
        <p:spPr>
          <a:xfrm>
            <a:off x="1956280" y="3376844"/>
            <a:ext cx="9560011" cy="4252297"/>
          </a:xfrm>
        </p:spPr>
        <p:txBody>
          <a:bodyPr/>
          <a:lstStyle/>
          <a:p>
            <a:pPr marL="0" indent="0" algn="ctr" eaLnBrk="1" hangingPunct="1">
              <a:buSzPct val="100000"/>
              <a:buNone/>
            </a:pPr>
            <a:endParaRPr lang="ru-RU" altLang="ru-RU" sz="614">
              <a:solidFill>
                <a:schemeClr val="tx1"/>
              </a:solidFill>
              <a:sym typeface="Arial" charset="0"/>
            </a:endParaRPr>
          </a:p>
          <a:p>
            <a:pPr marL="0" indent="0" eaLnBrk="1" hangingPunct="1">
              <a:buSzPct val="100000"/>
              <a:buNone/>
            </a:pPr>
            <a:endParaRPr lang="ru-RU" altLang="ru-RU" sz="1754">
              <a:solidFill>
                <a:schemeClr val="tx1"/>
              </a:solidFill>
              <a:sym typeface="Arial" charset="0"/>
            </a:endParaRPr>
          </a:p>
          <a:p>
            <a:pPr marL="0" indent="0" eaLnBrk="1" hangingPunct="1">
              <a:buSzPct val="100000"/>
              <a:buNone/>
            </a:pPr>
            <a:endParaRPr lang="ru-RU" altLang="ru-RU" sz="1754">
              <a:solidFill>
                <a:schemeClr val="tx1"/>
              </a:solidFill>
              <a:sym typeface="Arial" charset="0"/>
            </a:endParaRPr>
          </a:p>
          <a:p>
            <a:pPr marL="0" indent="0" eaLnBrk="1" hangingPunct="1">
              <a:buSzPct val="100000"/>
              <a:buNone/>
            </a:pPr>
            <a:endParaRPr lang="ru-RU" sz="1403" b="1">
              <a:solidFill>
                <a:srgbClr val="262626"/>
              </a:solidFill>
              <a:sym typeface="Arial" charset="0"/>
            </a:endParaRPr>
          </a:p>
          <a:p>
            <a:pPr marL="0" indent="0" eaLnBrk="1" hangingPunct="1">
              <a:buSzPct val="100000"/>
              <a:buNone/>
            </a:pPr>
            <a:endParaRPr lang="ru-RU" sz="1228">
              <a:solidFill>
                <a:srgbClr val="262626"/>
              </a:solidFill>
              <a:sym typeface="Arial" charset="0"/>
            </a:endParaRPr>
          </a:p>
        </p:txBody>
      </p:sp>
      <p:sp>
        <p:nvSpPr>
          <p:cNvPr id="12291" name="Заголовок 3"/>
          <p:cNvSpPr txBox="1">
            <a:spLocks noGrp="1"/>
          </p:cNvSpPr>
          <p:nvPr>
            <p:ph type="title" idx="4294967295"/>
          </p:nvPr>
        </p:nvSpPr>
        <p:spPr>
          <a:xfrm>
            <a:off x="488106" y="488650"/>
            <a:ext cx="8075745" cy="548594"/>
          </a:xfrm>
        </p:spPr>
        <p:txBody>
          <a:bodyPr/>
          <a:lstStyle/>
          <a:p>
            <a:pPr eaLnBrk="1" hangingPunct="1"/>
            <a:r>
              <a:rPr lang="ru-RU" sz="2105" b="1" dirty="0">
                <a:solidFill>
                  <a:srgbClr val="0F669B"/>
                </a:solidFill>
                <a:effectLst>
                  <a:outerShdw blurRad="38100" dist="38100" dir="2700000" algn="tl">
                    <a:srgbClr val="C0C0C0"/>
                  </a:outerShdw>
                </a:effectLst>
                <a:latin typeface="Helvetica Neue"/>
                <a:sym typeface="Helvetica Neue"/>
              </a:rPr>
              <a:t>Экологический и климатический вызовы устойчивому развитию: масштабы и динамика</a:t>
            </a:r>
          </a:p>
        </p:txBody>
      </p:sp>
      <p:sp>
        <p:nvSpPr>
          <p:cNvPr id="5" name="Номер слайда 4">
            <a:extLst/>
          </p:cNvPr>
          <p:cNvSpPr txBox="1">
            <a:spLocks noGrp="1"/>
          </p:cNvSpPr>
          <p:nvPr/>
        </p:nvSpPr>
        <p:spPr bwMode="auto">
          <a:xfrm>
            <a:off x="399940" y="7006797"/>
            <a:ext cx="88166" cy="188962"/>
          </a:xfrm>
          <a:prstGeom prst="rect">
            <a:avLst/>
          </a:prstGeom>
          <a:noFill/>
          <a:ln w="12700">
            <a:miter lim="400000"/>
            <a:headEnd/>
            <a:tailEnd/>
          </a:ln>
        </p:spPr>
        <p:txBody>
          <a:bodyPr wrap="none" lIns="0" tIns="0" rIns="0" bIns="0" anchor="ctr">
            <a:spAutoFit/>
          </a:bodyPr>
          <a:lstStyle/>
          <a:p>
            <a:pPr fontAlgn="auto" hangingPunct="0">
              <a:spcBef>
                <a:spcPts val="0"/>
              </a:spcBef>
              <a:spcAft>
                <a:spcPts val="0"/>
              </a:spcAft>
              <a:defRPr/>
            </a:pPr>
            <a:fld id="{0FAD43FB-0F19-4FE2-A97E-1D121B0DC76A}" type="slidenum">
              <a:rPr lang="ru-RU" sz="1228" b="0" kern="0">
                <a:solidFill>
                  <a:srgbClr val="5E5E5E"/>
                </a:solidFill>
                <a:latin typeface="+mn-lt"/>
                <a:ea typeface="+mn-ea"/>
                <a:cs typeface="+mn-cs"/>
                <a:sym typeface="Arial"/>
              </a:rPr>
              <a:pPr fontAlgn="auto" hangingPunct="0">
                <a:spcBef>
                  <a:spcPts val="0"/>
                </a:spcBef>
                <a:spcAft>
                  <a:spcPts val="0"/>
                </a:spcAft>
                <a:defRPr/>
              </a:pPr>
              <a:t>10</a:t>
            </a:fld>
            <a:endParaRPr lang="ru-RU" sz="1228" b="0" kern="0" dirty="0">
              <a:solidFill>
                <a:srgbClr val="5E5E5E"/>
              </a:solidFill>
              <a:latin typeface="+mn-lt"/>
              <a:ea typeface="+mn-ea"/>
              <a:cs typeface="+mn-cs"/>
              <a:sym typeface="Arial"/>
            </a:endParaRPr>
          </a:p>
        </p:txBody>
      </p:sp>
      <p:graphicFrame>
        <p:nvGraphicFramePr>
          <p:cNvPr id="10" name="Таблица 9"/>
          <p:cNvGraphicFramePr>
            <a:graphicFrameLocks noGrp="1"/>
          </p:cNvGraphicFramePr>
          <p:nvPr>
            <p:extLst>
              <p:ext uri="{D42A27DB-BD31-4B8C-83A1-F6EECF244321}">
                <p14:modId xmlns:p14="http://schemas.microsoft.com/office/powerpoint/2010/main" val="2721635628"/>
              </p:ext>
            </p:extLst>
          </p:nvPr>
        </p:nvGraphicFramePr>
        <p:xfrm>
          <a:off x="263159" y="1673942"/>
          <a:ext cx="9846861" cy="4729681"/>
        </p:xfrm>
        <a:graphic>
          <a:graphicData uri="http://schemas.openxmlformats.org/drawingml/2006/table">
            <a:tbl>
              <a:tblPr/>
              <a:tblGrid>
                <a:gridCol w="1595138">
                  <a:extLst>
                    <a:ext uri="{9D8B030D-6E8A-4147-A177-3AD203B41FA5}">
                      <a16:colId xmlns:a16="http://schemas.microsoft.com/office/drawing/2014/main" val="20000"/>
                    </a:ext>
                  </a:extLst>
                </a:gridCol>
                <a:gridCol w="1887793">
                  <a:extLst>
                    <a:ext uri="{9D8B030D-6E8A-4147-A177-3AD203B41FA5}">
                      <a16:colId xmlns:a16="http://schemas.microsoft.com/office/drawing/2014/main" val="20001"/>
                    </a:ext>
                  </a:extLst>
                </a:gridCol>
                <a:gridCol w="2168013">
                  <a:extLst>
                    <a:ext uri="{9D8B030D-6E8A-4147-A177-3AD203B41FA5}">
                      <a16:colId xmlns:a16="http://schemas.microsoft.com/office/drawing/2014/main" val="20002"/>
                    </a:ext>
                  </a:extLst>
                </a:gridCol>
                <a:gridCol w="2027903">
                  <a:extLst>
                    <a:ext uri="{9D8B030D-6E8A-4147-A177-3AD203B41FA5}">
                      <a16:colId xmlns:a16="http://schemas.microsoft.com/office/drawing/2014/main" val="20003"/>
                    </a:ext>
                  </a:extLst>
                </a:gridCol>
                <a:gridCol w="2168014">
                  <a:extLst>
                    <a:ext uri="{9D8B030D-6E8A-4147-A177-3AD203B41FA5}">
                      <a16:colId xmlns:a16="http://schemas.microsoft.com/office/drawing/2014/main" val="20004"/>
                    </a:ext>
                  </a:extLst>
                </a:gridCol>
              </a:tblGrid>
              <a:tr h="656303">
                <a:tc rowSpan="2">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ru-RU" sz="1800" b="0" i="0" u="none" strike="noStrike" cap="none" normalizeH="0" baseline="0" dirty="0">
                          <a:ln>
                            <a:noFill/>
                          </a:ln>
                          <a:solidFill>
                            <a:schemeClr val="tx1"/>
                          </a:solidFill>
                          <a:effectLst/>
                          <a:latin typeface="Arial" charset="0"/>
                          <a:ea typeface="Helvetica Neue"/>
                          <a:cs typeface="Arial" charset="0"/>
                          <a:sym typeface="Helvetica Neue"/>
                        </a:rPr>
                        <a:t>Регионы</a:t>
                      </a:r>
                      <a:endParaRPr kumimoji="0" lang="ru-RU" sz="1800" b="0" i="0" u="none" strike="noStrike" cap="none" normalizeH="0" baseline="0" dirty="0">
                        <a:ln>
                          <a:noFill/>
                        </a:ln>
                        <a:solidFill>
                          <a:schemeClr val="tx1"/>
                        </a:solidFill>
                        <a:effectLst/>
                        <a:latin typeface="Times New Roman" pitchFamily="18" charset="0"/>
                        <a:ea typeface="Helvetica Neue"/>
                        <a:cs typeface="Times New Roman" pitchFamily="18" charset="0"/>
                        <a:sym typeface="Helvetica Neue"/>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ru-RU" sz="1800" b="0" i="0" u="none" strike="noStrike" cap="none" normalizeH="0" baseline="0" dirty="0">
                          <a:ln>
                            <a:noFill/>
                          </a:ln>
                          <a:solidFill>
                            <a:schemeClr val="tx1"/>
                          </a:solidFill>
                          <a:effectLst/>
                          <a:latin typeface="Arial" charset="0"/>
                          <a:ea typeface="Helvetica Neue"/>
                          <a:cs typeface="Arial" charset="0"/>
                          <a:sym typeface="Helvetica Neue"/>
                        </a:rPr>
                        <a:t>Количество погибших (умерших)     (тыс., в среднем в год)</a:t>
                      </a:r>
                      <a:endParaRPr kumimoji="0" lang="ru-RU" sz="1800" b="0" i="0" u="none" strike="noStrike" cap="none" normalizeH="0" baseline="0" dirty="0">
                        <a:ln>
                          <a:noFill/>
                        </a:ln>
                        <a:solidFill>
                          <a:schemeClr val="tx1"/>
                        </a:solidFill>
                        <a:effectLst/>
                        <a:latin typeface="Times New Roman" pitchFamily="18" charset="0"/>
                        <a:ea typeface="Helvetica Neue"/>
                        <a:cs typeface="Times New Roman" pitchFamily="18" charset="0"/>
                        <a:sym typeface="Helvetica Neue"/>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ru-RU" sz="1800" b="0" i="0" u="none" strike="noStrike" cap="none" normalizeH="0" baseline="0" dirty="0">
                          <a:ln>
                            <a:noFill/>
                          </a:ln>
                          <a:solidFill>
                            <a:schemeClr val="tx1"/>
                          </a:solidFill>
                          <a:effectLst/>
                          <a:latin typeface="Arial" charset="0"/>
                          <a:ea typeface="Helvetica Neue"/>
                          <a:cs typeface="Arial" charset="0"/>
                          <a:sym typeface="Helvetica Neue"/>
                        </a:rPr>
                        <a:t>Экономический ущерб (полный, % ВВП)</a:t>
                      </a:r>
                      <a:endParaRPr kumimoji="0" lang="ru-RU" sz="1800" b="0" i="0" u="none" strike="noStrike" cap="none" normalizeH="0" baseline="0" dirty="0">
                        <a:ln>
                          <a:noFill/>
                        </a:ln>
                        <a:solidFill>
                          <a:schemeClr val="tx1"/>
                        </a:solidFill>
                        <a:effectLst/>
                        <a:latin typeface="Times New Roman" pitchFamily="18" charset="0"/>
                        <a:ea typeface="Helvetica Neue"/>
                        <a:cs typeface="Times New Roman" pitchFamily="18" charset="0"/>
                        <a:sym typeface="Helvetica Neue"/>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ru-RU"/>
                    </a:p>
                  </a:txBody>
                  <a:tcPr/>
                </a:tc>
                <a:extLst>
                  <a:ext uri="{0D108BD9-81ED-4DB2-BD59-A6C34878D82A}">
                    <a16:rowId xmlns:a16="http://schemas.microsoft.com/office/drawing/2014/main" val="10000"/>
                  </a:ext>
                </a:extLst>
              </a:tr>
              <a:tr h="1620897">
                <a:tc vMerge="1">
                  <a:txBody>
                    <a:bodyPr/>
                    <a:lstStyle/>
                    <a:p>
                      <a:endParaRPr lang="ru-RU"/>
                    </a:p>
                  </a:txBody>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ru-RU" sz="1800" b="0" i="0" u="none" strike="noStrike" cap="none" normalizeH="0" baseline="0" dirty="0">
                          <a:ln>
                            <a:noFill/>
                          </a:ln>
                          <a:solidFill>
                            <a:schemeClr val="tx1"/>
                          </a:solidFill>
                          <a:effectLst/>
                          <a:latin typeface="Arial" charset="0"/>
                          <a:ea typeface="Helvetica Neue"/>
                          <a:cs typeface="Arial" charset="0"/>
                          <a:sym typeface="Helvetica Neue"/>
                        </a:rPr>
                        <a:t>Бедствия (ЧС) </a:t>
                      </a:r>
                      <a:r>
                        <a:rPr kumimoji="0" lang="ru-RU" sz="1800" b="0" i="0" u="none" strike="noStrike" cap="none" normalizeH="0" baseline="0" dirty="0" err="1">
                          <a:ln>
                            <a:noFill/>
                          </a:ln>
                          <a:solidFill>
                            <a:schemeClr val="tx1"/>
                          </a:solidFill>
                          <a:effectLst/>
                          <a:latin typeface="Arial" charset="0"/>
                          <a:ea typeface="Helvetica Neue"/>
                          <a:cs typeface="Arial" charset="0"/>
                          <a:sym typeface="Helvetica Neue"/>
                        </a:rPr>
                        <a:t>гидрометео</a:t>
                      </a:r>
                      <a:r>
                        <a:rPr kumimoji="0" lang="ru-RU" sz="1800" b="0" i="0" u="none" strike="noStrike" cap="none" normalizeH="0" baseline="0" dirty="0">
                          <a:ln>
                            <a:noFill/>
                          </a:ln>
                          <a:solidFill>
                            <a:schemeClr val="tx1"/>
                          </a:solidFill>
                          <a:effectLst/>
                          <a:latin typeface="Arial" charset="0"/>
                          <a:ea typeface="Helvetica Neue"/>
                          <a:cs typeface="Arial" charset="0"/>
                          <a:sym typeface="Helvetica Neue"/>
                        </a:rPr>
                        <a:t>- и климатического характера             (1998-2018 гг.)</a:t>
                      </a:r>
                      <a:endParaRPr kumimoji="0" lang="ru-RU" sz="1800" b="0" i="0" u="none" strike="noStrike" cap="none" normalizeH="0" baseline="0" dirty="0">
                        <a:ln>
                          <a:noFill/>
                        </a:ln>
                        <a:solidFill>
                          <a:schemeClr val="tx1"/>
                        </a:solidFill>
                        <a:effectLst/>
                        <a:latin typeface="Times New Roman" pitchFamily="18" charset="0"/>
                        <a:ea typeface="Helvetica Neue"/>
                        <a:cs typeface="Times New Roman" pitchFamily="18" charset="0"/>
                        <a:sym typeface="Helvetica Neue"/>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ru-RU" sz="1800" b="0" i="0" u="none" strike="noStrike" cap="none" normalizeH="0" baseline="0">
                          <a:ln>
                            <a:noFill/>
                          </a:ln>
                          <a:solidFill>
                            <a:schemeClr val="tx1"/>
                          </a:solidFill>
                          <a:effectLst/>
                          <a:latin typeface="Arial" charset="0"/>
                          <a:ea typeface="Helvetica Neue"/>
                          <a:cs typeface="Arial" charset="0"/>
                          <a:sym typeface="Helvetica Neue"/>
                        </a:rPr>
                        <a:t>Загрязнение атмосферы вредными веществами      (2018 г., округлено)</a:t>
                      </a:r>
                      <a:endParaRPr kumimoji="0" lang="ru-RU" sz="1800" b="0" i="0" u="none" strike="noStrike" cap="none" normalizeH="0" baseline="0">
                        <a:ln>
                          <a:noFill/>
                        </a:ln>
                        <a:solidFill>
                          <a:schemeClr val="tx1"/>
                        </a:solidFill>
                        <a:effectLst/>
                        <a:latin typeface="Times New Roman" pitchFamily="18" charset="0"/>
                        <a:ea typeface="Helvetica Neue"/>
                        <a:cs typeface="Times New Roman" pitchFamily="18" charset="0"/>
                        <a:sym typeface="Helvetica Neue"/>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ru-RU" sz="1800" b="0" i="0" u="none" strike="noStrike" cap="none" normalizeH="0" baseline="0" dirty="0">
                          <a:ln>
                            <a:noFill/>
                          </a:ln>
                          <a:solidFill>
                            <a:schemeClr val="tx1"/>
                          </a:solidFill>
                          <a:effectLst/>
                          <a:latin typeface="Arial" charset="0"/>
                          <a:ea typeface="Helvetica Neue"/>
                          <a:cs typeface="Arial" charset="0"/>
                          <a:sym typeface="Helvetica Neue"/>
                        </a:rPr>
                        <a:t>Бедствия (ЧС) </a:t>
                      </a:r>
                      <a:r>
                        <a:rPr kumimoji="0" lang="ru-RU" sz="1800" b="0" i="0" u="none" strike="noStrike" cap="none" normalizeH="0" baseline="0" dirty="0" err="1">
                          <a:ln>
                            <a:noFill/>
                          </a:ln>
                          <a:solidFill>
                            <a:schemeClr val="tx1"/>
                          </a:solidFill>
                          <a:effectLst/>
                          <a:latin typeface="Arial" charset="0"/>
                          <a:ea typeface="Helvetica Neue"/>
                          <a:cs typeface="Arial" charset="0"/>
                          <a:sym typeface="Helvetica Neue"/>
                        </a:rPr>
                        <a:t>гидрометео</a:t>
                      </a:r>
                      <a:r>
                        <a:rPr kumimoji="0" lang="ru-RU" sz="1800" b="0" i="0" u="none" strike="noStrike" cap="none" normalizeH="0" baseline="0" dirty="0">
                          <a:ln>
                            <a:noFill/>
                          </a:ln>
                          <a:solidFill>
                            <a:schemeClr val="tx1"/>
                          </a:solidFill>
                          <a:effectLst/>
                          <a:latin typeface="Arial" charset="0"/>
                          <a:ea typeface="Helvetica Neue"/>
                          <a:cs typeface="Arial" charset="0"/>
                          <a:sym typeface="Helvetica Neue"/>
                        </a:rPr>
                        <a:t>- и климатического характера           </a:t>
                      </a:r>
                      <a:r>
                        <a:rPr kumimoji="0" lang="ru-RU" sz="1800" b="0" i="0" u="none" strike="noStrike" cap="none" normalizeH="0" baseline="0">
                          <a:ln>
                            <a:noFill/>
                          </a:ln>
                          <a:solidFill>
                            <a:schemeClr val="tx1"/>
                          </a:solidFill>
                          <a:effectLst/>
                          <a:latin typeface="Arial" charset="0"/>
                          <a:ea typeface="Helvetica Neue"/>
                          <a:cs typeface="Arial" charset="0"/>
                          <a:sym typeface="Helvetica Neue"/>
                        </a:rPr>
                        <a:t>(1998-2018 </a:t>
                      </a:r>
                      <a:r>
                        <a:rPr kumimoji="0" lang="ru-RU" sz="1800" b="0" i="0" u="none" strike="noStrike" cap="none" normalizeH="0" baseline="0" dirty="0">
                          <a:ln>
                            <a:noFill/>
                          </a:ln>
                          <a:solidFill>
                            <a:schemeClr val="tx1"/>
                          </a:solidFill>
                          <a:effectLst/>
                          <a:latin typeface="Arial" charset="0"/>
                          <a:ea typeface="Helvetica Neue"/>
                          <a:cs typeface="Arial" charset="0"/>
                          <a:sym typeface="Helvetica Neue"/>
                        </a:rPr>
                        <a:t>гг.)</a:t>
                      </a:r>
                      <a:endParaRPr kumimoji="0" lang="ru-RU" sz="1800" b="0" i="0" u="none" strike="noStrike" cap="none" normalizeH="0" baseline="0" dirty="0">
                        <a:ln>
                          <a:noFill/>
                        </a:ln>
                        <a:solidFill>
                          <a:schemeClr val="tx1"/>
                        </a:solidFill>
                        <a:effectLst/>
                        <a:latin typeface="Times New Roman" pitchFamily="18" charset="0"/>
                        <a:ea typeface="Helvetica Neue"/>
                        <a:cs typeface="Times New Roman" pitchFamily="18" charset="0"/>
                        <a:sym typeface="Helvetica Neue"/>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ru-RU" sz="1800" b="0" i="0" u="none" strike="noStrike" cap="none" normalizeH="0" baseline="0">
                          <a:ln>
                            <a:noFill/>
                          </a:ln>
                          <a:solidFill>
                            <a:schemeClr val="tx1"/>
                          </a:solidFill>
                          <a:effectLst/>
                          <a:latin typeface="Arial" charset="0"/>
                          <a:ea typeface="Helvetica Neue"/>
                          <a:cs typeface="Arial" charset="0"/>
                          <a:sym typeface="Helvetica Neue"/>
                        </a:rPr>
                        <a:t>Загрязнение атмосферы вредными веществами      (2018 г., округлено)</a:t>
                      </a:r>
                      <a:endParaRPr kumimoji="0" lang="ru-RU" sz="1800" b="0" i="0" u="none" strike="noStrike" cap="none" normalizeH="0" baseline="0">
                        <a:ln>
                          <a:noFill/>
                        </a:ln>
                        <a:solidFill>
                          <a:schemeClr val="tx1"/>
                        </a:solidFill>
                        <a:effectLst/>
                        <a:latin typeface="Times New Roman" pitchFamily="18" charset="0"/>
                        <a:ea typeface="Helvetica Neue"/>
                        <a:cs typeface="Times New Roman" pitchFamily="18" charset="0"/>
                        <a:sym typeface="Helvetica Neue"/>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28272">
                <a:tc>
                  <a:txBody>
                    <a:bodyPr/>
                    <a:lstStyle/>
                    <a:p>
                      <a:pPr marL="0" marR="0" lvl="0" indent="88900" algn="l" defTabSz="914400" rtl="0" eaLnBrk="1" fontAlgn="base" latinLnBrk="0" hangingPunct="1">
                        <a:lnSpc>
                          <a:spcPct val="100000"/>
                        </a:lnSpc>
                        <a:spcBef>
                          <a:spcPct val="0"/>
                        </a:spcBef>
                        <a:spcAft>
                          <a:spcPts val="600"/>
                        </a:spcAft>
                        <a:buClrTx/>
                        <a:buSzTx/>
                        <a:buFontTx/>
                        <a:buNone/>
                        <a:tabLst/>
                      </a:pPr>
                      <a:r>
                        <a:rPr kumimoji="0" lang="ru-RU" sz="1800" b="0" i="0" u="none" strike="noStrike" cap="none" normalizeH="0" baseline="0">
                          <a:ln>
                            <a:noFill/>
                          </a:ln>
                          <a:solidFill>
                            <a:schemeClr val="tx1"/>
                          </a:solidFill>
                          <a:effectLst/>
                          <a:latin typeface="Arial" charset="0"/>
                          <a:ea typeface="Helvetica Neue"/>
                          <a:cs typeface="Arial" charset="0"/>
                          <a:sym typeface="Helvetica Neue"/>
                        </a:rPr>
                        <a:t>Мир</a:t>
                      </a:r>
                      <a:endParaRPr kumimoji="0" lang="ru-RU" sz="1800" b="0" i="0" u="none" strike="noStrike" cap="none" normalizeH="0" baseline="0">
                        <a:ln>
                          <a:noFill/>
                        </a:ln>
                        <a:solidFill>
                          <a:schemeClr val="tx1"/>
                        </a:solidFill>
                        <a:effectLst/>
                        <a:latin typeface="Times New Roman" pitchFamily="18" charset="0"/>
                        <a:ea typeface="Helvetica Neue"/>
                        <a:cs typeface="Times New Roman" pitchFamily="18" charset="0"/>
                        <a:sym typeface="Helvetica Neue"/>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ts val="600"/>
                        </a:spcAft>
                        <a:buClrTx/>
                        <a:buSzTx/>
                        <a:buFontTx/>
                        <a:buNone/>
                        <a:tabLst/>
                      </a:pPr>
                      <a:r>
                        <a:rPr kumimoji="0" lang="ru-RU" sz="1800" b="0" i="0" u="none" strike="noStrike" cap="none" normalizeH="0" baseline="0">
                          <a:ln>
                            <a:noFill/>
                          </a:ln>
                          <a:solidFill>
                            <a:schemeClr val="tx1"/>
                          </a:solidFill>
                          <a:effectLst/>
                          <a:latin typeface="Arial" charset="0"/>
                          <a:ea typeface="Helvetica Neue"/>
                          <a:cs typeface="Arial" charset="0"/>
                          <a:sym typeface="Helvetica Neue"/>
                        </a:rPr>
                        <a:t>2</a:t>
                      </a:r>
                      <a:r>
                        <a:rPr kumimoji="0" lang="en-US" sz="1800" b="0" i="0" u="none" strike="noStrike" cap="none" normalizeH="0" baseline="0">
                          <a:ln>
                            <a:noFill/>
                          </a:ln>
                          <a:solidFill>
                            <a:schemeClr val="tx1"/>
                          </a:solidFill>
                          <a:effectLst/>
                          <a:latin typeface="Arial" charset="0"/>
                          <a:ea typeface="Helvetica Neue"/>
                          <a:cs typeface="Arial" charset="0"/>
                          <a:sym typeface="Helvetica Neue"/>
                        </a:rPr>
                        <a:t>7</a:t>
                      </a:r>
                      <a:r>
                        <a:rPr kumimoji="0" lang="ru-RU" sz="1800" b="0" i="0" u="none" strike="noStrike" cap="none" normalizeH="0" baseline="0">
                          <a:ln>
                            <a:noFill/>
                          </a:ln>
                          <a:solidFill>
                            <a:schemeClr val="tx1"/>
                          </a:solidFill>
                          <a:effectLst/>
                          <a:latin typeface="Arial" charset="0"/>
                          <a:ea typeface="Helvetica Neue"/>
                          <a:cs typeface="Arial" charset="0"/>
                          <a:sym typeface="Helvetica Neue"/>
                        </a:rPr>
                        <a:t>,</a:t>
                      </a:r>
                      <a:r>
                        <a:rPr kumimoji="0" lang="en-US" sz="1800" b="0" i="0" u="none" strike="noStrike" cap="none" normalizeH="0" baseline="0">
                          <a:ln>
                            <a:noFill/>
                          </a:ln>
                          <a:solidFill>
                            <a:schemeClr val="tx1"/>
                          </a:solidFill>
                          <a:effectLst/>
                          <a:latin typeface="Arial" charset="0"/>
                          <a:ea typeface="Helvetica Neue"/>
                          <a:cs typeface="Arial" charset="0"/>
                          <a:sym typeface="Helvetica Neue"/>
                        </a:rPr>
                        <a:t>6</a:t>
                      </a:r>
                      <a:endParaRPr kumimoji="0" lang="ru-RU" sz="1800" b="0" i="0" u="none" strike="noStrike" cap="none" normalizeH="0" baseline="0">
                        <a:ln>
                          <a:noFill/>
                        </a:ln>
                        <a:solidFill>
                          <a:schemeClr val="tx1"/>
                        </a:solidFill>
                        <a:effectLst/>
                        <a:latin typeface="Times New Roman" pitchFamily="18" charset="0"/>
                        <a:ea typeface="Helvetica Neue"/>
                        <a:cs typeface="Times New Roman" pitchFamily="18" charset="0"/>
                        <a:sym typeface="Helvetica Neue"/>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ts val="600"/>
                        </a:spcAft>
                        <a:buClrTx/>
                        <a:buSzTx/>
                        <a:buFontTx/>
                        <a:buNone/>
                        <a:tabLst/>
                      </a:pPr>
                      <a:r>
                        <a:rPr kumimoji="0" lang="ru-RU" sz="1800" b="0" i="0" u="none" strike="noStrike" cap="none" normalizeH="0" baseline="0">
                          <a:ln>
                            <a:noFill/>
                          </a:ln>
                          <a:solidFill>
                            <a:schemeClr val="tx1"/>
                          </a:solidFill>
                          <a:effectLst/>
                          <a:latin typeface="Arial" charset="0"/>
                          <a:ea typeface="Helvetica Neue"/>
                          <a:cs typeface="Arial" charset="0"/>
                          <a:sym typeface="Helvetica Neue"/>
                        </a:rPr>
                        <a:t>6000</a:t>
                      </a:r>
                      <a:endParaRPr kumimoji="0" lang="ru-RU" sz="1800" b="0" i="0" u="none" strike="noStrike" cap="none" normalizeH="0" baseline="0">
                        <a:ln>
                          <a:noFill/>
                        </a:ln>
                        <a:solidFill>
                          <a:schemeClr val="tx1"/>
                        </a:solidFill>
                        <a:effectLst/>
                        <a:latin typeface="Times New Roman" pitchFamily="18" charset="0"/>
                        <a:ea typeface="Helvetica Neue"/>
                        <a:cs typeface="Times New Roman" pitchFamily="18" charset="0"/>
                        <a:sym typeface="Helvetica Neue"/>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ts val="600"/>
                        </a:spcAft>
                        <a:buClrTx/>
                        <a:buSzTx/>
                        <a:buFontTx/>
                        <a:buNone/>
                        <a:tabLst/>
                      </a:pPr>
                      <a:r>
                        <a:rPr kumimoji="0" lang="ru-RU" sz="1800" b="0" i="0" u="none" strike="noStrike" cap="none" normalizeH="0" baseline="0" dirty="0">
                          <a:ln>
                            <a:noFill/>
                          </a:ln>
                          <a:solidFill>
                            <a:schemeClr val="tx1"/>
                          </a:solidFill>
                          <a:effectLst/>
                          <a:latin typeface="Arial" charset="0"/>
                          <a:ea typeface="Helvetica Neue"/>
                          <a:cs typeface="Arial" charset="0"/>
                          <a:sym typeface="Helvetica Neue"/>
                        </a:rPr>
                        <a:t>0,50</a:t>
                      </a:r>
                      <a:endParaRPr kumimoji="0" lang="ru-RU" sz="1800" b="0" i="0" u="none" strike="noStrike" cap="none" normalizeH="0" baseline="0" dirty="0">
                        <a:ln>
                          <a:noFill/>
                        </a:ln>
                        <a:solidFill>
                          <a:schemeClr val="tx1"/>
                        </a:solidFill>
                        <a:effectLst/>
                        <a:latin typeface="Times New Roman" pitchFamily="18" charset="0"/>
                        <a:ea typeface="Helvetica Neue"/>
                        <a:cs typeface="Times New Roman" pitchFamily="18" charset="0"/>
                        <a:sym typeface="Helvetica Neue"/>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ts val="600"/>
                        </a:spcAft>
                        <a:buClrTx/>
                        <a:buSzTx/>
                        <a:buFontTx/>
                        <a:buNone/>
                        <a:tabLst/>
                      </a:pPr>
                      <a:r>
                        <a:rPr kumimoji="0" lang="ru-RU" sz="1800" b="0" i="0" u="none" strike="noStrike" cap="none" normalizeH="0" baseline="0">
                          <a:ln>
                            <a:noFill/>
                          </a:ln>
                          <a:solidFill>
                            <a:schemeClr val="tx1"/>
                          </a:solidFill>
                          <a:effectLst/>
                          <a:latin typeface="Arial" charset="0"/>
                          <a:ea typeface="Helvetica Neue"/>
                          <a:cs typeface="Arial" charset="0"/>
                          <a:sym typeface="Helvetica Neue"/>
                        </a:rPr>
                        <a:t>5</a:t>
                      </a:r>
                      <a:endParaRPr kumimoji="0" lang="ru-RU" sz="1800" b="0" i="0" u="none" strike="noStrike" cap="none" normalizeH="0" baseline="0">
                        <a:ln>
                          <a:noFill/>
                        </a:ln>
                        <a:solidFill>
                          <a:schemeClr val="tx1"/>
                        </a:solidFill>
                        <a:effectLst/>
                        <a:latin typeface="Times New Roman" pitchFamily="18" charset="0"/>
                        <a:ea typeface="Helvetica Neue"/>
                        <a:cs typeface="Times New Roman" pitchFamily="18" charset="0"/>
                        <a:sym typeface="Helvetica Neue"/>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28272">
                <a:tc>
                  <a:txBody>
                    <a:bodyPr/>
                    <a:lstStyle/>
                    <a:p>
                      <a:pPr marL="0" marR="0" lvl="0" indent="88900" algn="l" defTabSz="914400" rtl="0" eaLnBrk="1" fontAlgn="base" latinLnBrk="0" hangingPunct="1">
                        <a:lnSpc>
                          <a:spcPct val="100000"/>
                        </a:lnSpc>
                        <a:spcBef>
                          <a:spcPct val="0"/>
                        </a:spcBef>
                        <a:spcAft>
                          <a:spcPts val="600"/>
                        </a:spcAft>
                        <a:buClrTx/>
                        <a:buSzTx/>
                        <a:buFontTx/>
                        <a:buNone/>
                        <a:tabLst/>
                      </a:pPr>
                      <a:r>
                        <a:rPr kumimoji="0" lang="ru-RU" sz="1800" b="0" i="0" u="none" strike="noStrike" cap="none" normalizeH="0" baseline="0">
                          <a:ln>
                            <a:noFill/>
                          </a:ln>
                          <a:solidFill>
                            <a:schemeClr val="tx1"/>
                          </a:solidFill>
                          <a:effectLst/>
                          <a:latin typeface="Arial" charset="0"/>
                          <a:ea typeface="Helvetica Neue"/>
                          <a:cs typeface="Arial" charset="0"/>
                          <a:sym typeface="Helvetica Neue"/>
                        </a:rPr>
                        <a:t>США</a:t>
                      </a:r>
                      <a:endParaRPr kumimoji="0" lang="ru-RU" sz="1800" b="0" i="0" u="none" strike="noStrike" cap="none" normalizeH="0" baseline="0">
                        <a:ln>
                          <a:noFill/>
                        </a:ln>
                        <a:solidFill>
                          <a:schemeClr val="tx1"/>
                        </a:solidFill>
                        <a:effectLst/>
                        <a:latin typeface="Times New Roman" pitchFamily="18" charset="0"/>
                        <a:ea typeface="Helvetica Neue"/>
                        <a:cs typeface="Times New Roman" pitchFamily="18" charset="0"/>
                        <a:sym typeface="Helvetica Neue"/>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ts val="600"/>
                        </a:spcAft>
                        <a:buClrTx/>
                        <a:buSzTx/>
                        <a:buFontTx/>
                        <a:buNone/>
                        <a:tabLst/>
                      </a:pPr>
                      <a:r>
                        <a:rPr kumimoji="0" lang="ru-RU" sz="1800" b="0" i="0" u="none" strike="noStrike" cap="none" normalizeH="0" baseline="0">
                          <a:ln>
                            <a:noFill/>
                          </a:ln>
                          <a:solidFill>
                            <a:schemeClr val="tx1"/>
                          </a:solidFill>
                          <a:effectLst/>
                          <a:latin typeface="Arial" charset="0"/>
                          <a:ea typeface="Helvetica Neue"/>
                          <a:cs typeface="Arial" charset="0"/>
                          <a:sym typeface="Helvetica Neue"/>
                        </a:rPr>
                        <a:t>0,3</a:t>
                      </a:r>
                      <a:endParaRPr kumimoji="0" lang="ru-RU" sz="1800" b="0" i="0" u="none" strike="noStrike" cap="none" normalizeH="0" baseline="0">
                        <a:ln>
                          <a:noFill/>
                        </a:ln>
                        <a:solidFill>
                          <a:schemeClr val="tx1"/>
                        </a:solidFill>
                        <a:effectLst/>
                        <a:latin typeface="Times New Roman" pitchFamily="18" charset="0"/>
                        <a:ea typeface="Helvetica Neue"/>
                        <a:cs typeface="Times New Roman" pitchFamily="18" charset="0"/>
                        <a:sym typeface="Helvetica Neue"/>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ts val="600"/>
                        </a:spcAft>
                        <a:buClrTx/>
                        <a:buSzTx/>
                        <a:buFontTx/>
                        <a:buNone/>
                        <a:tabLst/>
                      </a:pPr>
                      <a:r>
                        <a:rPr kumimoji="0" lang="ru-RU" sz="1800" b="0" i="0" u="none" strike="noStrike" cap="none" normalizeH="0" baseline="0">
                          <a:ln>
                            <a:noFill/>
                          </a:ln>
                          <a:solidFill>
                            <a:schemeClr val="tx1"/>
                          </a:solidFill>
                          <a:effectLst/>
                          <a:latin typeface="Arial" charset="0"/>
                          <a:ea typeface="Helvetica Neue"/>
                          <a:cs typeface="Arial" charset="0"/>
                          <a:sym typeface="Helvetica Neue"/>
                        </a:rPr>
                        <a:t>200</a:t>
                      </a:r>
                      <a:endParaRPr kumimoji="0" lang="ru-RU" sz="1800" b="0" i="0" u="none" strike="noStrike" cap="none" normalizeH="0" baseline="0">
                        <a:ln>
                          <a:noFill/>
                        </a:ln>
                        <a:solidFill>
                          <a:schemeClr val="tx1"/>
                        </a:solidFill>
                        <a:effectLst/>
                        <a:latin typeface="Times New Roman" pitchFamily="18" charset="0"/>
                        <a:ea typeface="Helvetica Neue"/>
                        <a:cs typeface="Times New Roman" pitchFamily="18" charset="0"/>
                        <a:sym typeface="Helvetica Neue"/>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ts val="600"/>
                        </a:spcAft>
                        <a:buClrTx/>
                        <a:buSzTx/>
                        <a:buFontTx/>
                        <a:buNone/>
                        <a:tabLst/>
                      </a:pPr>
                      <a:r>
                        <a:rPr kumimoji="0" lang="ru-RU" sz="1800" b="0" i="0" u="none" strike="noStrike" cap="none" normalizeH="0" baseline="0" dirty="0">
                          <a:ln>
                            <a:noFill/>
                          </a:ln>
                          <a:solidFill>
                            <a:schemeClr val="tx1"/>
                          </a:solidFill>
                          <a:effectLst/>
                          <a:latin typeface="Arial" charset="0"/>
                          <a:ea typeface="Helvetica Neue"/>
                          <a:cs typeface="Arial" charset="0"/>
                          <a:sym typeface="Helvetica Neue"/>
                        </a:rPr>
                        <a:t>0,</a:t>
                      </a:r>
                      <a:r>
                        <a:rPr kumimoji="0" lang="en-US" sz="1800" b="0" i="0" u="none" strike="noStrike" cap="none" normalizeH="0" baseline="0" dirty="0">
                          <a:ln>
                            <a:noFill/>
                          </a:ln>
                          <a:solidFill>
                            <a:schemeClr val="tx1"/>
                          </a:solidFill>
                          <a:effectLst/>
                          <a:latin typeface="Arial" charset="0"/>
                          <a:ea typeface="Helvetica Neue"/>
                          <a:cs typeface="Arial" charset="0"/>
                          <a:sym typeface="Helvetica Neue"/>
                        </a:rPr>
                        <a:t>4</a:t>
                      </a:r>
                      <a:r>
                        <a:rPr kumimoji="0" lang="ru-RU" sz="1800" b="0" i="0" u="none" strike="noStrike" cap="none" normalizeH="0" baseline="0" dirty="0">
                          <a:ln>
                            <a:noFill/>
                          </a:ln>
                          <a:solidFill>
                            <a:schemeClr val="tx1"/>
                          </a:solidFill>
                          <a:effectLst/>
                          <a:latin typeface="Arial" charset="0"/>
                          <a:ea typeface="Helvetica Neue"/>
                          <a:cs typeface="Arial" charset="0"/>
                          <a:sym typeface="Helvetica Neue"/>
                        </a:rPr>
                        <a:t>0</a:t>
                      </a:r>
                      <a:endParaRPr kumimoji="0" lang="ru-RU" sz="1800" b="0" i="0" u="none" strike="noStrike" cap="none" normalizeH="0" baseline="0" dirty="0">
                        <a:ln>
                          <a:noFill/>
                        </a:ln>
                        <a:solidFill>
                          <a:schemeClr val="tx1"/>
                        </a:solidFill>
                        <a:effectLst/>
                        <a:latin typeface="Times New Roman" pitchFamily="18" charset="0"/>
                        <a:ea typeface="Helvetica Neue"/>
                        <a:cs typeface="Times New Roman" pitchFamily="18" charset="0"/>
                        <a:sym typeface="Helvetica Neue"/>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ts val="600"/>
                        </a:spcAft>
                        <a:buClrTx/>
                        <a:buSzTx/>
                        <a:buFontTx/>
                        <a:buNone/>
                        <a:tabLst/>
                      </a:pPr>
                      <a:r>
                        <a:rPr kumimoji="0" lang="ru-RU" sz="1800" b="0" i="0" u="none" strike="noStrike" cap="none" normalizeH="0" baseline="0" dirty="0">
                          <a:ln>
                            <a:noFill/>
                          </a:ln>
                          <a:solidFill>
                            <a:schemeClr val="tx1"/>
                          </a:solidFill>
                          <a:effectLst/>
                          <a:latin typeface="Arial" charset="0"/>
                          <a:ea typeface="Helvetica Neue"/>
                          <a:cs typeface="Arial" charset="0"/>
                          <a:sym typeface="Helvetica Neue"/>
                        </a:rPr>
                        <a:t>1</a:t>
                      </a:r>
                      <a:endParaRPr kumimoji="0" lang="ru-RU" sz="1800" b="0" i="0" u="none" strike="noStrike" cap="none" normalizeH="0" baseline="0" dirty="0">
                        <a:ln>
                          <a:noFill/>
                        </a:ln>
                        <a:solidFill>
                          <a:schemeClr val="tx1"/>
                        </a:solidFill>
                        <a:effectLst/>
                        <a:latin typeface="Times New Roman" pitchFamily="18" charset="0"/>
                        <a:ea typeface="Helvetica Neue"/>
                        <a:cs typeface="Times New Roman" pitchFamily="18" charset="0"/>
                        <a:sym typeface="Helvetica Neue"/>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28272">
                <a:tc>
                  <a:txBody>
                    <a:bodyPr/>
                    <a:lstStyle/>
                    <a:p>
                      <a:pPr marL="0" marR="0" lvl="0" indent="88900" algn="l" defTabSz="914400" rtl="0" eaLnBrk="1" fontAlgn="base" latinLnBrk="0" hangingPunct="1">
                        <a:lnSpc>
                          <a:spcPct val="100000"/>
                        </a:lnSpc>
                        <a:spcBef>
                          <a:spcPct val="0"/>
                        </a:spcBef>
                        <a:spcAft>
                          <a:spcPts val="600"/>
                        </a:spcAft>
                        <a:buClrTx/>
                        <a:buSzTx/>
                        <a:buFontTx/>
                        <a:buNone/>
                        <a:tabLst/>
                      </a:pPr>
                      <a:r>
                        <a:rPr kumimoji="0" lang="ru-RU" sz="1800" b="0" i="0" u="none" strike="noStrike" cap="none" normalizeH="0" baseline="0">
                          <a:ln>
                            <a:noFill/>
                          </a:ln>
                          <a:solidFill>
                            <a:schemeClr val="tx1"/>
                          </a:solidFill>
                          <a:effectLst/>
                          <a:latin typeface="Arial" charset="0"/>
                          <a:ea typeface="Helvetica Neue"/>
                          <a:cs typeface="Arial" charset="0"/>
                          <a:sym typeface="Helvetica Neue"/>
                        </a:rPr>
                        <a:t>Индия</a:t>
                      </a:r>
                      <a:endParaRPr kumimoji="0" lang="ru-RU" sz="1800" b="0" i="0" u="none" strike="noStrike" cap="none" normalizeH="0" baseline="0">
                        <a:ln>
                          <a:noFill/>
                        </a:ln>
                        <a:solidFill>
                          <a:schemeClr val="tx1"/>
                        </a:solidFill>
                        <a:effectLst/>
                        <a:latin typeface="Times New Roman" pitchFamily="18" charset="0"/>
                        <a:ea typeface="Helvetica Neue"/>
                        <a:cs typeface="Times New Roman" pitchFamily="18" charset="0"/>
                        <a:sym typeface="Helvetica Neue"/>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ts val="600"/>
                        </a:spcAft>
                        <a:buClrTx/>
                        <a:buSzTx/>
                        <a:buFontTx/>
                        <a:buNone/>
                        <a:tabLst/>
                      </a:pPr>
                      <a:r>
                        <a:rPr kumimoji="0" lang="ru-RU" sz="1800" b="0" i="0" u="none" strike="noStrike" cap="none" normalizeH="0" baseline="0">
                          <a:ln>
                            <a:noFill/>
                          </a:ln>
                          <a:solidFill>
                            <a:schemeClr val="tx1"/>
                          </a:solidFill>
                          <a:effectLst/>
                          <a:latin typeface="Arial" charset="0"/>
                          <a:ea typeface="Helvetica Neue"/>
                          <a:cs typeface="Arial" charset="0"/>
                          <a:sym typeface="Helvetica Neue"/>
                        </a:rPr>
                        <a:t>2,5</a:t>
                      </a:r>
                      <a:endParaRPr kumimoji="0" lang="ru-RU" sz="1800" b="0" i="0" u="none" strike="noStrike" cap="none" normalizeH="0" baseline="0">
                        <a:ln>
                          <a:noFill/>
                        </a:ln>
                        <a:solidFill>
                          <a:schemeClr val="tx1"/>
                        </a:solidFill>
                        <a:effectLst/>
                        <a:latin typeface="Times New Roman" pitchFamily="18" charset="0"/>
                        <a:ea typeface="Helvetica Neue"/>
                        <a:cs typeface="Times New Roman" pitchFamily="18" charset="0"/>
                        <a:sym typeface="Helvetica Neue"/>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ts val="600"/>
                        </a:spcAft>
                        <a:buClrTx/>
                        <a:buSzTx/>
                        <a:buFontTx/>
                        <a:buNone/>
                        <a:tabLst/>
                      </a:pPr>
                      <a:r>
                        <a:rPr kumimoji="0" lang="en-US" sz="1800" b="0" i="0" u="none" strike="noStrike" cap="none" normalizeH="0" baseline="0">
                          <a:ln>
                            <a:noFill/>
                          </a:ln>
                          <a:solidFill>
                            <a:schemeClr val="tx1"/>
                          </a:solidFill>
                          <a:effectLst/>
                          <a:latin typeface="Arial" charset="0"/>
                          <a:ea typeface="Helvetica Neue"/>
                          <a:cs typeface="Arial" charset="0"/>
                          <a:sym typeface="Helvetica Neue"/>
                        </a:rPr>
                        <a:t>1100</a:t>
                      </a:r>
                      <a:endParaRPr kumimoji="0" lang="ru-RU" sz="1800" b="0" i="0" u="none" strike="noStrike" cap="none" normalizeH="0" baseline="0">
                        <a:ln>
                          <a:noFill/>
                        </a:ln>
                        <a:solidFill>
                          <a:schemeClr val="tx1"/>
                        </a:solidFill>
                        <a:effectLst/>
                        <a:latin typeface="Times New Roman" pitchFamily="18" charset="0"/>
                        <a:ea typeface="Helvetica Neue"/>
                        <a:cs typeface="Times New Roman" pitchFamily="18" charset="0"/>
                        <a:sym typeface="Helvetica Neue"/>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ts val="600"/>
                        </a:spcAft>
                        <a:buClrTx/>
                        <a:buSzTx/>
                        <a:buFontTx/>
                        <a:buNone/>
                        <a:tabLst/>
                      </a:pPr>
                      <a:r>
                        <a:rPr kumimoji="0" lang="ru-RU" sz="1800" b="0" i="0" u="none" strike="noStrike" cap="none" normalizeH="0" baseline="0" dirty="0">
                          <a:ln>
                            <a:noFill/>
                          </a:ln>
                          <a:solidFill>
                            <a:schemeClr val="tx1"/>
                          </a:solidFill>
                          <a:effectLst/>
                          <a:latin typeface="Arial" charset="0"/>
                          <a:ea typeface="Helvetica Neue"/>
                          <a:cs typeface="Arial" charset="0"/>
                          <a:sym typeface="Helvetica Neue"/>
                        </a:rPr>
                        <a:t>0,80</a:t>
                      </a:r>
                      <a:endParaRPr kumimoji="0" lang="ru-RU" sz="1800" b="0" i="0" u="none" strike="noStrike" cap="none" normalizeH="0" baseline="0" dirty="0">
                        <a:ln>
                          <a:noFill/>
                        </a:ln>
                        <a:solidFill>
                          <a:schemeClr val="tx1"/>
                        </a:solidFill>
                        <a:effectLst/>
                        <a:latin typeface="Times New Roman" pitchFamily="18" charset="0"/>
                        <a:ea typeface="Helvetica Neue"/>
                        <a:cs typeface="Times New Roman" pitchFamily="18" charset="0"/>
                        <a:sym typeface="Helvetica Neue"/>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ts val="600"/>
                        </a:spcAft>
                        <a:buClrTx/>
                        <a:buSzTx/>
                        <a:buFontTx/>
                        <a:buNone/>
                        <a:tabLst/>
                      </a:pPr>
                      <a:r>
                        <a:rPr kumimoji="0" lang="ru-RU" sz="1800" b="0" i="0" u="none" strike="noStrike" cap="none" normalizeH="0" baseline="0">
                          <a:ln>
                            <a:noFill/>
                          </a:ln>
                          <a:solidFill>
                            <a:schemeClr val="tx1"/>
                          </a:solidFill>
                          <a:effectLst/>
                          <a:latin typeface="Arial" charset="0"/>
                          <a:ea typeface="Helvetica Neue"/>
                          <a:cs typeface="Arial" charset="0"/>
                          <a:sym typeface="Helvetica Neue"/>
                        </a:rPr>
                        <a:t>11</a:t>
                      </a:r>
                      <a:endParaRPr kumimoji="0" lang="ru-RU" sz="1800" b="0" i="0" u="none" strike="noStrike" cap="none" normalizeH="0" baseline="0">
                        <a:ln>
                          <a:noFill/>
                        </a:ln>
                        <a:solidFill>
                          <a:schemeClr val="tx1"/>
                        </a:solidFill>
                        <a:effectLst/>
                        <a:latin typeface="Times New Roman" pitchFamily="18" charset="0"/>
                        <a:ea typeface="Helvetica Neue"/>
                        <a:cs typeface="Times New Roman" pitchFamily="18" charset="0"/>
                        <a:sym typeface="Helvetica Neue"/>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428272">
                <a:tc>
                  <a:txBody>
                    <a:bodyPr/>
                    <a:lstStyle/>
                    <a:p>
                      <a:pPr marL="0" marR="0" lvl="0" indent="88900" algn="l" defTabSz="914400" rtl="0" eaLnBrk="1" fontAlgn="base" latinLnBrk="0" hangingPunct="1">
                        <a:lnSpc>
                          <a:spcPct val="100000"/>
                        </a:lnSpc>
                        <a:spcBef>
                          <a:spcPct val="0"/>
                        </a:spcBef>
                        <a:spcAft>
                          <a:spcPts val="600"/>
                        </a:spcAft>
                        <a:buClrTx/>
                        <a:buSzTx/>
                        <a:buFontTx/>
                        <a:buNone/>
                        <a:tabLst/>
                      </a:pPr>
                      <a:r>
                        <a:rPr kumimoji="0" lang="ru-RU" sz="1800" b="0" i="0" u="none" strike="noStrike" cap="none" normalizeH="0" baseline="0">
                          <a:ln>
                            <a:noFill/>
                          </a:ln>
                          <a:solidFill>
                            <a:schemeClr val="tx1"/>
                          </a:solidFill>
                          <a:effectLst/>
                          <a:latin typeface="Arial" charset="0"/>
                          <a:ea typeface="Helvetica Neue"/>
                          <a:cs typeface="Arial" charset="0"/>
                          <a:sym typeface="Helvetica Neue"/>
                        </a:rPr>
                        <a:t>Китай</a:t>
                      </a:r>
                      <a:endParaRPr kumimoji="0" lang="ru-RU" sz="1800" b="0" i="0" u="none" strike="noStrike" cap="none" normalizeH="0" baseline="0">
                        <a:ln>
                          <a:noFill/>
                        </a:ln>
                        <a:solidFill>
                          <a:schemeClr val="tx1"/>
                        </a:solidFill>
                        <a:effectLst/>
                        <a:latin typeface="Times New Roman" pitchFamily="18" charset="0"/>
                        <a:ea typeface="Helvetica Neue"/>
                        <a:cs typeface="Times New Roman" pitchFamily="18" charset="0"/>
                        <a:sym typeface="Helvetica Neue"/>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ts val="600"/>
                        </a:spcAft>
                        <a:buClrTx/>
                        <a:buSzTx/>
                        <a:buFontTx/>
                        <a:buNone/>
                        <a:tabLst/>
                      </a:pPr>
                      <a:r>
                        <a:rPr kumimoji="0" lang="ru-RU" sz="1800" b="0" i="0" u="none" strike="noStrike" cap="none" normalizeH="0" baseline="0" dirty="0">
                          <a:ln>
                            <a:noFill/>
                          </a:ln>
                          <a:solidFill>
                            <a:schemeClr val="tx1"/>
                          </a:solidFill>
                          <a:effectLst/>
                          <a:latin typeface="Arial" charset="0"/>
                          <a:ea typeface="Helvetica Neue"/>
                          <a:cs typeface="Arial" charset="0"/>
                          <a:sym typeface="Helvetica Neue"/>
                        </a:rPr>
                        <a:t>1,</a:t>
                      </a:r>
                      <a:r>
                        <a:rPr kumimoji="0" lang="en-US" sz="1800" b="0" i="0" u="none" strike="noStrike" cap="none" normalizeH="0" baseline="0" dirty="0">
                          <a:ln>
                            <a:noFill/>
                          </a:ln>
                          <a:solidFill>
                            <a:schemeClr val="tx1"/>
                          </a:solidFill>
                          <a:effectLst/>
                          <a:latin typeface="Arial" charset="0"/>
                          <a:ea typeface="Helvetica Neue"/>
                          <a:cs typeface="Arial" charset="0"/>
                          <a:sym typeface="Helvetica Neue"/>
                        </a:rPr>
                        <a:t>7</a:t>
                      </a:r>
                      <a:endParaRPr kumimoji="0" lang="ru-RU" sz="1800" b="0" i="0" u="none" strike="noStrike" cap="none" normalizeH="0" baseline="0" dirty="0">
                        <a:ln>
                          <a:noFill/>
                        </a:ln>
                        <a:solidFill>
                          <a:schemeClr val="tx1"/>
                        </a:solidFill>
                        <a:effectLst/>
                        <a:latin typeface="Times New Roman" pitchFamily="18" charset="0"/>
                        <a:ea typeface="Helvetica Neue"/>
                        <a:cs typeface="Times New Roman" pitchFamily="18" charset="0"/>
                        <a:sym typeface="Helvetica Neue"/>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ts val="600"/>
                        </a:spcAft>
                        <a:buClrTx/>
                        <a:buSzTx/>
                        <a:buFontTx/>
                        <a:buNone/>
                        <a:tabLst/>
                      </a:pPr>
                      <a:r>
                        <a:rPr kumimoji="0" lang="ru-RU" sz="1800" b="0" i="0" u="none" strike="noStrike" cap="none" normalizeH="0" baseline="0">
                          <a:ln>
                            <a:noFill/>
                          </a:ln>
                          <a:solidFill>
                            <a:schemeClr val="tx1"/>
                          </a:solidFill>
                          <a:effectLst/>
                          <a:latin typeface="Arial" charset="0"/>
                          <a:ea typeface="Helvetica Neue"/>
                          <a:cs typeface="Arial" charset="0"/>
                          <a:sym typeface="Helvetica Neue"/>
                        </a:rPr>
                        <a:t>1000</a:t>
                      </a:r>
                      <a:endParaRPr kumimoji="0" lang="ru-RU" sz="1800" b="0" i="0" u="none" strike="noStrike" cap="none" normalizeH="0" baseline="0">
                        <a:ln>
                          <a:noFill/>
                        </a:ln>
                        <a:solidFill>
                          <a:schemeClr val="tx1"/>
                        </a:solidFill>
                        <a:effectLst/>
                        <a:latin typeface="Times New Roman" pitchFamily="18" charset="0"/>
                        <a:ea typeface="Helvetica Neue"/>
                        <a:cs typeface="Times New Roman" pitchFamily="18" charset="0"/>
                        <a:sym typeface="Helvetica Neue"/>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ts val="600"/>
                        </a:spcAft>
                        <a:buClrTx/>
                        <a:buSzTx/>
                        <a:buFontTx/>
                        <a:buNone/>
                        <a:tabLst/>
                      </a:pPr>
                      <a:r>
                        <a:rPr kumimoji="0" lang="ru-RU" sz="1800" b="0" i="0" u="none" strike="noStrike" cap="none" normalizeH="0" baseline="0" dirty="0">
                          <a:ln>
                            <a:noFill/>
                          </a:ln>
                          <a:solidFill>
                            <a:schemeClr val="tx1"/>
                          </a:solidFill>
                          <a:effectLst/>
                          <a:latin typeface="Arial" charset="0"/>
                          <a:ea typeface="Helvetica Neue"/>
                          <a:cs typeface="Arial" charset="0"/>
                          <a:sym typeface="Helvetica Neue"/>
                        </a:rPr>
                        <a:t>1,15</a:t>
                      </a:r>
                      <a:endParaRPr kumimoji="0" lang="ru-RU" sz="1800" b="0" i="0" u="none" strike="noStrike" cap="none" normalizeH="0" baseline="0" dirty="0">
                        <a:ln>
                          <a:noFill/>
                        </a:ln>
                        <a:solidFill>
                          <a:schemeClr val="tx1"/>
                        </a:solidFill>
                        <a:effectLst/>
                        <a:latin typeface="Times New Roman" pitchFamily="18" charset="0"/>
                        <a:ea typeface="Helvetica Neue"/>
                        <a:cs typeface="Times New Roman" pitchFamily="18" charset="0"/>
                        <a:sym typeface="Helvetica Neue"/>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ts val="600"/>
                        </a:spcAft>
                        <a:buClrTx/>
                        <a:buSzTx/>
                        <a:buFontTx/>
                        <a:buNone/>
                        <a:tabLst/>
                      </a:pPr>
                      <a:r>
                        <a:rPr kumimoji="0" lang="ru-RU" sz="1800" b="0" i="0" u="none" strike="noStrike" cap="none" normalizeH="0" baseline="0">
                          <a:ln>
                            <a:noFill/>
                          </a:ln>
                          <a:solidFill>
                            <a:schemeClr val="tx1"/>
                          </a:solidFill>
                          <a:effectLst/>
                          <a:latin typeface="Arial" charset="0"/>
                          <a:ea typeface="Helvetica Neue"/>
                          <a:cs typeface="Arial" charset="0"/>
                          <a:sym typeface="Helvetica Neue"/>
                        </a:rPr>
                        <a:t>8</a:t>
                      </a:r>
                      <a:endParaRPr kumimoji="0" lang="ru-RU" sz="1800" b="0" i="0" u="none" strike="noStrike" cap="none" normalizeH="0" baseline="0">
                        <a:ln>
                          <a:noFill/>
                        </a:ln>
                        <a:solidFill>
                          <a:schemeClr val="tx1"/>
                        </a:solidFill>
                        <a:effectLst/>
                        <a:latin typeface="Times New Roman" pitchFamily="18" charset="0"/>
                        <a:ea typeface="Helvetica Neue"/>
                        <a:cs typeface="Times New Roman" pitchFamily="18" charset="0"/>
                        <a:sym typeface="Helvetica Neue"/>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428272">
                <a:tc>
                  <a:txBody>
                    <a:bodyPr/>
                    <a:lstStyle/>
                    <a:p>
                      <a:pPr marL="0" marR="0" lvl="0" indent="88900" algn="l" defTabSz="914400" rtl="0" eaLnBrk="1" fontAlgn="base" latinLnBrk="0" hangingPunct="1">
                        <a:lnSpc>
                          <a:spcPct val="100000"/>
                        </a:lnSpc>
                        <a:spcBef>
                          <a:spcPct val="0"/>
                        </a:spcBef>
                        <a:spcAft>
                          <a:spcPts val="600"/>
                        </a:spcAft>
                        <a:buClrTx/>
                        <a:buSzTx/>
                        <a:buFontTx/>
                        <a:buNone/>
                        <a:tabLst/>
                      </a:pPr>
                      <a:r>
                        <a:rPr kumimoji="0" lang="ru-RU" sz="1800" b="0" i="0" u="none" strike="noStrike" cap="none" normalizeH="0" baseline="0" dirty="0">
                          <a:ln>
                            <a:noFill/>
                          </a:ln>
                          <a:solidFill>
                            <a:schemeClr val="tx1"/>
                          </a:solidFill>
                          <a:effectLst/>
                          <a:latin typeface="Arial" charset="0"/>
                          <a:ea typeface="Helvetica Neue"/>
                          <a:cs typeface="Arial" charset="0"/>
                          <a:sym typeface="Helvetica Neue"/>
                        </a:rPr>
                        <a:t>Европа</a:t>
                      </a:r>
                      <a:endParaRPr kumimoji="0" lang="ru-RU" sz="1800" b="0" i="0" u="none" strike="noStrike" cap="none" normalizeH="0" baseline="0" dirty="0">
                        <a:ln>
                          <a:noFill/>
                        </a:ln>
                        <a:solidFill>
                          <a:schemeClr val="tx1"/>
                        </a:solidFill>
                        <a:effectLst/>
                        <a:latin typeface="Times New Roman" pitchFamily="18" charset="0"/>
                        <a:ea typeface="Helvetica Neue"/>
                        <a:cs typeface="Times New Roman" pitchFamily="18" charset="0"/>
                        <a:sym typeface="Helvetica Neue"/>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ts val="600"/>
                        </a:spcAft>
                        <a:buClrTx/>
                        <a:buSzTx/>
                        <a:buFontTx/>
                        <a:buNone/>
                        <a:tabLst/>
                      </a:pPr>
                      <a:r>
                        <a:rPr kumimoji="0" lang="en-US" sz="1800" b="0" i="0" u="none" strike="noStrike" cap="none" normalizeH="0" baseline="0" dirty="0">
                          <a:ln>
                            <a:noFill/>
                          </a:ln>
                          <a:solidFill>
                            <a:schemeClr val="tx1"/>
                          </a:solidFill>
                          <a:effectLst/>
                          <a:latin typeface="Arial" charset="0"/>
                          <a:ea typeface="Helvetica Neue"/>
                          <a:cs typeface="Arial" charset="0"/>
                          <a:sym typeface="Helvetica Neue"/>
                        </a:rPr>
                        <a:t>2</a:t>
                      </a:r>
                      <a:r>
                        <a:rPr kumimoji="0" lang="ru-RU" sz="1800" b="0" i="0" u="none" strike="noStrike" cap="none" normalizeH="0" baseline="0" dirty="0">
                          <a:ln>
                            <a:noFill/>
                          </a:ln>
                          <a:solidFill>
                            <a:schemeClr val="tx1"/>
                          </a:solidFill>
                          <a:effectLst/>
                          <a:latin typeface="Arial" charset="0"/>
                          <a:ea typeface="Helvetica Neue"/>
                          <a:cs typeface="Arial" charset="0"/>
                          <a:sym typeface="Helvetica Neue"/>
                        </a:rPr>
                        <a:t>,</a:t>
                      </a:r>
                      <a:r>
                        <a:rPr kumimoji="0" lang="en-US" sz="1800" b="0" i="0" u="none" strike="noStrike" cap="none" normalizeH="0" baseline="0" dirty="0">
                          <a:ln>
                            <a:noFill/>
                          </a:ln>
                          <a:solidFill>
                            <a:schemeClr val="tx1"/>
                          </a:solidFill>
                          <a:effectLst/>
                          <a:latin typeface="Arial" charset="0"/>
                          <a:ea typeface="Helvetica Neue"/>
                          <a:cs typeface="Arial" charset="0"/>
                          <a:sym typeface="Helvetica Neue"/>
                        </a:rPr>
                        <a:t>7</a:t>
                      </a:r>
                      <a:endParaRPr kumimoji="0" lang="ru-RU" sz="1800" b="0" i="0" u="none" strike="noStrike" cap="none" normalizeH="0" baseline="0" dirty="0">
                        <a:ln>
                          <a:noFill/>
                        </a:ln>
                        <a:solidFill>
                          <a:schemeClr val="tx1"/>
                        </a:solidFill>
                        <a:effectLst/>
                        <a:latin typeface="Times New Roman" pitchFamily="18" charset="0"/>
                        <a:ea typeface="Helvetica Neue"/>
                        <a:cs typeface="Times New Roman" pitchFamily="18" charset="0"/>
                        <a:sym typeface="Helvetica Neue"/>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ts val="600"/>
                        </a:spcAft>
                        <a:buClrTx/>
                        <a:buSzTx/>
                        <a:buFontTx/>
                        <a:buNone/>
                        <a:tabLst/>
                      </a:pPr>
                      <a:r>
                        <a:rPr kumimoji="0" lang="ru-RU" sz="1800" b="0" i="0" u="none" strike="noStrike" cap="none" normalizeH="0" baseline="0">
                          <a:ln>
                            <a:noFill/>
                          </a:ln>
                          <a:solidFill>
                            <a:schemeClr val="tx1"/>
                          </a:solidFill>
                          <a:effectLst/>
                          <a:latin typeface="Arial" charset="0"/>
                          <a:ea typeface="Helvetica Neue"/>
                          <a:cs typeface="Arial" charset="0"/>
                          <a:sym typeface="Helvetica Neue"/>
                        </a:rPr>
                        <a:t>450</a:t>
                      </a:r>
                      <a:endParaRPr kumimoji="0" lang="ru-RU" sz="1800" b="0" i="0" u="none" strike="noStrike" cap="none" normalizeH="0" baseline="0">
                        <a:ln>
                          <a:noFill/>
                        </a:ln>
                        <a:solidFill>
                          <a:schemeClr val="tx1"/>
                        </a:solidFill>
                        <a:effectLst/>
                        <a:latin typeface="Times New Roman" pitchFamily="18" charset="0"/>
                        <a:ea typeface="Helvetica Neue"/>
                        <a:cs typeface="Times New Roman" pitchFamily="18" charset="0"/>
                        <a:sym typeface="Helvetica Neue"/>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ts val="600"/>
                        </a:spcAft>
                        <a:buClrTx/>
                        <a:buSzTx/>
                        <a:buFontTx/>
                        <a:buNone/>
                        <a:tabLst/>
                      </a:pPr>
                      <a:r>
                        <a:rPr kumimoji="0" lang="ru-RU" sz="1800" b="0" i="0" u="none" strike="noStrike" cap="none" normalizeH="0" baseline="0">
                          <a:ln>
                            <a:noFill/>
                          </a:ln>
                          <a:solidFill>
                            <a:schemeClr val="tx1"/>
                          </a:solidFill>
                          <a:effectLst/>
                          <a:latin typeface="Arial" charset="0"/>
                          <a:ea typeface="Helvetica Neue"/>
                          <a:cs typeface="Arial" charset="0"/>
                          <a:sym typeface="Helvetica Neue"/>
                        </a:rPr>
                        <a:t>0,</a:t>
                      </a:r>
                      <a:r>
                        <a:rPr kumimoji="0" lang="en-US" sz="1800" b="0" i="0" u="none" strike="noStrike" cap="none" normalizeH="0" baseline="0">
                          <a:ln>
                            <a:noFill/>
                          </a:ln>
                          <a:solidFill>
                            <a:schemeClr val="tx1"/>
                          </a:solidFill>
                          <a:effectLst/>
                          <a:latin typeface="Arial" charset="0"/>
                          <a:ea typeface="Helvetica Neue"/>
                          <a:cs typeface="Arial" charset="0"/>
                          <a:sym typeface="Helvetica Neue"/>
                        </a:rPr>
                        <a:t>4</a:t>
                      </a:r>
                      <a:r>
                        <a:rPr kumimoji="0" lang="ru-RU" sz="1800" b="0" i="0" u="none" strike="noStrike" cap="none" normalizeH="0" baseline="0">
                          <a:ln>
                            <a:noFill/>
                          </a:ln>
                          <a:solidFill>
                            <a:schemeClr val="tx1"/>
                          </a:solidFill>
                          <a:effectLst/>
                          <a:latin typeface="Arial" charset="0"/>
                          <a:ea typeface="Helvetica Neue"/>
                          <a:cs typeface="Arial" charset="0"/>
                          <a:sym typeface="Helvetica Neue"/>
                        </a:rPr>
                        <a:t>0</a:t>
                      </a:r>
                      <a:endParaRPr kumimoji="0" lang="ru-RU" sz="1800" b="0" i="0" u="none" strike="noStrike" cap="none" normalizeH="0" baseline="0">
                        <a:ln>
                          <a:noFill/>
                        </a:ln>
                        <a:solidFill>
                          <a:schemeClr val="tx1"/>
                        </a:solidFill>
                        <a:effectLst/>
                        <a:latin typeface="Times New Roman" pitchFamily="18" charset="0"/>
                        <a:ea typeface="Helvetica Neue"/>
                        <a:cs typeface="Times New Roman" pitchFamily="18" charset="0"/>
                        <a:sym typeface="Helvetica Neue"/>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ts val="600"/>
                        </a:spcAft>
                        <a:buClrTx/>
                        <a:buSzTx/>
                        <a:buFontTx/>
                        <a:buNone/>
                        <a:tabLst/>
                      </a:pPr>
                      <a:r>
                        <a:rPr kumimoji="0" lang="ru-RU" sz="1800" b="0" i="0" u="none" strike="noStrike" cap="none" normalizeH="0" baseline="0" dirty="0">
                          <a:ln>
                            <a:noFill/>
                          </a:ln>
                          <a:solidFill>
                            <a:schemeClr val="tx1"/>
                          </a:solidFill>
                          <a:effectLst/>
                          <a:latin typeface="Arial" charset="0"/>
                          <a:ea typeface="Helvetica Neue"/>
                          <a:cs typeface="Arial" charset="0"/>
                          <a:sym typeface="Helvetica Neue"/>
                        </a:rPr>
                        <a:t>4</a:t>
                      </a:r>
                      <a:endParaRPr kumimoji="0" lang="ru-RU" sz="1800" b="0" i="0" u="none" strike="noStrike" cap="none" normalizeH="0" baseline="0" dirty="0">
                        <a:ln>
                          <a:noFill/>
                        </a:ln>
                        <a:solidFill>
                          <a:schemeClr val="tx1"/>
                        </a:solidFill>
                        <a:effectLst/>
                        <a:latin typeface="Times New Roman" pitchFamily="18" charset="0"/>
                        <a:ea typeface="Helvetica Neue"/>
                        <a:cs typeface="Times New Roman" pitchFamily="18" charset="0"/>
                        <a:sym typeface="Helvetica Neue"/>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311121">
                <a:tc>
                  <a:txBody>
                    <a:bodyPr/>
                    <a:lstStyle/>
                    <a:p>
                      <a:pPr marL="0" marR="0" lvl="0" indent="88900" algn="l" defTabSz="914400" rtl="0" eaLnBrk="1" fontAlgn="base" latinLnBrk="0" hangingPunct="1">
                        <a:lnSpc>
                          <a:spcPct val="100000"/>
                        </a:lnSpc>
                        <a:spcBef>
                          <a:spcPct val="0"/>
                        </a:spcBef>
                        <a:spcAft>
                          <a:spcPts val="600"/>
                        </a:spcAft>
                        <a:buClrTx/>
                        <a:buSzTx/>
                        <a:buFontTx/>
                        <a:buNone/>
                        <a:tabLst/>
                      </a:pPr>
                      <a:r>
                        <a:rPr kumimoji="0" lang="ru-RU" sz="1800" b="0" i="0" u="none" strike="noStrike" cap="none" normalizeH="0" baseline="0" dirty="0">
                          <a:ln>
                            <a:noFill/>
                          </a:ln>
                          <a:solidFill>
                            <a:srgbClr val="FF0000"/>
                          </a:solidFill>
                          <a:effectLst/>
                          <a:latin typeface="Arial" charset="0"/>
                          <a:ea typeface="Helvetica Neue"/>
                          <a:cs typeface="Arial" charset="0"/>
                          <a:sym typeface="Helvetica Neue"/>
                        </a:rPr>
                        <a:t>Россия</a:t>
                      </a:r>
                      <a:endParaRPr kumimoji="0" lang="ru-RU" sz="1800" b="0" i="0" u="none" strike="noStrike" cap="none" normalizeH="0" baseline="0" dirty="0">
                        <a:ln>
                          <a:noFill/>
                        </a:ln>
                        <a:solidFill>
                          <a:srgbClr val="FF0000"/>
                        </a:solidFill>
                        <a:effectLst/>
                        <a:latin typeface="Times New Roman" pitchFamily="18" charset="0"/>
                        <a:ea typeface="Helvetica Neue"/>
                        <a:cs typeface="Times New Roman" pitchFamily="18" charset="0"/>
                        <a:sym typeface="Helvetica Neue"/>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ts val="600"/>
                        </a:spcAft>
                        <a:buClrTx/>
                        <a:buSzTx/>
                        <a:buFontTx/>
                        <a:buNone/>
                        <a:tabLst/>
                      </a:pPr>
                      <a:r>
                        <a:rPr kumimoji="0" lang="ru-RU" sz="1800" b="0" i="0" u="none" strike="noStrike" cap="none" normalizeH="0" baseline="0" dirty="0">
                          <a:ln>
                            <a:noFill/>
                          </a:ln>
                          <a:solidFill>
                            <a:srgbClr val="FF0000"/>
                          </a:solidFill>
                          <a:effectLst/>
                          <a:latin typeface="Arial" charset="0"/>
                          <a:ea typeface="Helvetica Neue"/>
                          <a:cs typeface="Arial" charset="0"/>
                          <a:sym typeface="Helvetica Neue"/>
                        </a:rPr>
                        <a:t>2,7</a:t>
                      </a:r>
                      <a:endParaRPr kumimoji="0" lang="ru-RU" sz="1800" b="0" i="0" u="none" strike="noStrike" cap="none" normalizeH="0" baseline="0" dirty="0">
                        <a:ln>
                          <a:noFill/>
                        </a:ln>
                        <a:solidFill>
                          <a:srgbClr val="FF0000"/>
                        </a:solidFill>
                        <a:effectLst/>
                        <a:latin typeface="Times New Roman" pitchFamily="18" charset="0"/>
                        <a:ea typeface="Helvetica Neue"/>
                        <a:cs typeface="Times New Roman" pitchFamily="18" charset="0"/>
                        <a:sym typeface="Helvetica Neue"/>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ts val="600"/>
                        </a:spcAft>
                        <a:buClrTx/>
                        <a:buSzTx/>
                        <a:buFontTx/>
                        <a:buNone/>
                        <a:tabLst/>
                      </a:pPr>
                      <a:r>
                        <a:rPr kumimoji="0" lang="ru-RU" sz="1800" b="0" i="0" u="none" strike="noStrike" cap="none" normalizeH="0" baseline="0" dirty="0">
                          <a:ln>
                            <a:noFill/>
                          </a:ln>
                          <a:solidFill>
                            <a:srgbClr val="FF0000"/>
                          </a:solidFill>
                          <a:effectLst/>
                          <a:latin typeface="Arial" charset="0"/>
                          <a:ea typeface="Helvetica Neue"/>
                          <a:cs typeface="Arial" charset="0"/>
                          <a:sym typeface="Helvetica Neue"/>
                        </a:rPr>
                        <a:t>100</a:t>
                      </a:r>
                      <a:endParaRPr kumimoji="0" lang="ru-RU" sz="1800" b="0" i="0" u="none" strike="noStrike" cap="none" normalizeH="0" baseline="0" dirty="0">
                        <a:ln>
                          <a:noFill/>
                        </a:ln>
                        <a:solidFill>
                          <a:srgbClr val="FF0000"/>
                        </a:solidFill>
                        <a:effectLst/>
                        <a:latin typeface="Times New Roman" pitchFamily="18" charset="0"/>
                        <a:ea typeface="Helvetica Neue"/>
                        <a:cs typeface="Times New Roman" pitchFamily="18" charset="0"/>
                        <a:sym typeface="Helvetica Neue"/>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ts val="600"/>
                        </a:spcAft>
                        <a:buClrTx/>
                        <a:buSzTx/>
                        <a:buFontTx/>
                        <a:buNone/>
                        <a:tabLst/>
                      </a:pPr>
                      <a:r>
                        <a:rPr kumimoji="0" lang="ru-RU" sz="1800" b="0" i="0" u="none" strike="noStrike" cap="none" normalizeH="0" baseline="0" dirty="0">
                          <a:ln>
                            <a:noFill/>
                          </a:ln>
                          <a:solidFill>
                            <a:srgbClr val="FF0000"/>
                          </a:solidFill>
                          <a:effectLst/>
                          <a:latin typeface="Arial" charset="0"/>
                          <a:ea typeface="Helvetica Neue"/>
                          <a:cs typeface="Arial" charset="0"/>
                          <a:sym typeface="Helvetica Neue"/>
                        </a:rPr>
                        <a:t>0,50</a:t>
                      </a:r>
                      <a:endParaRPr kumimoji="0" lang="ru-RU" sz="1800" b="0" i="0" u="none" strike="noStrike" cap="none" normalizeH="0" baseline="0" dirty="0">
                        <a:ln>
                          <a:noFill/>
                        </a:ln>
                        <a:solidFill>
                          <a:srgbClr val="FF0000"/>
                        </a:solidFill>
                        <a:effectLst/>
                        <a:latin typeface="Times New Roman" pitchFamily="18" charset="0"/>
                        <a:ea typeface="Helvetica Neue"/>
                        <a:cs typeface="Times New Roman" pitchFamily="18" charset="0"/>
                        <a:sym typeface="Helvetica Neue"/>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ts val="600"/>
                        </a:spcAft>
                        <a:buClrTx/>
                        <a:buSzTx/>
                        <a:buFontTx/>
                        <a:buNone/>
                        <a:tabLst/>
                      </a:pPr>
                      <a:r>
                        <a:rPr kumimoji="0" lang="ru-RU" sz="1800" b="0" i="0" u="none" strike="noStrike" cap="none" normalizeH="0" baseline="0" dirty="0">
                          <a:ln>
                            <a:noFill/>
                          </a:ln>
                          <a:solidFill>
                            <a:srgbClr val="FF0000"/>
                          </a:solidFill>
                          <a:effectLst/>
                          <a:latin typeface="Arial" charset="0"/>
                          <a:ea typeface="Helvetica Neue"/>
                          <a:cs typeface="Arial" charset="0"/>
                          <a:sym typeface="Helvetica Neue"/>
                        </a:rPr>
                        <a:t>6</a:t>
                      </a:r>
                      <a:endParaRPr kumimoji="0" lang="ru-RU" sz="1800" b="0" i="0" u="none" strike="noStrike" cap="none" normalizeH="0" baseline="0" dirty="0">
                        <a:ln>
                          <a:noFill/>
                        </a:ln>
                        <a:solidFill>
                          <a:srgbClr val="FF0000"/>
                        </a:solidFill>
                        <a:effectLst/>
                        <a:latin typeface="Times New Roman" pitchFamily="18" charset="0"/>
                        <a:ea typeface="Helvetica Neue"/>
                        <a:cs typeface="Times New Roman" pitchFamily="18" charset="0"/>
                        <a:sym typeface="Helvetica Neue"/>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bl>
          </a:graphicData>
        </a:graphic>
      </p:graphicFrame>
      <p:sp>
        <p:nvSpPr>
          <p:cNvPr id="12" name="TextBox 11"/>
          <p:cNvSpPr txBox="1"/>
          <p:nvPr/>
        </p:nvSpPr>
        <p:spPr>
          <a:xfrm>
            <a:off x="7800819" y="7006797"/>
            <a:ext cx="2675597" cy="27894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spcFirstLastPara="1" lIns="44556" tIns="44556" rIns="44556" bIns="44556" spcCol="38100" anchor="ctr">
            <a:spAutoFit/>
          </a:bodyPr>
          <a:lstStyle/>
          <a:p>
            <a:pPr defTabSz="724046" fontAlgn="auto" hangingPunct="0">
              <a:spcBef>
                <a:spcPts val="0"/>
              </a:spcBef>
              <a:spcAft>
                <a:spcPts val="0"/>
              </a:spcAft>
              <a:defRPr/>
            </a:pPr>
            <a:r>
              <a:rPr lang="ru-RU" sz="1228" b="0" dirty="0">
                <a:latin typeface="+mn-lt"/>
              </a:rPr>
              <a:t> </a:t>
            </a:r>
          </a:p>
        </p:txBody>
      </p:sp>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Номер слайда"/>
          <p:cNvSpPr txBox="1">
            <a:spLocks noGrp="1"/>
          </p:cNvSpPr>
          <p:nvPr>
            <p:ph type="sldNum" sz="quarter" idx="2"/>
          </p:nvPr>
        </p:nvSpPr>
        <p:spPr>
          <a:xfrm>
            <a:off x="433302" y="7020987"/>
            <a:ext cx="94578" cy="20249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nchor="ctr"/>
          <a:lstStyle/>
          <a:p>
            <a:pPr defTabSz="362023" fontAlgn="auto" hangingPunct="0">
              <a:spcBef>
                <a:spcPts val="0"/>
              </a:spcBef>
              <a:spcAft>
                <a:spcPts val="0"/>
              </a:spcAft>
            </a:pPr>
            <a:fld id="{86CB4B4D-7CA3-9044-876B-883B54F8677D}" type="slidenum">
              <a:rPr kern="0">
                <a:latin typeface="Arial"/>
                <a:cs typeface="Arial"/>
              </a:rPr>
              <a:pPr defTabSz="362023" fontAlgn="auto" hangingPunct="0">
                <a:spcBef>
                  <a:spcPts val="0"/>
                </a:spcBef>
                <a:spcAft>
                  <a:spcPts val="0"/>
                </a:spcAft>
              </a:pPr>
              <a:t>11</a:t>
            </a:fld>
            <a:endParaRPr kern="0" dirty="0">
              <a:latin typeface="Arial"/>
              <a:cs typeface="Arial"/>
            </a:endParaRPr>
          </a:p>
        </p:txBody>
      </p:sp>
      <p:sp>
        <p:nvSpPr>
          <p:cNvPr id="80" name="Energy sector impacts on the economy dynamics in Russia"/>
          <p:cNvSpPr txBox="1">
            <a:spLocks noGrp="1"/>
          </p:cNvSpPr>
          <p:nvPr>
            <p:ph type="title"/>
          </p:nvPr>
        </p:nvSpPr>
        <p:spPr>
          <a:xfrm>
            <a:off x="750637" y="96183"/>
            <a:ext cx="8075746" cy="1249709"/>
          </a:xfrm>
          <a:prstGeom prst="rect">
            <a:avLst/>
          </a:prstGeom>
        </p:spPr>
        <p:txBody>
          <a:bodyPr>
            <a:normAutofit/>
          </a:bodyPr>
          <a:lstStyle/>
          <a:p>
            <a:r>
              <a:rPr lang="ru-RU" sz="2000" dirty="0">
                <a:solidFill>
                  <a:srgbClr val="0070C0"/>
                </a:solidFill>
                <a:effectLst>
                  <a:outerShdw blurRad="38100" dist="38100" dir="2700000" algn="tl">
                    <a:srgbClr val="000000">
                      <a:alpha val="43137"/>
                    </a:srgbClr>
                  </a:outerShdw>
                </a:effectLst>
              </a:rPr>
              <a:t>СЦЕНАРИЙ ДОСТИЖЕНИЯ НУЛЕВЫХ ЭНЕРГЕТИЧЕСКИХ ЭМИССИЙ В СЕРЕДИНЕ ВЕКА: ЗАТРАТЫ НА ЭНЕРГИЮ ПО ОТНОШЕНИЮ К ВВП</a:t>
            </a:r>
            <a:endParaRPr lang="en-US" sz="2000" dirty="0"/>
          </a:p>
        </p:txBody>
      </p:sp>
      <p:sp>
        <p:nvSpPr>
          <p:cNvPr id="7" name="Source:  Ministry of Economic Development of the Russian Federation">
            <a:extLst>
              <a:ext uri="{FF2B5EF4-FFF2-40B4-BE49-F238E27FC236}">
                <a16:creationId xmlns:a16="http://schemas.microsoft.com/office/drawing/2014/main" id="{4D1CAD0F-4361-4C14-A1E3-0668F1323CCF}"/>
              </a:ext>
            </a:extLst>
          </p:cNvPr>
          <p:cNvSpPr txBox="1">
            <a:spLocks/>
          </p:cNvSpPr>
          <p:nvPr/>
        </p:nvSpPr>
        <p:spPr>
          <a:xfrm>
            <a:off x="1648038" y="7046955"/>
            <a:ext cx="8417197" cy="17652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t">
            <a:spAutoFit/>
          </a:bodyPr>
          <a:lstStyle>
            <a:lvl1pPr marL="0" marR="0" indent="0" algn="r" defTabSz="412750" rtl="0" latinLnBrk="0">
              <a:lnSpc>
                <a:spcPct val="150000"/>
              </a:lnSpc>
              <a:spcBef>
                <a:spcPts val="0"/>
              </a:spcBef>
              <a:spcAft>
                <a:spcPts val="0"/>
              </a:spcAft>
              <a:buClrTx/>
              <a:buSzTx/>
              <a:buFontTx/>
              <a:buNone/>
              <a:tabLst/>
              <a:defRPr sz="1200" b="0" i="0" u="none" strike="noStrike" cap="none" spc="0" baseline="0">
                <a:ln>
                  <a:noFill/>
                </a:ln>
                <a:solidFill>
                  <a:srgbClr val="5E5E5E"/>
                </a:solidFill>
                <a:uFillTx/>
                <a:latin typeface="+mn-lt"/>
                <a:ea typeface="+mn-ea"/>
                <a:cs typeface="+mn-cs"/>
                <a:sym typeface="Arial"/>
              </a:defRPr>
            </a:lvl1pPr>
            <a:lvl2pPr marL="317500" marR="0" indent="0" algn="l" defTabSz="412750" rtl="0" latinLnBrk="0">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2pPr>
            <a:lvl3pPr marL="635000" marR="0" indent="0" algn="l" defTabSz="412750" rtl="0" latinLnBrk="0">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3pPr>
            <a:lvl4pPr marL="952500" marR="0" indent="0" algn="l" defTabSz="412750" rtl="0" latinLnBrk="0">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4pPr>
            <a:lvl5pPr marL="1270000" marR="0" indent="0" algn="l" defTabSz="412750" rtl="0" latinLnBrk="0">
              <a:lnSpc>
                <a:spcPct val="150000"/>
              </a:lnSpc>
              <a:spcBef>
                <a:spcPts val="0"/>
              </a:spcBef>
              <a:spcAft>
                <a:spcPts val="0"/>
              </a:spcAft>
              <a:buClrTx/>
              <a:buSzPct val="125000"/>
              <a:buFontTx/>
              <a:buNone/>
              <a:tabLst/>
              <a:defRPr sz="1500" b="0" i="0" u="none" strike="noStrike" cap="none" spc="0" baseline="0">
                <a:ln>
                  <a:noFill/>
                </a:ln>
                <a:solidFill>
                  <a:srgbClr val="000000"/>
                </a:solidFill>
                <a:uFillTx/>
                <a:latin typeface="+mn-lt"/>
                <a:ea typeface="Helvetica Neue"/>
                <a:cs typeface="Helvetica Neue"/>
                <a:sym typeface="Helvetica Neue"/>
              </a:defRPr>
            </a:lvl5pPr>
            <a:lvl6pPr marL="1785938" marR="0" indent="-198438" algn="ctr" defTabSz="412750" rtl="0" latinLnBrk="0">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6pPr>
            <a:lvl7pPr marL="2103438" marR="0" indent="-198438" algn="ctr" defTabSz="412750" rtl="0" latinLnBrk="0">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7pPr>
            <a:lvl8pPr marL="2420938" marR="0" indent="-198438" algn="ctr" defTabSz="412750" rtl="0" latinLnBrk="0">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8pPr>
            <a:lvl9pPr marL="2738438" marR="0" indent="-198438" algn="ctr" defTabSz="412750" rtl="0" latinLnBrk="0">
              <a:lnSpc>
                <a:spcPct val="100000"/>
              </a:lnSpc>
              <a:spcBef>
                <a:spcPts val="0"/>
              </a:spcBef>
              <a:spcAft>
                <a:spcPts val="0"/>
              </a:spcAft>
              <a:buClrTx/>
              <a:buSzPct val="125000"/>
              <a:buFontTx/>
              <a:buChar char="•"/>
              <a:tabLst/>
              <a:defRPr sz="1500" b="1" i="0" u="none" strike="noStrike" cap="none" spc="0" baseline="0">
                <a:ln>
                  <a:noFill/>
                </a:ln>
                <a:solidFill>
                  <a:srgbClr val="000000"/>
                </a:solidFill>
                <a:uFillTx/>
                <a:latin typeface="Helvetica Neue"/>
                <a:ea typeface="Helvetica Neue"/>
                <a:cs typeface="Helvetica Neue"/>
                <a:sym typeface="Helvetica Neue"/>
              </a:defRPr>
            </a:lvl9pPr>
          </a:lstStyle>
          <a:p>
            <a:pPr defTabSz="362023" fontAlgn="auto">
              <a:lnSpc>
                <a:spcPct val="120000"/>
              </a:lnSpc>
            </a:pPr>
            <a:r>
              <a:rPr lang="ru-RU" sz="1053" kern="0" dirty="0">
                <a:latin typeface="Arial"/>
                <a:cs typeface="Arial"/>
              </a:rPr>
              <a:t>Источник: оценки ИНП РАН</a:t>
            </a:r>
          </a:p>
        </p:txBody>
      </p:sp>
      <p:graphicFrame>
        <p:nvGraphicFramePr>
          <p:cNvPr id="8" name="Диаграмма 7">
            <a:extLst>
              <a:ext uri="{FF2B5EF4-FFF2-40B4-BE49-F238E27FC236}">
                <a16:creationId xmlns:a16="http://schemas.microsoft.com/office/drawing/2014/main" id="{0A22D2E6-FAA4-475E-B0C2-DC3A4EE7A8D5}"/>
              </a:ext>
            </a:extLst>
          </p:cNvPr>
          <p:cNvGraphicFramePr>
            <a:graphicFrameLocks/>
          </p:cNvGraphicFramePr>
          <p:nvPr>
            <p:extLst>
              <p:ext uri="{D42A27DB-BD31-4B8C-83A1-F6EECF244321}">
                <p14:modId xmlns:p14="http://schemas.microsoft.com/office/powerpoint/2010/main" val="1893177433"/>
              </p:ext>
            </p:extLst>
          </p:nvPr>
        </p:nvGraphicFramePr>
        <p:xfrm>
          <a:off x="573656" y="1423219"/>
          <a:ext cx="9557219" cy="5294671"/>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622642518"/>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Номер слайда"/>
          <p:cNvSpPr txBox="1">
            <a:spLocks noGrp="1"/>
          </p:cNvSpPr>
          <p:nvPr>
            <p:ph type="sldNum" sz="quarter" idx="2"/>
          </p:nvPr>
        </p:nvSpPr>
        <p:spPr>
          <a:xfrm>
            <a:off x="480576" y="7052662"/>
            <a:ext cx="93081" cy="16127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nchor="ctr"/>
          <a:lstStyle/>
          <a:p>
            <a:pPr algn="l"/>
            <a:fld id="{86CB4B4D-7CA3-9044-876B-883B54F8677D}" type="slidenum">
              <a:rPr/>
              <a:pPr algn="l"/>
              <a:t>12</a:t>
            </a:fld>
            <a:endParaRPr dirty="0"/>
          </a:p>
        </p:txBody>
      </p:sp>
      <p:sp>
        <p:nvSpPr>
          <p:cNvPr id="80" name="Energy sector impacts on the economy dynamics in Russia"/>
          <p:cNvSpPr txBox="1">
            <a:spLocks noGrp="1"/>
          </p:cNvSpPr>
          <p:nvPr>
            <p:ph type="title"/>
          </p:nvPr>
        </p:nvSpPr>
        <p:spPr>
          <a:xfrm>
            <a:off x="573657" y="347330"/>
            <a:ext cx="8075746" cy="902698"/>
          </a:xfrm>
          <a:prstGeom prst="rect">
            <a:avLst/>
          </a:prstGeom>
        </p:spPr>
        <p:txBody>
          <a:bodyPr>
            <a:normAutofit fontScale="90000"/>
          </a:bodyPr>
          <a:lstStyle/>
          <a:p>
            <a:r>
              <a:rPr lang="ru-RU" sz="2000" dirty="0">
                <a:solidFill>
                  <a:srgbClr val="0070C0"/>
                </a:solidFill>
                <a:effectLst>
                  <a:outerShdw blurRad="38100" dist="38100" dir="2700000" algn="tl">
                    <a:srgbClr val="000000">
                      <a:alpha val="43137"/>
                    </a:srgbClr>
                  </a:outerShdw>
                </a:effectLst>
              </a:rPr>
              <a:t>СТРАТЕГИИ СОЦИАЛЬНО-ЭКОНОМИЧЕСКОГО РАЗВИТИЯ С НИЗКИМ УРОВНЕМ ЭМИССИЙ ПАРНИКОВЫХ ГАЗОВ</a:t>
            </a:r>
            <a:r>
              <a:rPr lang="en-US" sz="2000" dirty="0">
                <a:solidFill>
                  <a:srgbClr val="FF0000"/>
                </a:solidFill>
                <a:effectLst>
                  <a:outerShdw blurRad="38100" dist="38100" dir="2700000" algn="tl">
                    <a:srgbClr val="000000">
                      <a:alpha val="43137"/>
                    </a:srgbClr>
                  </a:outerShdw>
                </a:effectLst>
              </a:rPr>
              <a:t> </a:t>
            </a:r>
            <a:r>
              <a:rPr lang="ru-RU" sz="2000" dirty="0">
                <a:solidFill>
                  <a:srgbClr val="0070C0"/>
                </a:solidFill>
                <a:effectLst>
                  <a:outerShdw blurRad="38100" dist="38100" dir="2700000" algn="tl">
                    <a:srgbClr val="000000">
                      <a:alpha val="43137"/>
                    </a:srgbClr>
                  </a:outerShdw>
                </a:effectLst>
              </a:rPr>
              <a:t>(</a:t>
            </a:r>
            <a:r>
              <a:rPr lang="en-US" sz="2000" i="1" dirty="0">
                <a:solidFill>
                  <a:srgbClr val="0070C0"/>
                </a:solidFill>
                <a:effectLst>
                  <a:outerShdw blurRad="38100" dist="38100" dir="2700000" algn="tl">
                    <a:srgbClr val="000000">
                      <a:alpha val="43137"/>
                    </a:srgbClr>
                  </a:outerShdw>
                </a:effectLst>
              </a:rPr>
              <a:t>LEDS</a:t>
            </a:r>
            <a:r>
              <a:rPr lang="ru-RU" sz="2000" dirty="0">
                <a:solidFill>
                  <a:srgbClr val="0070C0"/>
                </a:solidFill>
                <a:effectLst>
                  <a:outerShdw blurRad="38100" dist="38100" dir="2700000" algn="tl">
                    <a:srgbClr val="000000">
                      <a:alpha val="43137"/>
                    </a:srgbClr>
                  </a:outerShdw>
                </a:effectLst>
              </a:rPr>
              <a:t>): МИРОВОЙ ОПЫТ</a:t>
            </a:r>
            <a:endParaRPr sz="1600" dirty="0">
              <a:solidFill>
                <a:srgbClr val="FF0000"/>
              </a:solidFill>
              <a:effectLst>
                <a:outerShdw blurRad="38100" dist="38100" dir="2700000" algn="tl">
                  <a:srgbClr val="000000">
                    <a:alpha val="43137"/>
                  </a:srgbClr>
                </a:outerShdw>
              </a:effectLst>
            </a:endParaRPr>
          </a:p>
        </p:txBody>
      </p:sp>
      <p:sp>
        <p:nvSpPr>
          <p:cNvPr id="2" name="Прямоугольник 1">
            <a:extLst>
              <a:ext uri="{FF2B5EF4-FFF2-40B4-BE49-F238E27FC236}">
                <a16:creationId xmlns:a16="http://schemas.microsoft.com/office/drawing/2014/main" id="{A966F0E1-5E28-4027-B185-CB86F0F15902}"/>
              </a:ext>
            </a:extLst>
          </p:cNvPr>
          <p:cNvSpPr/>
          <p:nvPr/>
        </p:nvSpPr>
        <p:spPr>
          <a:xfrm>
            <a:off x="243072" y="1429665"/>
            <a:ext cx="9977560" cy="6217087"/>
          </a:xfrm>
          <a:prstGeom prst="rect">
            <a:avLst/>
          </a:prstGeom>
        </p:spPr>
        <p:txBody>
          <a:bodyPr wrap="square">
            <a:spAutoFit/>
          </a:bodyPr>
          <a:lstStyle/>
          <a:p>
            <a:pPr algn="ctr"/>
            <a:r>
              <a:rPr lang="ru-RU" sz="2000" dirty="0">
                <a:solidFill>
                  <a:srgbClr val="FF0000"/>
                </a:solidFill>
                <a:effectLst>
                  <a:outerShdw blurRad="38100" dist="38100" dir="2700000" algn="tl">
                    <a:srgbClr val="000000">
                      <a:alpha val="43137"/>
                    </a:srgbClr>
                  </a:outerShdw>
                </a:effectLst>
              </a:rPr>
              <a:t>Интегральная характеристика официально принятых </a:t>
            </a:r>
            <a:r>
              <a:rPr lang="en-US" sz="2000" i="1" dirty="0">
                <a:solidFill>
                  <a:srgbClr val="FF0000"/>
                </a:solidFill>
                <a:effectLst>
                  <a:outerShdw blurRad="38100" dist="38100" dir="2700000" algn="tl">
                    <a:srgbClr val="000000">
                      <a:alpha val="43137"/>
                    </a:srgbClr>
                  </a:outerShdw>
                </a:effectLst>
              </a:rPr>
              <a:t>LEDS</a:t>
            </a:r>
            <a:r>
              <a:rPr lang="ru-RU" sz="2000" dirty="0">
                <a:solidFill>
                  <a:srgbClr val="FF0000"/>
                </a:solidFill>
                <a:effectLst>
                  <a:outerShdw blurRad="38100" dist="38100" dir="2700000" algn="tl">
                    <a:srgbClr val="000000">
                      <a:alpha val="43137"/>
                    </a:srgbClr>
                  </a:outerShdw>
                </a:effectLst>
              </a:rPr>
              <a:t> </a:t>
            </a:r>
            <a:endParaRPr lang="ru-RU" sz="1000" dirty="0">
              <a:solidFill>
                <a:srgbClr val="FF0000"/>
              </a:solidFill>
              <a:effectLst>
                <a:outerShdw blurRad="38100" dist="38100" dir="2700000" algn="tl">
                  <a:srgbClr val="000000">
                    <a:alpha val="43137"/>
                  </a:srgbClr>
                </a:outerShdw>
              </a:effectLst>
            </a:endParaRPr>
          </a:p>
          <a:p>
            <a:pPr marL="285750" lvl="0" indent="-285750">
              <a:lnSpc>
                <a:spcPct val="120000"/>
              </a:lnSpc>
              <a:buFont typeface="Wingdings" panose="05000000000000000000" pitchFamily="2" charset="2"/>
              <a:buChar char="§"/>
            </a:pPr>
            <a:r>
              <a:rPr lang="ru-RU" sz="1500" b="0" dirty="0"/>
              <a:t>Всего </a:t>
            </a:r>
            <a:r>
              <a:rPr lang="en-US" sz="1500" b="0" i="1" dirty="0"/>
              <a:t>LEDS</a:t>
            </a:r>
            <a:r>
              <a:rPr lang="en-US" sz="1500" b="0" dirty="0"/>
              <a:t> = </a:t>
            </a:r>
            <a:r>
              <a:rPr lang="en-US" sz="1500" u="sng" dirty="0"/>
              <a:t>30 </a:t>
            </a:r>
            <a:r>
              <a:rPr lang="ru-RU" sz="1500" u="sng" dirty="0"/>
              <a:t>или 15% </a:t>
            </a:r>
            <a:r>
              <a:rPr lang="ru-RU" sz="1500" b="0" dirty="0"/>
              <a:t>от числа стран-участниц Парижского соглашения</a:t>
            </a:r>
          </a:p>
          <a:p>
            <a:pPr marL="285750" lvl="0" indent="-285750">
              <a:lnSpc>
                <a:spcPct val="120000"/>
              </a:lnSpc>
              <a:buFont typeface="Wingdings" panose="05000000000000000000" pitchFamily="2" charset="2"/>
              <a:buChar char="§"/>
            </a:pPr>
            <a:r>
              <a:rPr lang="en-US" sz="1500" b="0" i="1" dirty="0"/>
              <a:t>LEDS</a:t>
            </a:r>
            <a:r>
              <a:rPr lang="ru-RU" sz="1500" b="0" dirty="0"/>
              <a:t>, предусматривающие к 2050 г. </a:t>
            </a:r>
            <a:r>
              <a:rPr lang="en-US" sz="1500" b="0" dirty="0"/>
              <a:t>Net Zero</a:t>
            </a:r>
            <a:r>
              <a:rPr lang="ru-RU" sz="1500" b="0" dirty="0"/>
              <a:t>/</a:t>
            </a:r>
            <a:r>
              <a:rPr lang="en-US" sz="1500" b="0" dirty="0"/>
              <a:t>Carbon Neutral </a:t>
            </a:r>
            <a:r>
              <a:rPr lang="ru-RU" sz="1500" b="0" dirty="0"/>
              <a:t>– </a:t>
            </a:r>
            <a:r>
              <a:rPr lang="ru-RU" sz="1500" u="sng" dirty="0"/>
              <a:t>15 или 50%</a:t>
            </a:r>
            <a:r>
              <a:rPr lang="ru-RU" sz="1500" b="0" u="sng" dirty="0"/>
              <a:t> </a:t>
            </a:r>
            <a:r>
              <a:rPr lang="ru-RU" sz="1500" b="0" dirty="0"/>
              <a:t>общего числа </a:t>
            </a:r>
            <a:r>
              <a:rPr lang="en-US" sz="1500" b="0" i="1" dirty="0"/>
              <a:t>LEDS </a:t>
            </a:r>
            <a:r>
              <a:rPr lang="ru-RU" sz="1500" b="0" u="sng" dirty="0"/>
              <a:t>,</a:t>
            </a:r>
            <a:r>
              <a:rPr lang="ru-RU" sz="1500" b="0" dirty="0"/>
              <a:t> </a:t>
            </a:r>
          </a:p>
          <a:p>
            <a:pPr lvl="0">
              <a:lnSpc>
                <a:spcPct val="120000"/>
              </a:lnSpc>
            </a:pPr>
            <a:r>
              <a:rPr lang="ru-RU" sz="1500" b="0" dirty="0"/>
              <a:t>             в т.ч. предусматривающих к 2050 г.:</a:t>
            </a:r>
          </a:p>
          <a:p>
            <a:pPr marL="971550" lvl="2" indent="-285750">
              <a:lnSpc>
                <a:spcPct val="120000"/>
              </a:lnSpc>
              <a:buFont typeface="Courier New" panose="02070309020205020404" pitchFamily="49" charset="0"/>
              <a:buChar char="o"/>
            </a:pPr>
            <a:r>
              <a:rPr lang="ru-RU" sz="1500" b="0" dirty="0"/>
              <a:t>нулевые нетто- эмиссии ПГ – </a:t>
            </a:r>
            <a:r>
              <a:rPr lang="ru-RU" sz="1500" u="sng" dirty="0"/>
              <a:t>9 или 32% </a:t>
            </a:r>
            <a:r>
              <a:rPr lang="ru-RU" sz="1500" b="0" u="sng" dirty="0"/>
              <a:t>их общего числа </a:t>
            </a:r>
            <a:r>
              <a:rPr lang="ru-RU" sz="1500" b="0" dirty="0"/>
              <a:t>(особое место – Финляндия: 2035)</a:t>
            </a:r>
          </a:p>
          <a:p>
            <a:pPr marL="971550" lvl="2" indent="-285750">
              <a:lnSpc>
                <a:spcPct val="120000"/>
              </a:lnSpc>
              <a:buFont typeface="Courier New" panose="02070309020205020404" pitchFamily="49" charset="0"/>
              <a:buChar char="o"/>
            </a:pPr>
            <a:r>
              <a:rPr lang="en-US" sz="1500" b="0" dirty="0"/>
              <a:t>climate</a:t>
            </a:r>
            <a:r>
              <a:rPr lang="ru-RU" sz="1500" b="0" dirty="0"/>
              <a:t>-</a:t>
            </a:r>
            <a:r>
              <a:rPr lang="en-US" sz="1500" b="0" dirty="0"/>
              <a:t>neutral economy</a:t>
            </a:r>
            <a:r>
              <a:rPr lang="ru-RU" sz="1500" b="0" dirty="0"/>
              <a:t> (</a:t>
            </a:r>
            <a:r>
              <a:rPr lang="en-US" sz="1500" b="0" dirty="0"/>
              <a:t>IPCC</a:t>
            </a:r>
            <a:r>
              <a:rPr lang="ru-RU" sz="1500" b="0" dirty="0"/>
              <a:t> 1,5</a:t>
            </a:r>
            <a:r>
              <a:rPr lang="en-US" sz="1500" b="0" dirty="0"/>
              <a:t>C</a:t>
            </a:r>
            <a:r>
              <a:rPr lang="ru-RU" sz="1500" b="0" dirty="0"/>
              <a:t>) </a:t>
            </a:r>
            <a:r>
              <a:rPr lang="ru-RU" sz="1500" b="0" u="sng" dirty="0"/>
              <a:t>– </a:t>
            </a:r>
            <a:r>
              <a:rPr lang="ru-RU" sz="1500" u="sng" dirty="0"/>
              <a:t>6 или 22% </a:t>
            </a:r>
            <a:r>
              <a:rPr lang="ru-RU" sz="1500" b="0" u="sng" dirty="0"/>
              <a:t>их общего числа</a:t>
            </a:r>
            <a:r>
              <a:rPr lang="ru-RU" sz="1500" b="0" dirty="0"/>
              <a:t> </a:t>
            </a:r>
          </a:p>
          <a:p>
            <a:pPr marL="228600" lvl="1" indent="0">
              <a:lnSpc>
                <a:spcPct val="120000"/>
              </a:lnSpc>
            </a:pPr>
            <a:r>
              <a:rPr lang="en-US" sz="1500" b="0" dirty="0"/>
              <a:t>     </a:t>
            </a:r>
            <a:r>
              <a:rPr lang="ru-RU" sz="1500" b="0" dirty="0"/>
              <a:t>Европейские </a:t>
            </a:r>
            <a:r>
              <a:rPr lang="en-US" sz="1500" b="0" i="1" dirty="0"/>
              <a:t>LEDS </a:t>
            </a:r>
            <a:r>
              <a:rPr lang="ru-RU" sz="1500" b="0" dirty="0"/>
              <a:t>– </a:t>
            </a:r>
            <a:r>
              <a:rPr lang="ru-RU" sz="1500" b="0" u="sng" dirty="0"/>
              <a:t>11 или 39% числа стран-членов ЕС, но с июня 2021 г. – ожидаются изменения</a:t>
            </a:r>
            <a:endParaRPr lang="ru-RU" sz="1500" b="0" dirty="0"/>
          </a:p>
          <a:p>
            <a:pPr marL="57150" indent="-285750">
              <a:lnSpc>
                <a:spcPct val="120000"/>
              </a:lnSpc>
              <a:buFont typeface="Wingdings" panose="05000000000000000000" pitchFamily="2" charset="2"/>
              <a:buChar char="§"/>
            </a:pPr>
            <a:r>
              <a:rPr lang="en-US" sz="1500" b="0" i="1" dirty="0"/>
              <a:t>LEDS</a:t>
            </a:r>
            <a:r>
              <a:rPr lang="ru-RU" sz="1500" b="0" dirty="0"/>
              <a:t>, предусматривающие к 2050 г.  </a:t>
            </a:r>
            <a:r>
              <a:rPr lang="ru-RU" sz="1500" b="0" u="sng" dirty="0"/>
              <a:t>сокращение эмиссий ПГ – </a:t>
            </a:r>
            <a:r>
              <a:rPr lang="ru-RU" sz="1500" u="sng" dirty="0"/>
              <a:t>13 или 43</a:t>
            </a:r>
            <a:r>
              <a:rPr lang="ru-RU" sz="1500" b="0" u="sng" dirty="0"/>
              <a:t>% их общего числа</a:t>
            </a:r>
          </a:p>
          <a:p>
            <a:pPr marL="57150" indent="-285750">
              <a:lnSpc>
                <a:spcPct val="120000"/>
              </a:lnSpc>
              <a:buFont typeface="Wingdings" panose="05000000000000000000" pitchFamily="2" charset="2"/>
              <a:buChar char="§"/>
            </a:pPr>
            <a:r>
              <a:rPr lang="en-US" sz="1500" b="0" i="1" dirty="0"/>
              <a:t>LEDS</a:t>
            </a:r>
            <a:r>
              <a:rPr lang="ru-RU" sz="1500" b="0" dirty="0"/>
              <a:t>, предусматривающие к 2050 г. </a:t>
            </a:r>
            <a:r>
              <a:rPr lang="ru-RU" sz="1500" b="0" u="sng" dirty="0"/>
              <a:t>достижение пикового уровня эмиссий ПГ</a:t>
            </a:r>
            <a:r>
              <a:rPr lang="ru-RU" sz="1500" b="0" dirty="0"/>
              <a:t> – </a:t>
            </a:r>
            <a:r>
              <a:rPr lang="ru-RU" sz="1500" u="sng" dirty="0"/>
              <a:t>2 или 7%</a:t>
            </a:r>
            <a:r>
              <a:rPr lang="ru-RU" sz="1500" b="0" u="sng" dirty="0"/>
              <a:t> их общего числа</a:t>
            </a:r>
            <a:endParaRPr lang="ru-RU" sz="1500" u="sng" dirty="0"/>
          </a:p>
          <a:p>
            <a:pPr>
              <a:lnSpc>
                <a:spcPct val="120000"/>
              </a:lnSpc>
            </a:pPr>
            <a:r>
              <a:rPr lang="ru-RU" sz="1500" b="0" dirty="0"/>
              <a:t> </a:t>
            </a:r>
          </a:p>
          <a:p>
            <a:pPr marL="57150" indent="-285750">
              <a:buFont typeface="Wingdings" panose="05000000000000000000" pitchFamily="2" charset="2"/>
              <a:buChar char="§"/>
            </a:pPr>
            <a:endParaRPr lang="ru-RU" sz="1800" b="0" dirty="0"/>
          </a:p>
          <a:p>
            <a:pPr marL="57150" indent="-285750">
              <a:buFont typeface="Wingdings" panose="05000000000000000000" pitchFamily="2" charset="2"/>
              <a:buChar char="§"/>
            </a:pPr>
            <a:endParaRPr lang="ru-RU" sz="1800" dirty="0"/>
          </a:p>
          <a:p>
            <a:pPr marL="57150" indent="-285750">
              <a:buFont typeface="Wingdings" panose="05000000000000000000" pitchFamily="2" charset="2"/>
              <a:buChar char="§"/>
            </a:pPr>
            <a:endParaRPr lang="ru-RU" sz="1800" dirty="0"/>
          </a:p>
          <a:p>
            <a:pPr marL="57150" indent="-285750">
              <a:buFont typeface="Wingdings" panose="05000000000000000000" pitchFamily="2" charset="2"/>
              <a:buChar char="§"/>
            </a:pPr>
            <a:endParaRPr lang="ru-RU" sz="1800" dirty="0"/>
          </a:p>
          <a:p>
            <a:pPr marL="57150" indent="-285750">
              <a:buFont typeface="Wingdings" panose="05000000000000000000" pitchFamily="2" charset="2"/>
              <a:buChar char="§"/>
            </a:pPr>
            <a:endParaRPr lang="ru-RU" sz="1800" dirty="0"/>
          </a:p>
          <a:p>
            <a:pPr marL="57150" indent="-285750">
              <a:buFont typeface="Wingdings" panose="05000000000000000000" pitchFamily="2" charset="2"/>
              <a:buChar char="§"/>
            </a:pPr>
            <a:endParaRPr lang="ru-RU" sz="1800" dirty="0"/>
          </a:p>
          <a:p>
            <a:pPr marL="57150" indent="-285750">
              <a:buFont typeface="Wingdings" panose="05000000000000000000" pitchFamily="2" charset="2"/>
              <a:buChar char="§"/>
            </a:pPr>
            <a:endParaRPr lang="ru-RU" sz="1800" dirty="0"/>
          </a:p>
          <a:p>
            <a:pPr marL="57150" indent="-285750">
              <a:buFont typeface="Wingdings" panose="05000000000000000000" pitchFamily="2" charset="2"/>
              <a:buChar char="§"/>
            </a:pPr>
            <a:endParaRPr lang="ru-RU" sz="1800" dirty="0"/>
          </a:p>
          <a:p>
            <a:pPr marL="57150" indent="-285750">
              <a:buFont typeface="Wingdings" panose="05000000000000000000" pitchFamily="2" charset="2"/>
              <a:buChar char="§"/>
            </a:pPr>
            <a:endParaRPr lang="ru-RU" sz="1800" dirty="0"/>
          </a:p>
          <a:p>
            <a:pPr marL="57150" indent="-285750">
              <a:buFont typeface="Wingdings" panose="05000000000000000000" pitchFamily="2" charset="2"/>
              <a:buChar char="§"/>
            </a:pPr>
            <a:endParaRPr lang="ru-RU" sz="1800" dirty="0"/>
          </a:p>
          <a:p>
            <a:pPr marL="57150" indent="-285750">
              <a:buFont typeface="Wingdings" panose="05000000000000000000" pitchFamily="2" charset="2"/>
              <a:buChar char="§"/>
            </a:pPr>
            <a:endParaRPr lang="en-US" sz="1800" dirty="0"/>
          </a:p>
          <a:p>
            <a:r>
              <a:rPr lang="ru-RU" b="0" dirty="0"/>
              <a:t>                                                   </a:t>
            </a:r>
            <a:r>
              <a:rPr lang="ru-RU" sz="1800" dirty="0"/>
              <a:t>				                    </a:t>
            </a:r>
            <a:endParaRPr lang="ru-RU" b="0" dirty="0"/>
          </a:p>
        </p:txBody>
      </p:sp>
      <p:graphicFrame>
        <p:nvGraphicFramePr>
          <p:cNvPr id="5" name="Диаграмма 4">
            <a:extLst>
              <a:ext uri="{FF2B5EF4-FFF2-40B4-BE49-F238E27FC236}">
                <a16:creationId xmlns:a16="http://schemas.microsoft.com/office/drawing/2014/main" id="{743134EB-DA66-4689-9A2D-788B3EEB84A5}"/>
              </a:ext>
            </a:extLst>
          </p:cNvPr>
          <p:cNvGraphicFramePr/>
          <p:nvPr>
            <p:extLst>
              <p:ext uri="{D42A27DB-BD31-4B8C-83A1-F6EECF244321}">
                <p14:modId xmlns:p14="http://schemas.microsoft.com/office/powerpoint/2010/main" val="972672466"/>
              </p:ext>
            </p:extLst>
          </p:nvPr>
        </p:nvGraphicFramePr>
        <p:xfrm>
          <a:off x="2654710" y="4122174"/>
          <a:ext cx="5029200" cy="263109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928558778"/>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Номер слайда"/>
          <p:cNvSpPr txBox="1">
            <a:spLocks noGrp="1"/>
          </p:cNvSpPr>
          <p:nvPr>
            <p:ph type="sldNum" sz="quarter" idx="2"/>
          </p:nvPr>
        </p:nvSpPr>
        <p:spPr>
          <a:xfrm>
            <a:off x="480576" y="7052662"/>
            <a:ext cx="93081" cy="16127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nchor="ctr"/>
          <a:lstStyle/>
          <a:p>
            <a:pPr algn="l"/>
            <a:fld id="{86CB4B4D-7CA3-9044-876B-883B54F8677D}" type="slidenum">
              <a:rPr/>
              <a:pPr algn="l"/>
              <a:t>13</a:t>
            </a:fld>
            <a:endParaRPr dirty="0"/>
          </a:p>
        </p:txBody>
      </p:sp>
      <p:sp>
        <p:nvSpPr>
          <p:cNvPr id="80" name="Energy sector impacts on the economy dynamics in Russia"/>
          <p:cNvSpPr txBox="1">
            <a:spLocks noGrp="1"/>
          </p:cNvSpPr>
          <p:nvPr>
            <p:ph type="title"/>
          </p:nvPr>
        </p:nvSpPr>
        <p:spPr>
          <a:xfrm>
            <a:off x="480576" y="130080"/>
            <a:ext cx="8548577" cy="902698"/>
          </a:xfrm>
          <a:prstGeom prst="rect">
            <a:avLst/>
          </a:prstGeom>
        </p:spPr>
        <p:txBody>
          <a:bodyPr>
            <a:noAutofit/>
          </a:bodyPr>
          <a:lstStyle/>
          <a:p>
            <a:r>
              <a:rPr lang="ru-RU" sz="2000" dirty="0">
                <a:solidFill>
                  <a:srgbClr val="0070C0"/>
                </a:solidFill>
                <a:effectLst>
                  <a:outerShdw blurRad="38100" dist="38100" dir="2700000" algn="tl">
                    <a:srgbClr val="000000">
                      <a:alpha val="43137"/>
                    </a:srgbClr>
                  </a:outerShdw>
                </a:effectLst>
              </a:rPr>
              <a:t>ЕВРОПЕЙСКИЙ ЗЕЛЕНЫЙ КУРС» </a:t>
            </a:r>
            <a:r>
              <a:rPr lang="en-US" sz="2000" dirty="0">
                <a:solidFill>
                  <a:srgbClr val="0070C0"/>
                </a:solidFill>
                <a:effectLst>
                  <a:outerShdw blurRad="38100" dist="38100" dir="2700000" algn="tl">
                    <a:srgbClr val="000000">
                      <a:alpha val="43137"/>
                    </a:srgbClr>
                  </a:outerShdw>
                </a:effectLst>
              </a:rPr>
              <a:t>– </a:t>
            </a:r>
            <a:r>
              <a:rPr lang="ru-RU" sz="2000" dirty="0">
                <a:solidFill>
                  <a:srgbClr val="0070C0"/>
                </a:solidFill>
                <a:effectLst>
                  <a:outerShdw blurRad="38100" dist="38100" dir="2700000" algn="tl">
                    <a:srgbClr val="000000">
                      <a:alpha val="43137"/>
                    </a:srgbClr>
                  </a:outerShdw>
                </a:effectLst>
              </a:rPr>
              <a:t>ОСНОВНЫЕ ПРИОРИТЕТЫ ДОЛГОСРОЧНОГО РАЗВИТИЯ ЭКОНОМИКИ ЕС </a:t>
            </a:r>
            <a:br>
              <a:rPr lang="ru-RU" sz="2000" dirty="0">
                <a:solidFill>
                  <a:srgbClr val="0070C0"/>
                </a:solidFill>
                <a:effectLst>
                  <a:outerShdw blurRad="38100" dist="38100" dir="2700000" algn="tl">
                    <a:srgbClr val="000000">
                      <a:alpha val="43137"/>
                    </a:srgbClr>
                  </a:outerShdw>
                </a:effectLst>
              </a:rPr>
            </a:br>
            <a:r>
              <a:rPr lang="en-US" sz="2000" dirty="0">
                <a:solidFill>
                  <a:srgbClr val="0070C0"/>
                </a:solidFill>
                <a:effectLst>
                  <a:outerShdw blurRad="38100" dist="38100" dir="2700000" algn="tl">
                    <a:srgbClr val="000000">
                      <a:alpha val="43137"/>
                    </a:srgbClr>
                  </a:outerShdw>
                </a:effectLst>
              </a:rPr>
              <a:t>(EUROPEAN GREEN DEAL, December 10th 2019) </a:t>
            </a:r>
            <a:endParaRPr sz="2000" dirty="0">
              <a:solidFill>
                <a:srgbClr val="0070C0"/>
              </a:solidFill>
              <a:effectLst>
                <a:outerShdw blurRad="38100" dist="38100" dir="2700000" algn="tl">
                  <a:srgbClr val="000000">
                    <a:alpha val="43137"/>
                  </a:srgbClr>
                </a:outerShdw>
              </a:effectLst>
            </a:endParaRPr>
          </a:p>
        </p:txBody>
      </p:sp>
      <p:pic>
        <p:nvPicPr>
          <p:cNvPr id="11" name="Picture 4">
            <a:extLst>
              <a:ext uri="{FF2B5EF4-FFF2-40B4-BE49-F238E27FC236}">
                <a16:creationId xmlns:a16="http://schemas.microsoft.com/office/drawing/2014/main" id="{32263D13-E4B5-4187-AD8F-18AE243EFBAC}"/>
              </a:ext>
            </a:extLst>
          </p:cNvPr>
          <p:cNvPicPr>
            <a:picLocks noChangeAspect="1" noChangeArrowheads="1"/>
          </p:cNvPicPr>
          <p:nvPr/>
        </p:nvPicPr>
        <p:blipFill>
          <a:blip r:embed="rId2"/>
          <a:srcRect/>
          <a:stretch>
            <a:fillRect/>
          </a:stretch>
        </p:blipFill>
        <p:spPr bwMode="auto">
          <a:xfrm>
            <a:off x="710734" y="1301740"/>
            <a:ext cx="8541420" cy="3071823"/>
          </a:xfrm>
          <a:prstGeom prst="rect">
            <a:avLst/>
          </a:prstGeom>
          <a:noFill/>
          <a:ln w="9525">
            <a:noFill/>
            <a:miter lim="800000"/>
            <a:headEnd/>
            <a:tailEnd/>
          </a:ln>
        </p:spPr>
      </p:pic>
      <p:sp>
        <p:nvSpPr>
          <p:cNvPr id="9" name="Прямоугольник 8">
            <a:extLst>
              <a:ext uri="{FF2B5EF4-FFF2-40B4-BE49-F238E27FC236}">
                <a16:creationId xmlns:a16="http://schemas.microsoft.com/office/drawing/2014/main" id="{5E060FAA-1B36-49C3-94BD-ABDE92F81848}"/>
              </a:ext>
            </a:extLst>
          </p:cNvPr>
          <p:cNvSpPr/>
          <p:nvPr/>
        </p:nvSpPr>
        <p:spPr>
          <a:xfrm>
            <a:off x="480576" y="4373564"/>
            <a:ext cx="9981918" cy="2554545"/>
          </a:xfrm>
          <a:prstGeom prst="rect">
            <a:avLst/>
          </a:prstGeom>
        </p:spPr>
        <p:txBody>
          <a:bodyPr wrap="square">
            <a:spAutoFit/>
          </a:bodyPr>
          <a:lstStyle/>
          <a:p>
            <a:pPr lvl="0" defTabSz="400964"/>
            <a:r>
              <a:rPr lang="en-US" sz="1600" i="1" dirty="0"/>
              <a:t>New Industrial Strategy for Europe Policy</a:t>
            </a:r>
          </a:p>
          <a:p>
            <a:pPr marL="742950" lvl="1" indent="-285750" defTabSz="400964">
              <a:buFont typeface="Arial" panose="020B0604020202020204" pitchFamily="34" charset="0"/>
              <a:buChar char="•"/>
            </a:pPr>
            <a:r>
              <a:rPr lang="en-US" sz="1600" b="0" i="1" dirty="0"/>
              <a:t>Twin transition</a:t>
            </a:r>
            <a:r>
              <a:rPr lang="ru-RU" sz="1600" b="0" i="1" dirty="0"/>
              <a:t>: </a:t>
            </a:r>
            <a:r>
              <a:rPr lang="en-US" sz="1600" b="0" i="1" dirty="0"/>
              <a:t>green (</a:t>
            </a:r>
            <a:r>
              <a:rPr lang="en-US" sz="1600" b="0" i="1" dirty="0">
                <a:latin typeface="Arial" panose="020B0604020202020204" pitchFamily="34" charset="0"/>
                <a:cs typeface="Arial" panose="020B0604020202020204" pitchFamily="34" charset="0"/>
              </a:rPr>
              <a:t>≠ low-carbon) + digital = f (R&amp;D intensive)</a:t>
            </a:r>
            <a:endParaRPr lang="en-US" sz="1600" i="1" dirty="0"/>
          </a:p>
          <a:p>
            <a:pPr lvl="0" defTabSz="400964"/>
            <a:r>
              <a:rPr lang="en-US" sz="1600" i="1" dirty="0"/>
              <a:t>New EU Biodiversity Strategy  </a:t>
            </a:r>
            <a:endParaRPr lang="ru-RU" sz="1600" i="1" dirty="0"/>
          </a:p>
          <a:p>
            <a:pPr lvl="1" defTabSz="400964">
              <a:buFontTx/>
              <a:buChar char="•"/>
            </a:pPr>
            <a:r>
              <a:rPr lang="en-US" sz="1600" b="0" i="1" dirty="0"/>
              <a:t>“Protecting and restoring natural ecosystems, sustainable use of resources and improving human health are issues where transformational change is most needed and potentially most beneficial for the EU economy, society and natural environment”</a:t>
            </a:r>
            <a:endParaRPr lang="en-US" i="1" dirty="0"/>
          </a:p>
          <a:p>
            <a:pPr lvl="0" defTabSz="400964"/>
            <a:r>
              <a:rPr lang="en-US" sz="1600" i="1" dirty="0"/>
              <a:t>New EU Forest Strategy  for 2030</a:t>
            </a:r>
          </a:p>
          <a:p>
            <a:pPr lvl="1" defTabSz="400964">
              <a:buFontTx/>
              <a:buChar char="•"/>
            </a:pPr>
            <a:r>
              <a:rPr lang="en-US" sz="1600" b="0" i="1" dirty="0"/>
              <a:t>– 310 Mt CO2-eq of carbon sink</a:t>
            </a:r>
          </a:p>
          <a:p>
            <a:pPr lvl="0" defTabSz="400964"/>
            <a:r>
              <a:rPr lang="en-US" sz="1600" i="1" dirty="0"/>
              <a:t>New EU Strategy for Adaptation to Climate Change</a:t>
            </a:r>
          </a:p>
          <a:p>
            <a:pPr lvl="1" defTabSz="400964">
              <a:buFontTx/>
              <a:buChar char="•"/>
            </a:pPr>
            <a:r>
              <a:rPr lang="en-US" sz="1600" b="0" i="1" dirty="0"/>
              <a:t>Closing climate protection gap = damage and loss gap € 12 bn annually with 30% insured</a:t>
            </a:r>
          </a:p>
        </p:txBody>
      </p:sp>
    </p:spTree>
    <p:extLst>
      <p:ext uri="{BB962C8B-B14F-4D97-AF65-F5344CB8AC3E}">
        <p14:creationId xmlns:p14="http://schemas.microsoft.com/office/powerpoint/2010/main" val="2308528116"/>
      </p:ext>
    </p:extLst>
  </p:cSld>
  <p:clrMapOvr>
    <a:masterClrMapping/>
  </p:clrMapOvr>
  <p:transition spd="med"/>
</p:sld>
</file>

<file path=ppt/theme/theme1.xml><?xml version="1.0" encoding="utf-8"?>
<a:theme xmlns:a="http://schemas.openxmlformats.org/drawingml/2006/main" name="White">
  <a:themeElements>
    <a:clrScheme name="White">
      <a:dk1>
        <a:srgbClr val="000000"/>
      </a:dk1>
      <a:lt1>
        <a:srgbClr val="FFFFFF"/>
      </a:lt1>
      <a:dk2>
        <a:srgbClr val="5E5E5E"/>
      </a:dk2>
      <a:lt2>
        <a:srgbClr val="D5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Arial"/>
        <a:ea typeface="Arial"/>
        <a:cs typeface="Arial"/>
      </a:majorFont>
      <a:minorFont>
        <a:latin typeface="Arial"/>
        <a:ea typeface="Arial"/>
        <a:cs typeface="Arial"/>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cap="flat">
          <a:noFill/>
          <a:miter lim="400000"/>
        </a:ln>
        <a:effectLst/>
        <a:sp3d/>
      </a:spPr>
      <a:bodyPr rot="0" spcFirstLastPara="1" vertOverflow="overflow" horzOverflow="overflow" vert="horz" wrap="square" lIns="0" tIns="0" rIns="0" bIns="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ИНП РАН тема презентации">
  <a:themeElements>
    <a:clrScheme name="ИНП РАН">
      <a:dk1>
        <a:srgbClr val="000000"/>
      </a:dk1>
      <a:lt1>
        <a:srgbClr val="FFFFFF"/>
      </a:lt1>
      <a:dk2>
        <a:srgbClr val="1B1B42"/>
      </a:dk2>
      <a:lt2>
        <a:srgbClr val="D2D9E1"/>
      </a:lt2>
      <a:accent1>
        <a:srgbClr val="6CE3B9"/>
      </a:accent1>
      <a:accent2>
        <a:srgbClr val="63BBF0"/>
      </a:accent2>
      <a:accent3>
        <a:srgbClr val="9874E0"/>
      </a:accent3>
      <a:accent4>
        <a:srgbClr val="E1636C"/>
      </a:accent4>
      <a:accent5>
        <a:srgbClr val="F4A43A"/>
      </a:accent5>
      <a:accent6>
        <a:srgbClr val="FF503C"/>
      </a:accent6>
      <a:hlink>
        <a:srgbClr val="0000FF"/>
      </a:hlink>
      <a:folHlink>
        <a:srgbClr val="7030A0"/>
      </a:folHlink>
    </a:clrScheme>
    <a:fontScheme name="ИНП РАН">
      <a:majorFont>
        <a:latin typeface="Arial"/>
        <a:ea typeface="Arial"/>
        <a:cs typeface="Arial"/>
      </a:majorFont>
      <a:minorFont>
        <a:latin typeface="Arial"/>
        <a:ea typeface="Arial"/>
        <a:cs typeface="Arial"/>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cap="flat">
          <a:noFill/>
          <a:miter lim="400000"/>
        </a:ln>
        <a:effectLst/>
        <a:sp3d/>
      </a:spPr>
      <a:bodyPr rot="0" spcFirstLastPara="1" vertOverflow="overflow" horzOverflow="overflow" vert="horz" wrap="square" lIns="0" tIns="0" rIns="0" bIns="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extLst>
    <a:ext uri="{05A4C25C-085E-4340-85A3-A5531E510DB2}">
      <thm15:themeFamily xmlns:thm15="http://schemas.microsoft.com/office/thememl/2012/main" name="ИНП РАН тема презентации" id="{AC81486D-5126-4F00-B946-48BAB3BE6463}" vid="{FBC978EC-5606-486F-86B8-EA113DE7D3BB}"/>
    </a:ext>
  </a:extLst>
</a:theme>
</file>

<file path=ppt/theme/theme3.xml><?xml version="1.0" encoding="utf-8"?>
<a:theme xmlns:a="http://schemas.openxmlformats.org/drawingml/2006/main" name="White">
  <a:themeElements>
    <a:clrScheme name="White">
      <a:dk1>
        <a:srgbClr val="000000"/>
      </a:dk1>
      <a:lt1>
        <a:srgbClr val="FFFFFF"/>
      </a:lt1>
      <a:dk2>
        <a:srgbClr val="5E5E5E"/>
      </a:dk2>
      <a:lt2>
        <a:srgbClr val="D5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Arial"/>
        <a:ea typeface="Arial"/>
        <a:cs typeface="Arial"/>
      </a:majorFont>
      <a:minorFont>
        <a:latin typeface="Arial"/>
        <a:ea typeface="Arial"/>
        <a:cs typeface="Arial"/>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cap="flat">
          <a:noFill/>
          <a:miter lim="400000"/>
        </a:ln>
        <a:effectLst/>
        <a:sp3d/>
      </a:spPr>
      <a:bodyPr rot="0" spcFirstLastPara="1" vertOverflow="overflow" horzOverflow="overflow" vert="horz" wrap="square" lIns="0" tIns="0" rIns="0" bIns="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3857</TotalTime>
  <Words>1232</Words>
  <Application>Microsoft Office PowerPoint</Application>
  <PresentationFormat>Произвольный</PresentationFormat>
  <Paragraphs>231</Paragraphs>
  <Slides>13</Slides>
  <Notes>1</Notes>
  <HiddenSlides>0</HiddenSlides>
  <MMClips>0</MMClips>
  <ScaleCrop>false</ScaleCrop>
  <HeadingPairs>
    <vt:vector size="6" baseType="variant">
      <vt:variant>
        <vt:lpstr>Использованные шрифты</vt:lpstr>
      </vt:variant>
      <vt:variant>
        <vt:i4>9</vt:i4>
      </vt:variant>
      <vt:variant>
        <vt:lpstr>Тема</vt:lpstr>
      </vt:variant>
      <vt:variant>
        <vt:i4>2</vt:i4>
      </vt:variant>
      <vt:variant>
        <vt:lpstr>Заголовки слайдов</vt:lpstr>
      </vt:variant>
      <vt:variant>
        <vt:i4>13</vt:i4>
      </vt:variant>
    </vt:vector>
  </HeadingPairs>
  <TitlesOfParts>
    <vt:vector size="24" baseType="lpstr">
      <vt:lpstr>Arial</vt:lpstr>
      <vt:lpstr>Calibri</vt:lpstr>
      <vt:lpstr>Courier New</vt:lpstr>
      <vt:lpstr>Helvetica Neue</vt:lpstr>
      <vt:lpstr>Helvetica Neue Light</vt:lpstr>
      <vt:lpstr>Helvetica Neue Medium</vt:lpstr>
      <vt:lpstr>Tahoma</vt:lpstr>
      <vt:lpstr>Times New Roman</vt:lpstr>
      <vt:lpstr>Wingdings</vt:lpstr>
      <vt:lpstr>White</vt:lpstr>
      <vt:lpstr>ИНП РАН тема презентации</vt:lpstr>
      <vt:lpstr>СТРАТЕГИИ НИЗКОУГЛЕРОДНОГО РАЗВИТИЯ ДЛЯ РОССИИ:  СЦЕНАРИИ И РЕАЛИИ     </vt:lpstr>
      <vt:lpstr>КЛЮЧЕВЫЕ НАПРАВЛЕНИЯ АНАЛИЗА ПОЛИТИКИ НИЗКОУГЛЕРОДНОГО РАЗВИТИЯ</vt:lpstr>
      <vt:lpstr>ОЦЕНКА ПОТЕНЦИАЛА ЭКСПОРТА ЭНЕРГОРЕСУРСОВ ИЗ РОССИИ</vt:lpstr>
      <vt:lpstr>СЦЕНАРИИ НИЗКОУГЛЕРОДНОГО РАЗВИТИЯ</vt:lpstr>
      <vt:lpstr>РАВНОЦЕННЫЙ ВКЛАД СТРУКТУРНО-ТЕХНОЛОГИЧЕСКОГО ФАКТОРА И ПОГЛОЩАЮЩЕЙ СПОСОБНОСТИ РОССИЙСКИХ ЭКОСИСТЕМ В ДИНАМИКУ СНИЖЕНИЯ ВЫБРОСОВ ПАРНИКОВЫХ ГАЗОВ</vt:lpstr>
      <vt:lpstr>ТЕХНОЛОГИЧЕСКИЕ ФАКТОРЫ СНИЖЕНИЯ ВЫБРОСОВ ПАРНИКОВЫХ ГАЗОВ В ЦЕЛЕВОМ СЦЕНАРИИ,  МЛН ТСО2-ЭКВ.</vt:lpstr>
      <vt:lpstr>ВВЕДЕНИЕ УГЛЕРОДНОГО СБОРА В РОССИИ: СРЕДНЕВЗВЕШЕННЫЙ ПРИРОСТ ЦЕН В ЭКОНОМИКЕ</vt:lpstr>
      <vt:lpstr>МЕТОДИЧЕСКИЙ ПОДХОД К ОЦЕНКЕ ВЛИЯНИЯ КЛИМАТИЧЕСКОГО РЕГУЛИРОВАНИЯ НА ПАРАМЕТРЫ РАЗВИТИЯ РОССИЙСКОЙ ЭКОНОМИКИ</vt:lpstr>
      <vt:lpstr>НАИБОЛЕЕ ЭФФЕКТИВНАЯ СТРАТЕГИЯ СОЦИАЛЬНО-ЭКОНОМИЧЕСКОГО РАЗВИТИЯ = УВЯЗКА СОКРАЩЕНИЯ  НЕТТО-ЭМИССИЙ ПАРНИКОВЫХ ГАЗОВ И АДАПТАЦИИ</vt:lpstr>
      <vt:lpstr>Экологический и климатический вызовы устойчивому развитию: масштабы и динамика</vt:lpstr>
      <vt:lpstr>СЦЕНАРИЙ ДОСТИЖЕНИЯ НУЛЕВЫХ ЭНЕРГЕТИЧЕСКИХ ЭМИССИЙ В СЕРЕДИНЕ ВЕКА: ЗАТРАТЫ НА ЭНЕРГИЮ ПО ОТНОШЕНИЮ К ВВП</vt:lpstr>
      <vt:lpstr>СТРАТЕГИИ СОЦИАЛЬНО-ЭКОНОМИЧЕСКОГО РАЗВИТИЯ С НИЗКИМ УРОВНЕМ ЭМИССИЙ ПАРНИКОВЫХ ГАЗОВ (LEDS): МИРОВОЙ ОПЫТ</vt:lpstr>
      <vt:lpstr>ЕВРОПЕЙСКИЙ ЗЕЛЕНЫЙ КУРС» – ОСНОВНЫЕ ПРИОРИТЕТЫ ДОЛГОСРОЧНОГО РАЗВИТИЯ ЭКОНОМИКИ ЕС  (EUROPEAN GREEN DEAL, December 10th 2019)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Energy sector impacts on the economic to growth in Russia: Oil case</dc:title>
  <dc:creator>bnpor</dc:creator>
  <cp:lastModifiedBy>bnporfiriev@outlook.com</cp:lastModifiedBy>
  <cp:revision>188</cp:revision>
  <cp:lastPrinted>2021-03-26T15:19:43Z</cp:lastPrinted>
  <dcterms:modified xsi:type="dcterms:W3CDTF">2021-09-23T06:48:52Z</dcterms:modified>
</cp:coreProperties>
</file>