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  <p:sldId id="257" r:id="rId3"/>
    <p:sldId id="274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BACB"/>
    <a:srgbClr val="D4DB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46"/>
    <p:restoredTop sz="96405"/>
  </p:normalViewPr>
  <p:slideViewPr>
    <p:cSldViewPr snapToGrid="0" snapToObjects="1" showGuides="1">
      <p:cViewPr varScale="1">
        <p:scale>
          <a:sx n="163" d="100"/>
          <a:sy n="163" d="100"/>
        </p:scale>
        <p:origin x="8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presProps" Target="presProp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10" Type="http://schemas.openxmlformats.org/officeDocument/2006/relationships/slide" Target="slides/slide9.xml" /><Relationship Id="rId19" Type="http://schemas.openxmlformats.org/officeDocument/2006/relationships/theme" Target="theme/theme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7" Type="http://schemas.openxmlformats.org/officeDocument/2006/relationships/image" Target="../media/image6.png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6" Type="http://schemas.openxmlformats.org/officeDocument/2006/relationships/image" Target="../media/image5.png" /><Relationship Id="rId5" Type="http://schemas.openxmlformats.org/officeDocument/2006/relationships/image" Target="../media/image4.jpeg" /><Relationship Id="rId4" Type="http://schemas.openxmlformats.org/officeDocument/2006/relationships/image" Target="../media/image3.png" 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7" Type="http://schemas.openxmlformats.org/officeDocument/2006/relationships/image" Target="../media/image8.tiff" /><Relationship Id="rId2" Type="http://schemas.openxmlformats.org/officeDocument/2006/relationships/image" Target="../media/image7.jpg" /><Relationship Id="rId1" Type="http://schemas.openxmlformats.org/officeDocument/2006/relationships/slideMaster" Target="../slideMasters/slideMaster1.xml" /><Relationship Id="rId6" Type="http://schemas.openxmlformats.org/officeDocument/2006/relationships/image" Target="../media/image5.png" /><Relationship Id="rId5" Type="http://schemas.openxmlformats.org/officeDocument/2006/relationships/image" Target="../media/image3.png" /><Relationship Id="rId4" Type="http://schemas.openxmlformats.org/officeDocument/2006/relationships/image" Target="../media/image2.png" 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 /><Relationship Id="rId3" Type="http://schemas.microsoft.com/office/2007/relationships/hdphoto" Target="../media/hdphoto1.wdp" /><Relationship Id="rId7" Type="http://schemas.microsoft.com/office/2007/relationships/hdphoto" Target="../media/hdphoto3.wdp" /><Relationship Id="rId2" Type="http://schemas.openxmlformats.org/officeDocument/2006/relationships/image" Target="../media/image9.png" /><Relationship Id="rId1" Type="http://schemas.openxmlformats.org/officeDocument/2006/relationships/slideMaster" Target="../slideMasters/slideMaster1.xml" /><Relationship Id="rId6" Type="http://schemas.openxmlformats.org/officeDocument/2006/relationships/image" Target="../media/image11.png" /><Relationship Id="rId5" Type="http://schemas.microsoft.com/office/2007/relationships/hdphoto" Target="../media/hdphoto2.wdp" /><Relationship Id="rId10" Type="http://schemas.microsoft.com/office/2007/relationships/hdphoto" Target="../media/hdphoto4.wdp" /><Relationship Id="rId4" Type="http://schemas.openxmlformats.org/officeDocument/2006/relationships/image" Target="../media/image10.png" /><Relationship Id="rId9" Type="http://schemas.openxmlformats.org/officeDocument/2006/relationships/image" Target="../media/image12.png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олилиния 14">
            <a:extLst>
              <a:ext uri="{FF2B5EF4-FFF2-40B4-BE49-F238E27FC236}">
                <a16:creationId xmlns:a16="http://schemas.microsoft.com/office/drawing/2014/main" id="{BE6C22EC-F773-164E-87B1-2A00F2B5620C}"/>
              </a:ext>
            </a:extLst>
          </p:cNvPr>
          <p:cNvSpPr/>
          <p:nvPr userDrawn="1"/>
        </p:nvSpPr>
        <p:spPr>
          <a:xfrm>
            <a:off x="5591861" y="0"/>
            <a:ext cx="6600139" cy="6858000"/>
          </a:xfrm>
          <a:custGeom>
            <a:avLst/>
            <a:gdLst>
              <a:gd name="connsiteX0" fmla="*/ 848255 w 6600139"/>
              <a:gd name="connsiteY0" fmla="*/ 0 h 6858000"/>
              <a:gd name="connsiteX1" fmla="*/ 6600139 w 6600139"/>
              <a:gd name="connsiteY1" fmla="*/ 0 h 6858000"/>
              <a:gd name="connsiteX2" fmla="*/ 6600139 w 6600139"/>
              <a:gd name="connsiteY2" fmla="*/ 6858000 h 6858000"/>
              <a:gd name="connsiteX3" fmla="*/ 1047174 w 6600139"/>
              <a:gd name="connsiteY3" fmla="*/ 6858000 h 6858000"/>
              <a:gd name="connsiteX4" fmla="*/ 915328 w 6600139"/>
              <a:gd name="connsiteY4" fmla="*/ 6652049 h 6858000"/>
              <a:gd name="connsiteX5" fmla="*/ 0 w 6600139"/>
              <a:gd name="connsiteY5" fmla="*/ 3268134 h 6858000"/>
              <a:gd name="connsiteX6" fmla="*/ 786872 w 6600139"/>
              <a:gd name="connsiteY6" fmla="*/ 10596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00139" h="6858000">
                <a:moveTo>
                  <a:pt x="848255" y="0"/>
                </a:moveTo>
                <a:lnTo>
                  <a:pt x="6600139" y="0"/>
                </a:lnTo>
                <a:lnTo>
                  <a:pt x="6600139" y="6858000"/>
                </a:lnTo>
                <a:lnTo>
                  <a:pt x="1047174" y="6858000"/>
                </a:lnTo>
                <a:lnTo>
                  <a:pt x="915328" y="6652049"/>
                </a:lnTo>
                <a:cubicBezTo>
                  <a:pt x="340444" y="5708432"/>
                  <a:pt x="0" y="4537087"/>
                  <a:pt x="0" y="3268134"/>
                </a:cubicBezTo>
                <a:cubicBezTo>
                  <a:pt x="0" y="2096794"/>
                  <a:pt x="290082" y="1008621"/>
                  <a:pt x="786872" y="105960"/>
                </a:cubicBezTo>
                <a:close/>
              </a:path>
            </a:pathLst>
          </a:custGeom>
          <a:gradFill>
            <a:gsLst>
              <a:gs pos="0">
                <a:srgbClr val="D4DBE5"/>
              </a:gs>
              <a:gs pos="100000">
                <a:srgbClr val="AFBACB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29ABFDA0-A01B-3447-A96A-0547083A6E3E}"/>
              </a:ext>
            </a:extLst>
          </p:cNvPr>
          <p:cNvGrpSpPr/>
          <p:nvPr userDrawn="1"/>
        </p:nvGrpSpPr>
        <p:grpSpPr>
          <a:xfrm>
            <a:off x="446020" y="379277"/>
            <a:ext cx="4995006" cy="503344"/>
            <a:chOff x="6928841" y="185576"/>
            <a:chExt cx="4956555" cy="499469"/>
          </a:xfrm>
        </p:grpSpPr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id="{A9492F81-73CC-2144-AC36-ED317FA3D89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6928841" y="290858"/>
              <a:ext cx="933651" cy="285931"/>
            </a:xfrm>
            <a:prstGeom prst="rect">
              <a:avLst/>
            </a:prstGeom>
          </p:spPr>
        </p:pic>
        <p:pic>
          <p:nvPicPr>
            <p:cNvPr id="18" name="Рисунок 17">
              <a:extLst>
                <a:ext uri="{FF2B5EF4-FFF2-40B4-BE49-F238E27FC236}">
                  <a16:creationId xmlns:a16="http://schemas.microsoft.com/office/drawing/2014/main" id="{25D3ED72-569E-3B4F-A913-6438613D62F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7939394" y="185576"/>
              <a:ext cx="777693" cy="480614"/>
            </a:xfrm>
            <a:prstGeom prst="rect">
              <a:avLst/>
            </a:prstGeom>
          </p:spPr>
        </p:pic>
        <p:pic>
          <p:nvPicPr>
            <p:cNvPr id="19" name="Picture 2">
              <a:extLst>
                <a:ext uri="{FF2B5EF4-FFF2-40B4-BE49-F238E27FC236}">
                  <a16:creationId xmlns:a16="http://schemas.microsoft.com/office/drawing/2014/main" id="{AE720078-F4D8-1A42-BEB3-94CFEC69EC67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78644" y="206891"/>
              <a:ext cx="642551" cy="4691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4" descr="Мошенники выдают себя за Российскую академию наук. Будьте внимательны!">
              <a:extLst>
                <a:ext uri="{FF2B5EF4-FFF2-40B4-BE49-F238E27FC236}">
                  <a16:creationId xmlns:a16="http://schemas.microsoft.com/office/drawing/2014/main" id="{16AF4241-E388-D94F-B939-348DFA7BAA04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202" b="21987"/>
            <a:stretch/>
          </p:blipFill>
          <p:spPr bwMode="auto">
            <a:xfrm>
              <a:off x="9614076" y="191421"/>
              <a:ext cx="1320341" cy="4936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6">
              <a:extLst>
                <a:ext uri="{FF2B5EF4-FFF2-40B4-BE49-F238E27FC236}">
                  <a16:creationId xmlns:a16="http://schemas.microsoft.com/office/drawing/2014/main" id="{5914F632-2623-EB45-82C2-497C81C85ACF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73858" y="206891"/>
              <a:ext cx="911538" cy="4083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47A55CD8-AF0E-574A-BCB1-5F01E941E3BD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alphaModFix amt="46000"/>
          </a:blip>
          <a:stretch>
            <a:fillRect/>
          </a:stretch>
        </p:blipFill>
        <p:spPr>
          <a:xfrm>
            <a:off x="6054824" y="479293"/>
            <a:ext cx="6137176" cy="6137176"/>
          </a:xfrm>
          <a:prstGeom prst="rect">
            <a:avLst/>
          </a:prstGeom>
        </p:spPr>
      </p:pic>
      <p:sp>
        <p:nvSpPr>
          <p:cNvPr id="36" name="Овал 35">
            <a:extLst>
              <a:ext uri="{FF2B5EF4-FFF2-40B4-BE49-F238E27FC236}">
                <a16:creationId xmlns:a16="http://schemas.microsoft.com/office/drawing/2014/main" id="{3D38D489-064E-E04B-8950-7D725B1FF6A6}"/>
              </a:ext>
            </a:extLst>
          </p:cNvPr>
          <p:cNvSpPr/>
          <p:nvPr userDrawn="1"/>
        </p:nvSpPr>
        <p:spPr>
          <a:xfrm>
            <a:off x="5441026" y="-2048933"/>
            <a:ext cx="7964265" cy="10600265"/>
          </a:xfrm>
          <a:prstGeom prst="ellipse">
            <a:avLst/>
          </a:prstGeom>
          <a:noFill/>
          <a:ln w="9525">
            <a:solidFill>
              <a:schemeClr val="bg2">
                <a:lumMod val="9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3157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94A1AF1-1ECD-6E43-B81F-28B23B39047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D4DBE5"/>
              </a:gs>
              <a:gs pos="100000">
                <a:srgbClr val="AFBACB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0370837-B24C-3D43-BDD0-DB2C6B7BE6F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18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ABE2FAFF-B631-4E4E-8EE4-3A5EE88E4C04}"/>
              </a:ext>
            </a:extLst>
          </p:cNvPr>
          <p:cNvGrpSpPr/>
          <p:nvPr userDrawn="1"/>
        </p:nvGrpSpPr>
        <p:grpSpPr>
          <a:xfrm>
            <a:off x="446020" y="379277"/>
            <a:ext cx="4995006" cy="494249"/>
            <a:chOff x="6928841" y="185576"/>
            <a:chExt cx="4956555" cy="490444"/>
          </a:xfrm>
        </p:grpSpPr>
        <p:pic>
          <p:nvPicPr>
            <p:cNvPr id="21" name="Рисунок 20">
              <a:extLst>
                <a:ext uri="{FF2B5EF4-FFF2-40B4-BE49-F238E27FC236}">
                  <a16:creationId xmlns:a16="http://schemas.microsoft.com/office/drawing/2014/main" id="{DFEDEBC6-EBA6-714D-90AA-C0ECB67C01B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928841" y="290858"/>
              <a:ext cx="933651" cy="285931"/>
            </a:xfrm>
            <a:prstGeom prst="rect">
              <a:avLst/>
            </a:prstGeom>
          </p:spPr>
        </p:pic>
        <p:pic>
          <p:nvPicPr>
            <p:cNvPr id="22" name="Рисунок 21">
              <a:extLst>
                <a:ext uri="{FF2B5EF4-FFF2-40B4-BE49-F238E27FC236}">
                  <a16:creationId xmlns:a16="http://schemas.microsoft.com/office/drawing/2014/main" id="{D4E86DA9-24F6-B74E-B762-E68E4CE486C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7939394" y="185576"/>
              <a:ext cx="777693" cy="480614"/>
            </a:xfrm>
            <a:prstGeom prst="rect">
              <a:avLst/>
            </a:prstGeom>
          </p:spPr>
        </p:pic>
        <p:pic>
          <p:nvPicPr>
            <p:cNvPr id="23" name="Picture 2">
              <a:extLst>
                <a:ext uri="{FF2B5EF4-FFF2-40B4-BE49-F238E27FC236}">
                  <a16:creationId xmlns:a16="http://schemas.microsoft.com/office/drawing/2014/main" id="{13B11BF9-CE46-0041-BA03-952C4602CB01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78644" y="206891"/>
              <a:ext cx="642551" cy="4691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6">
              <a:extLst>
                <a:ext uri="{FF2B5EF4-FFF2-40B4-BE49-F238E27FC236}">
                  <a16:creationId xmlns:a16="http://schemas.microsoft.com/office/drawing/2014/main" id="{03F67E50-D3EB-0A43-8116-4FBF096F347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73858" y="206891"/>
              <a:ext cx="911538" cy="4083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1833BB23-5A1C-6947-94A1-CFD40C30DD7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221296" y="400757"/>
            <a:ext cx="1204616" cy="463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110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163;p19">
            <a:extLst>
              <a:ext uri="{FF2B5EF4-FFF2-40B4-BE49-F238E27FC236}">
                <a16:creationId xmlns:a16="http://schemas.microsoft.com/office/drawing/2014/main" id="{C41AEE21-5B4E-6B48-A3B8-E79241DC6FBC}"/>
              </a:ext>
            </a:extLst>
          </p:cNvPr>
          <p:cNvSpPr txBox="1">
            <a:spLocks noGrp="1"/>
          </p:cNvSpPr>
          <p:nvPr>
            <p:ph type="sldNum" idx="4"/>
          </p:nvPr>
        </p:nvSpPr>
        <p:spPr>
          <a:xfrm>
            <a:off x="8992069" y="641249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cxnSp>
        <p:nvCxnSpPr>
          <p:cNvPr id="21" name="Google Shape;164;p19">
            <a:extLst>
              <a:ext uri="{FF2B5EF4-FFF2-40B4-BE49-F238E27FC236}">
                <a16:creationId xmlns:a16="http://schemas.microsoft.com/office/drawing/2014/main" id="{323DD7D6-3E07-3F49-8492-94546128A856}"/>
              </a:ext>
            </a:extLst>
          </p:cNvPr>
          <p:cNvCxnSpPr>
            <a:cxnSpLocks/>
          </p:cNvCxnSpPr>
          <p:nvPr userDrawn="1"/>
        </p:nvCxnSpPr>
        <p:spPr>
          <a:xfrm>
            <a:off x="529119" y="824681"/>
            <a:ext cx="11183456" cy="0"/>
          </a:xfrm>
          <a:prstGeom prst="straightConnector1">
            <a:avLst/>
          </a:prstGeom>
          <a:noFill/>
          <a:ln w="15875" cap="flat" cmpd="sng">
            <a:solidFill>
              <a:srgbClr val="BFBFBF"/>
            </a:solidFill>
            <a:prstDash val="solid"/>
            <a:miter lim="800000"/>
            <a:headEnd type="none" w="sm" len="sm"/>
            <a:tailEnd type="none" w="sm" len="sm"/>
          </a:ln>
        </p:spPr>
      </p:cxnSp>
      <p:grpSp>
        <p:nvGrpSpPr>
          <p:cNvPr id="22" name="Google Shape;165;p19">
            <a:extLst>
              <a:ext uri="{FF2B5EF4-FFF2-40B4-BE49-F238E27FC236}">
                <a16:creationId xmlns:a16="http://schemas.microsoft.com/office/drawing/2014/main" id="{896A0158-3FD3-1C46-935D-5A839FE03825}"/>
              </a:ext>
            </a:extLst>
          </p:cNvPr>
          <p:cNvGrpSpPr/>
          <p:nvPr userDrawn="1"/>
        </p:nvGrpSpPr>
        <p:grpSpPr>
          <a:xfrm>
            <a:off x="982174" y="6426965"/>
            <a:ext cx="833947" cy="4"/>
            <a:chOff x="658813" y="800103"/>
            <a:chExt cx="833946" cy="4"/>
          </a:xfrm>
        </p:grpSpPr>
        <p:cxnSp>
          <p:nvCxnSpPr>
            <p:cNvPr id="23" name="Google Shape;166;p19">
              <a:extLst>
                <a:ext uri="{FF2B5EF4-FFF2-40B4-BE49-F238E27FC236}">
                  <a16:creationId xmlns:a16="http://schemas.microsoft.com/office/drawing/2014/main" id="{96D4B1EF-E8A7-FC46-9AB0-B375DEF76779}"/>
                </a:ext>
              </a:extLst>
            </p:cNvPr>
            <p:cNvCxnSpPr/>
            <p:nvPr/>
          </p:nvCxnSpPr>
          <p:spPr>
            <a:xfrm rot="10800000" flipH="1">
              <a:off x="658814" y="800106"/>
              <a:ext cx="833945" cy="1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24" name="Google Shape;167;p19">
              <a:extLst>
                <a:ext uri="{FF2B5EF4-FFF2-40B4-BE49-F238E27FC236}">
                  <a16:creationId xmlns:a16="http://schemas.microsoft.com/office/drawing/2014/main" id="{A5123EB3-2D0D-2F44-9B15-657617F53FCA}"/>
                </a:ext>
              </a:extLst>
            </p:cNvPr>
            <p:cNvCxnSpPr/>
            <p:nvPr/>
          </p:nvCxnSpPr>
          <p:spPr>
            <a:xfrm>
              <a:off x="658813" y="800103"/>
              <a:ext cx="256367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grpSp>
        <p:nvGrpSpPr>
          <p:cNvPr id="25" name="Google Shape;168;p19">
            <a:extLst>
              <a:ext uri="{FF2B5EF4-FFF2-40B4-BE49-F238E27FC236}">
                <a16:creationId xmlns:a16="http://schemas.microsoft.com/office/drawing/2014/main" id="{C6D908B3-1A51-C14E-B085-027201083C9A}"/>
              </a:ext>
            </a:extLst>
          </p:cNvPr>
          <p:cNvGrpSpPr/>
          <p:nvPr userDrawn="1"/>
        </p:nvGrpSpPr>
        <p:grpSpPr>
          <a:xfrm>
            <a:off x="10925686" y="6426965"/>
            <a:ext cx="833947" cy="4"/>
            <a:chOff x="658813" y="800103"/>
            <a:chExt cx="833946" cy="4"/>
          </a:xfrm>
        </p:grpSpPr>
        <p:cxnSp>
          <p:nvCxnSpPr>
            <p:cNvPr id="26" name="Google Shape;169;p19">
              <a:extLst>
                <a:ext uri="{FF2B5EF4-FFF2-40B4-BE49-F238E27FC236}">
                  <a16:creationId xmlns:a16="http://schemas.microsoft.com/office/drawing/2014/main" id="{F12010D4-E2BC-5448-A6BD-DCE59471BB34}"/>
                </a:ext>
              </a:extLst>
            </p:cNvPr>
            <p:cNvCxnSpPr/>
            <p:nvPr/>
          </p:nvCxnSpPr>
          <p:spPr>
            <a:xfrm rot="10800000" flipH="1">
              <a:off x="658814" y="800106"/>
              <a:ext cx="833945" cy="1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27" name="Google Shape;170;p19">
              <a:extLst>
                <a:ext uri="{FF2B5EF4-FFF2-40B4-BE49-F238E27FC236}">
                  <a16:creationId xmlns:a16="http://schemas.microsoft.com/office/drawing/2014/main" id="{C37EEAD2-3863-4941-ABAD-46F936258704}"/>
                </a:ext>
              </a:extLst>
            </p:cNvPr>
            <p:cNvCxnSpPr/>
            <p:nvPr/>
          </p:nvCxnSpPr>
          <p:spPr>
            <a:xfrm>
              <a:off x="658813" y="800103"/>
              <a:ext cx="256367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grpSp>
        <p:nvGrpSpPr>
          <p:cNvPr id="28" name="Google Shape;171;p19">
            <a:extLst>
              <a:ext uri="{FF2B5EF4-FFF2-40B4-BE49-F238E27FC236}">
                <a16:creationId xmlns:a16="http://schemas.microsoft.com/office/drawing/2014/main" id="{00F34614-2431-3648-84F9-937F141A1421}"/>
              </a:ext>
            </a:extLst>
          </p:cNvPr>
          <p:cNvGrpSpPr/>
          <p:nvPr userDrawn="1"/>
        </p:nvGrpSpPr>
        <p:grpSpPr>
          <a:xfrm>
            <a:off x="518846" y="6336254"/>
            <a:ext cx="0" cy="177875"/>
            <a:chOff x="8493637" y="81662"/>
            <a:chExt cx="0" cy="334824"/>
          </a:xfrm>
        </p:grpSpPr>
        <p:cxnSp>
          <p:nvCxnSpPr>
            <p:cNvPr id="29" name="Google Shape;172;p19">
              <a:extLst>
                <a:ext uri="{FF2B5EF4-FFF2-40B4-BE49-F238E27FC236}">
                  <a16:creationId xmlns:a16="http://schemas.microsoft.com/office/drawing/2014/main" id="{2C5C8F4D-E7A6-6541-9869-564AA009F2CB}"/>
                </a:ext>
              </a:extLst>
            </p:cNvPr>
            <p:cNvCxnSpPr/>
            <p:nvPr/>
          </p:nvCxnSpPr>
          <p:spPr>
            <a:xfrm>
              <a:off x="8493637" y="81662"/>
              <a:ext cx="0" cy="334824"/>
            </a:xfrm>
            <a:prstGeom prst="straightConnector1">
              <a:avLst/>
            </a:prstGeom>
            <a:noFill/>
            <a:ln w="9525" cap="flat" cmpd="sng">
              <a:solidFill>
                <a:srgbClr val="F7593B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30" name="Google Shape;173;p19">
              <a:extLst>
                <a:ext uri="{FF2B5EF4-FFF2-40B4-BE49-F238E27FC236}">
                  <a16:creationId xmlns:a16="http://schemas.microsoft.com/office/drawing/2014/main" id="{4736C650-B6FA-5A40-8D71-545F1CA372DC}"/>
                </a:ext>
              </a:extLst>
            </p:cNvPr>
            <p:cNvCxnSpPr/>
            <p:nvPr/>
          </p:nvCxnSpPr>
          <p:spPr>
            <a:xfrm rot="10800000">
              <a:off x="8493637" y="81662"/>
              <a:ext cx="0" cy="334824"/>
            </a:xfrm>
            <a:prstGeom prst="straightConnector1">
              <a:avLst/>
            </a:prstGeom>
            <a:noFill/>
            <a:ln w="9525" cap="flat" cmpd="sng">
              <a:solidFill>
                <a:schemeClr val="tx2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cxnSp>
        <p:nvCxnSpPr>
          <p:cNvPr id="32" name="Google Shape;164;p19">
            <a:extLst>
              <a:ext uri="{FF2B5EF4-FFF2-40B4-BE49-F238E27FC236}">
                <a16:creationId xmlns:a16="http://schemas.microsoft.com/office/drawing/2014/main" id="{58C7024F-FC9B-4149-B89A-F1E5D61F376C}"/>
              </a:ext>
            </a:extLst>
          </p:cNvPr>
          <p:cNvCxnSpPr>
            <a:cxnSpLocks/>
          </p:cNvCxnSpPr>
          <p:nvPr userDrawn="1"/>
        </p:nvCxnSpPr>
        <p:spPr>
          <a:xfrm flipV="1">
            <a:off x="529119" y="824683"/>
            <a:ext cx="1833711" cy="1"/>
          </a:xfrm>
          <a:prstGeom prst="straightConnector1">
            <a:avLst/>
          </a:prstGeom>
          <a:noFill/>
          <a:ln w="15875" cap="flat" cmpd="sng">
            <a:solidFill>
              <a:schemeClr val="tx2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DBF7A38C-EA1F-5B43-99E7-0B7069CE7D5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04442" y="294996"/>
            <a:ext cx="757949" cy="232122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56FB3B6F-11BC-0247-9035-972A83C3FE5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24821" y="209527"/>
            <a:ext cx="631340" cy="390168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3E1048A-3EBF-8B47-B1BD-A575E81711A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7315" y="226831"/>
            <a:ext cx="521630" cy="380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Мошенники выдают себя за Российскую академию наук. Будьте внимательны!">
            <a:extLst>
              <a:ext uri="{FF2B5EF4-FFF2-40B4-BE49-F238E27FC236}">
                <a16:creationId xmlns:a16="http://schemas.microsoft.com/office/drawing/2014/main" id="{1503FB07-2AEA-F240-BF3F-C23B2CA1C139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02" b="21987"/>
          <a:stretch/>
        </p:blipFill>
        <p:spPr bwMode="auto">
          <a:xfrm>
            <a:off x="9884347" y="214272"/>
            <a:ext cx="1071868" cy="40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B543603D-A880-F144-84B7-E00EA93AE4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8234" y="226831"/>
            <a:ext cx="739997" cy="331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663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71BE15-E3B8-4846-8C45-DE3E3FB0C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ADDBAC9-D49D-E743-9862-B59E5CC196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B905900-456A-8B4F-8518-9F62B97C59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82CBCF-F838-C646-BC28-2D4915C8CD6A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771AE14-5838-D14E-AF52-4491560F3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D69906D-FF37-184B-8A2C-9D132D0F8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DD9D5BE-331A-0E4E-9CE1-C24586A468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0695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E139DC-A15F-7948-A36D-2D90E8338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ECF86D8-B728-E24C-9D44-9E07C985D5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D35E8A1-F1BC-5F40-966C-0780E7A86F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82CBCF-F838-C646-BC28-2D4915C8CD6A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4688773-7EE0-2144-A340-B6A919984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D3FF1E6-AF64-BC4C-904A-0735CED65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DD9D5BE-331A-0E4E-9CE1-C24586A468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778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60903A-E270-2146-B1D1-46518D64C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34345D-D0BC-C741-B67B-0496D31CF1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8F93C1A-53A5-3946-BB62-6ED71DADA9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EAAA13D-7014-8B4F-B6BB-ED5A43BA48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82CBCF-F838-C646-BC28-2D4915C8CD6A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671D844-581F-BD46-AC42-62760AD88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6FEDC97-4E54-0649-8D28-7FE16EFAD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DD9D5BE-331A-0E4E-9CE1-C24586A468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692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D95F84-36A3-0140-8B59-A741E3BBE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7EC3D1C-38A3-CE4A-B1B7-96B7EAEAC7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6AF959B-96EC-C046-AE0F-767F2437F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63F7A06-0E16-DF47-8307-3C8B2A34B9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C7D450F-75D1-824E-A533-0F9245A63D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6E5A861-5363-8440-8035-1058DEA113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82CBCF-F838-C646-BC28-2D4915C8CD6A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B4803DB-2DFD-104B-BF57-EF2563C39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ED209C7-C3B0-1D49-90B5-551EFB430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DD9D5BE-331A-0E4E-9CE1-C24586A468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985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F36625-EB5D-C644-A0CD-7D902B66D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01F321C-8DD6-2247-A805-7FC572AE598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82CBCF-F838-C646-BC28-2D4915C8CD6A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8C521FF-75C3-224A-BB94-D65436F7D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8B24925-B17C-F14D-84AC-1DDA08191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DD9D5BE-331A-0E4E-9CE1-C24586A468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957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6E387B7-8C54-2443-8DEB-8269DBECC73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82CBCF-F838-C646-BC28-2D4915C8CD6A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3265DFE-75DF-D141-98EB-31C6BFD3F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701778F-74FB-EB41-BA67-3A8298718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DD9D5BE-331A-0E4E-9CE1-C24586A468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3857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59ACC0-CBCB-A54C-9BEB-96C84DC67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185E247-DE84-1C4A-8AF5-8FC81AE10B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0D96A1F-6EC5-4C47-9659-CF229A9579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4DBB480-ADC9-C546-8CAD-34103E3980D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82CBCF-F838-C646-BC28-2D4915C8CD6A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33C5E98-0244-A849-8645-33B55B4A0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0CB5019-92AF-8040-91B6-E113FE6A4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DD9D5BE-331A-0E4E-9CE1-C24586A468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475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F11157-3F92-7F4B-B9E1-D3EA26D57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0418F53-206D-F347-8FF3-D78494B998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39E40B6-8E0D-E545-87D1-428AE725CF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3B6B68B-7287-9741-B8D1-B6DE2AF65D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82CBCF-F838-C646-BC28-2D4915C8CD6A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FED9DB7-21C0-5D4A-83A2-D0ACFF374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1D613ED-0204-E745-8513-477F9E019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DD9D5BE-331A-0E4E-9CE1-C24586A468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91638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4147B1-7F1E-2544-BF27-D0B6EF16D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DA018D1-6CC0-0547-A759-2A7DBBCE3D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1D64B05-57BB-4E40-9144-1C4EB6B6CF9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82CBCF-F838-C646-BC28-2D4915C8CD6A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37B5428-212E-174E-9E7B-4486D3692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0042B8A-3F1E-E443-B522-6BC750A40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DD9D5BE-331A-0E4E-9CE1-C24586A468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90629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CC40C14-F033-954E-8769-56DC68E4B4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B2C3878-3369-3B4F-A89E-9170C8EF01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EA71B99-5989-154C-8D7A-8D414E15A08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82CBCF-F838-C646-BC28-2D4915C8CD6A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06E92D5-EDD7-CF44-9A1E-9497809C8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572AE28-D238-5C41-BB57-0F7F78047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DD9D5BE-331A-0E4E-9CE1-C24586A468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606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6448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325" userDrawn="1">
          <p15:clr>
            <a:srgbClr val="F26B43"/>
          </p15:clr>
        </p15:guide>
        <p15:guide id="4" pos="7378" userDrawn="1">
          <p15:clr>
            <a:srgbClr val="F26B43"/>
          </p15:clr>
        </p15:guide>
        <p15:guide id="5" orient="horz" pos="2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 /><Relationship Id="rId1" Type="http://schemas.openxmlformats.org/officeDocument/2006/relationships/slideLayout" Target="../slideLayouts/slideLayout3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 /><Relationship Id="rId1" Type="http://schemas.openxmlformats.org/officeDocument/2006/relationships/slideLayout" Target="../slideLayouts/slideLayout3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3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 /><Relationship Id="rId1" Type="http://schemas.openxmlformats.org/officeDocument/2006/relationships/slideLayout" Target="../slideLayouts/slideLayout3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 /><Relationship Id="rId1" Type="http://schemas.openxmlformats.org/officeDocument/2006/relationships/slideLayout" Target="../slideLayouts/slideLayout3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 /><Relationship Id="rId1" Type="http://schemas.openxmlformats.org/officeDocument/2006/relationships/slideLayout" Target="../slideLayouts/slideLayout3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 /><Relationship Id="rId1" Type="http://schemas.openxmlformats.org/officeDocument/2006/relationships/slideLayout" Target="../slideLayouts/slideLayout3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 /><Relationship Id="rId2" Type="http://schemas.openxmlformats.org/officeDocument/2006/relationships/image" Target="../media/image20.png" /><Relationship Id="rId1" Type="http://schemas.openxmlformats.org/officeDocument/2006/relationships/slideLayout" Target="../slideLayouts/slideLayout3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 /><Relationship Id="rId1" Type="http://schemas.openxmlformats.org/officeDocument/2006/relationships/slideLayout" Target="../slideLayouts/slideLayout3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 /><Relationship Id="rId1" Type="http://schemas.openxmlformats.org/officeDocument/2006/relationships/slideLayout" Target="../slideLayouts/slideLayout3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 /><Relationship Id="rId2" Type="http://schemas.openxmlformats.org/officeDocument/2006/relationships/image" Target="../media/image24.png" /><Relationship Id="rId1" Type="http://schemas.openxmlformats.org/officeDocument/2006/relationships/slideLayout" Target="../slideLayouts/slideLayout3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 /><Relationship Id="rId1" Type="http://schemas.openxmlformats.org/officeDocument/2006/relationships/slideLayout" Target="../slideLayouts/slideLayout3.xml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B0F37E4-5309-7447-9F48-E1C365FA01BE}"/>
              </a:ext>
            </a:extLst>
          </p:cNvPr>
          <p:cNvSpPr/>
          <p:nvPr/>
        </p:nvSpPr>
        <p:spPr>
          <a:xfrm>
            <a:off x="151292" y="1766548"/>
            <a:ext cx="564825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2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Примеры значимых результатов, полученных в институтах РАН физического профиля в 2020 г. в рамках реализации Программы фундаментальных научных исследований 2013-2020 </a:t>
            </a:r>
            <a:r>
              <a:rPr lang="ru-RU" sz="28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гг</a:t>
            </a:r>
            <a:endParaRPr lang="ru-RU" sz="28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2A42755-58F4-294C-99E9-36E02B8B3983}"/>
              </a:ext>
            </a:extLst>
          </p:cNvPr>
          <p:cNvSpPr/>
          <p:nvPr/>
        </p:nvSpPr>
        <p:spPr>
          <a:xfrm>
            <a:off x="709287" y="5323452"/>
            <a:ext cx="47577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</a:t>
            </a:r>
            <a:r>
              <a:rPr lang="ru-RU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И.А. Щербаков</a:t>
            </a:r>
          </a:p>
        </p:txBody>
      </p:sp>
    </p:spTree>
    <p:extLst>
      <p:ext uri="{BB962C8B-B14F-4D97-AF65-F5344CB8AC3E}">
        <p14:creationId xmlns:p14="http://schemas.microsoft.com/office/powerpoint/2010/main" val="2109924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168682" y="183634"/>
            <a:ext cx="77743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Научные направления</a:t>
            </a:r>
            <a:r>
              <a:rPr lang="en-US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ПФНИ (раздел «Физические науки»)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95DA27C-019A-E345-9C10-B3299AA15E38}"/>
              </a:ext>
            </a:extLst>
          </p:cNvPr>
          <p:cNvSpPr/>
          <p:nvPr/>
        </p:nvSpPr>
        <p:spPr>
          <a:xfrm>
            <a:off x="87682" y="882661"/>
            <a:ext cx="11874674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SzPct val="100000"/>
              <a:buFont typeface="+mj-lt"/>
              <a:buAutoNum type="arabicPeriod" startAt="8"/>
            </a:pPr>
            <a:r>
              <a:rPr lang="ru-RU" sz="1400" dirty="0">
                <a:solidFill>
                  <a:schemeClr val="tx2"/>
                </a:solidFill>
              </a:rPr>
              <a:t>Актуальные проблемы физики конденсированных сред, в том числе квантовой </a:t>
            </a:r>
            <a:r>
              <a:rPr lang="ru-RU" sz="1400" dirty="0" err="1">
                <a:solidFill>
                  <a:schemeClr val="tx2"/>
                </a:solidFill>
              </a:rPr>
              <a:t>макрофизики</a:t>
            </a:r>
            <a:r>
              <a:rPr lang="ru-RU" sz="1400" dirty="0">
                <a:solidFill>
                  <a:schemeClr val="tx2"/>
                </a:solidFill>
              </a:rPr>
              <a:t>, </a:t>
            </a:r>
            <a:r>
              <a:rPr lang="ru-RU" sz="1400" dirty="0" err="1">
                <a:solidFill>
                  <a:schemeClr val="tx2"/>
                </a:solidFill>
              </a:rPr>
              <a:t>мезоскопики</a:t>
            </a:r>
            <a:r>
              <a:rPr lang="ru-RU" sz="1400" dirty="0">
                <a:solidFill>
                  <a:schemeClr val="tx2"/>
                </a:solidFill>
              </a:rPr>
              <a:t>, физики </a:t>
            </a:r>
            <a:r>
              <a:rPr lang="ru-RU" sz="1400" dirty="0" err="1">
                <a:solidFill>
                  <a:schemeClr val="tx2"/>
                </a:solidFill>
              </a:rPr>
              <a:t>наноструктур</a:t>
            </a:r>
            <a:r>
              <a:rPr lang="ru-RU" sz="1400" dirty="0">
                <a:solidFill>
                  <a:schemeClr val="tx2"/>
                </a:solidFill>
              </a:rPr>
              <a:t>, </a:t>
            </a:r>
            <a:r>
              <a:rPr lang="ru-RU" sz="1400" dirty="0" err="1">
                <a:solidFill>
                  <a:schemeClr val="tx2"/>
                </a:solidFill>
              </a:rPr>
              <a:t>спинтроники</a:t>
            </a:r>
            <a:r>
              <a:rPr lang="ru-RU" sz="1400" dirty="0">
                <a:solidFill>
                  <a:schemeClr val="tx2"/>
                </a:solidFill>
              </a:rPr>
              <a:t>, сверхпроводимости</a:t>
            </a:r>
          </a:p>
          <a:p>
            <a:pPr marL="342900" indent="-342900">
              <a:spcAft>
                <a:spcPts val="600"/>
              </a:spcAft>
              <a:buSzPct val="100000"/>
              <a:buFont typeface="+mj-lt"/>
              <a:buAutoNum type="arabicPeriod" startAt="8"/>
            </a:pPr>
            <a:r>
              <a:rPr lang="ru-RU" sz="1400" dirty="0">
                <a:solidFill>
                  <a:schemeClr val="tx2"/>
                </a:solidFill>
              </a:rPr>
              <a:t>Физическое материаловедение: новые материалы и структуры, в том числе фуллерены, </a:t>
            </a:r>
            <a:r>
              <a:rPr lang="ru-RU" sz="1400" dirty="0" err="1">
                <a:solidFill>
                  <a:schemeClr val="tx2"/>
                </a:solidFill>
              </a:rPr>
              <a:t>нанотрубки</a:t>
            </a:r>
            <a:r>
              <a:rPr lang="ru-RU" sz="1400" dirty="0">
                <a:solidFill>
                  <a:schemeClr val="tx2"/>
                </a:solidFill>
              </a:rPr>
              <a:t>, </a:t>
            </a:r>
            <a:r>
              <a:rPr lang="ru-RU" sz="1400" dirty="0" err="1">
                <a:solidFill>
                  <a:schemeClr val="tx2"/>
                </a:solidFill>
              </a:rPr>
              <a:t>графены</a:t>
            </a:r>
            <a:r>
              <a:rPr lang="ru-RU" sz="1400" dirty="0">
                <a:solidFill>
                  <a:schemeClr val="tx2"/>
                </a:solidFill>
              </a:rPr>
              <a:t>, другие </a:t>
            </a:r>
            <a:r>
              <a:rPr lang="ru-RU" sz="1400" dirty="0" err="1">
                <a:solidFill>
                  <a:schemeClr val="tx2"/>
                </a:solidFill>
              </a:rPr>
              <a:t>наноматериалы</a:t>
            </a:r>
            <a:r>
              <a:rPr lang="ru-RU" sz="1400" dirty="0">
                <a:solidFill>
                  <a:schemeClr val="tx2"/>
                </a:solidFill>
              </a:rPr>
              <a:t>, а также </a:t>
            </a:r>
            <a:r>
              <a:rPr lang="ru-RU" sz="1400" dirty="0" err="1">
                <a:solidFill>
                  <a:schemeClr val="tx2"/>
                </a:solidFill>
              </a:rPr>
              <a:t>метаматериалы</a:t>
            </a:r>
            <a:endParaRPr lang="ru-RU" sz="1400" dirty="0">
              <a:solidFill>
                <a:schemeClr val="tx2"/>
              </a:solidFill>
            </a:endParaRPr>
          </a:p>
          <a:p>
            <a:pPr marL="342900" indent="-342900">
              <a:spcAft>
                <a:spcPts val="600"/>
              </a:spcAft>
              <a:buSzPct val="100000"/>
              <a:buFont typeface="+mj-lt"/>
              <a:buAutoNum type="arabicPeriod" startAt="8"/>
            </a:pPr>
            <a:r>
              <a:rPr lang="ru-RU" sz="1400" dirty="0">
                <a:solidFill>
                  <a:schemeClr val="tx2"/>
                </a:solidFill>
              </a:rPr>
              <a:t>Актуальные проблемы оптики и лазерной физики, в том числе достижение предельных концентраций мощности и энергии во времени, пространстве и спектральном диапазоне, освоение новых диапазонов спектра, спектроскопия сверхвысокого разрешения и стандарты частоты, прецизионные оптические измерения, проблемы квантовой и атомной оптики, взаимодействие излучения с веществом</a:t>
            </a:r>
            <a:endParaRPr lang="en-US" sz="1400" dirty="0">
              <a:solidFill>
                <a:schemeClr val="tx2"/>
              </a:solidFill>
            </a:endParaRPr>
          </a:p>
          <a:p>
            <a:pPr marL="342900" indent="-342900">
              <a:spcAft>
                <a:spcPts val="600"/>
              </a:spcAft>
              <a:buSzPct val="100000"/>
              <a:buFont typeface="+mj-lt"/>
              <a:buAutoNum type="arabicPeriod" startAt="8"/>
            </a:pPr>
            <a:r>
              <a:rPr lang="ru-RU" sz="1400" dirty="0">
                <a:solidFill>
                  <a:schemeClr val="tx2"/>
                </a:solidFill>
              </a:rPr>
              <a:t>Фундаментальные основы лазерных технологий, включая обработку и модификацию материалов, оптическую информатику, связь, навигацию и медицину</a:t>
            </a:r>
            <a:endParaRPr lang="en-US" sz="1400" dirty="0">
              <a:solidFill>
                <a:schemeClr val="tx2"/>
              </a:solidFill>
            </a:endParaRPr>
          </a:p>
          <a:p>
            <a:pPr marL="342900" indent="-342900">
              <a:spcAft>
                <a:spcPts val="600"/>
              </a:spcAft>
              <a:buSzPct val="100000"/>
              <a:buFont typeface="+mj-lt"/>
              <a:buAutoNum type="arabicPeriod" startAt="8"/>
            </a:pPr>
            <a:r>
              <a:rPr lang="ru-RU" sz="1400" dirty="0">
                <a:solidFill>
                  <a:schemeClr val="tx2"/>
                </a:solidFill>
              </a:rPr>
              <a:t>Современные проблемы радиофизики и акустики, в том числе фундаментальные основы радиофизических и акустических методов связи, локации и диагностики, изучение нелинейных волновых явлений</a:t>
            </a:r>
            <a:endParaRPr lang="en-US" sz="1400" dirty="0">
              <a:solidFill>
                <a:schemeClr val="tx2"/>
              </a:solidFill>
            </a:endParaRPr>
          </a:p>
          <a:p>
            <a:pPr marL="342900" indent="-342900">
              <a:spcAft>
                <a:spcPts val="600"/>
              </a:spcAft>
              <a:buSzPct val="100000"/>
              <a:buFont typeface="+mj-lt"/>
              <a:buAutoNum type="arabicPeriod" startAt="8"/>
            </a:pPr>
            <a:r>
              <a:rPr lang="ru-RU" sz="1400" dirty="0">
                <a:solidFill>
                  <a:schemeClr val="tx2"/>
                </a:solidFill>
              </a:rPr>
              <a:t>Фундаментальные проблемы физической электроники, в том числе разработка методов генерации, приема и преобразования электромагнитных волн с помощью твердотельных и вакуумных устройств, </a:t>
            </a:r>
            <a:r>
              <a:rPr lang="ru-RU" sz="1400" dirty="0" err="1">
                <a:solidFill>
                  <a:schemeClr val="tx2"/>
                </a:solidFill>
              </a:rPr>
              <a:t>акустоэлектроника</a:t>
            </a:r>
            <a:r>
              <a:rPr lang="ru-RU" sz="1400" dirty="0">
                <a:solidFill>
                  <a:schemeClr val="tx2"/>
                </a:solidFill>
              </a:rPr>
              <a:t>, релятивистская СВЧ-электроника больших мощностей, физика мощных пучков заряженных частиц</a:t>
            </a:r>
            <a:endParaRPr lang="en-US" sz="1400" dirty="0">
              <a:solidFill>
                <a:schemeClr val="tx2"/>
              </a:solidFill>
            </a:endParaRPr>
          </a:p>
          <a:p>
            <a:pPr marL="342900" indent="-342900">
              <a:spcAft>
                <a:spcPts val="600"/>
              </a:spcAft>
              <a:buSzPct val="100000"/>
              <a:buFont typeface="+mj-lt"/>
              <a:buAutoNum type="arabicPeriod" startAt="8"/>
            </a:pPr>
            <a:r>
              <a:rPr lang="ru-RU" sz="1400" dirty="0">
                <a:solidFill>
                  <a:schemeClr val="tx2"/>
                </a:solidFill>
              </a:rPr>
              <a:t>Современные проблемы физики плазмы, включая физику высокотемпературной плазмы и управляемого термоядерного синтеза, физику астрофизической плазмы, физику низкотемпературной плазмы и основы ее применения в технологических процессах</a:t>
            </a:r>
            <a:endParaRPr lang="en-US" sz="1400" dirty="0">
              <a:solidFill>
                <a:schemeClr val="tx2"/>
              </a:solidFill>
            </a:endParaRPr>
          </a:p>
          <a:p>
            <a:pPr marL="342900" indent="-342900">
              <a:spcAft>
                <a:spcPts val="600"/>
              </a:spcAft>
              <a:buSzPct val="100000"/>
              <a:buFont typeface="+mj-lt"/>
              <a:buAutoNum type="arabicPeriod" startAt="8"/>
            </a:pPr>
            <a:r>
              <a:rPr lang="ru-RU" sz="1400" dirty="0">
                <a:solidFill>
                  <a:schemeClr val="tx2"/>
                </a:solidFill>
              </a:rPr>
              <a:t>Современные проблемы ядерной физики, в том числе физики элементарных частиц и фундаментальных взаимодействий, включая физику нейтрино и астрофизические и космологические аспекты, а также физики атомного ядра, физики ускорителей заряженных частиц и детекторов, создание интенсивных источников нейтронов, мюонов, синхротронного излучения и их применения в науке, технологиях и медицине</a:t>
            </a:r>
            <a:endParaRPr lang="en-US" sz="1400" dirty="0">
              <a:solidFill>
                <a:schemeClr val="tx2"/>
              </a:solidFill>
            </a:endParaRPr>
          </a:p>
          <a:p>
            <a:pPr marL="342900" indent="-342900">
              <a:spcAft>
                <a:spcPts val="600"/>
              </a:spcAft>
              <a:buSzPct val="100000"/>
              <a:buFont typeface="+mj-lt"/>
              <a:buAutoNum type="arabicPeriod" startAt="8"/>
            </a:pPr>
            <a:r>
              <a:rPr lang="ru-RU" sz="1400" dirty="0">
                <a:solidFill>
                  <a:schemeClr val="tx2"/>
                </a:solidFill>
              </a:rPr>
              <a:t>Современные проблемы астрономии, астрофизики и исследования космического пространства, в том числе происхождение, строение и эволюция Вселенной, природа темной материи и темной энергии, исследование Луны и планет, Солнца и солнечно-земных связей, исследование </a:t>
            </a:r>
            <a:r>
              <a:rPr lang="ru-RU" sz="1400" dirty="0" err="1">
                <a:solidFill>
                  <a:schemeClr val="tx2"/>
                </a:solidFill>
              </a:rPr>
              <a:t>экзопланет</a:t>
            </a:r>
            <a:r>
              <a:rPr lang="ru-RU" sz="1400" dirty="0">
                <a:solidFill>
                  <a:schemeClr val="tx2"/>
                </a:solidFill>
              </a:rPr>
              <a:t> и поиски внеземных цивилизаций, развитие методов и аппаратуры внеатмосферной астрономии и исследований космоса, координатно-временное обеспечение фундаментальных исследований и практических задач</a:t>
            </a:r>
            <a:r>
              <a:rPr lang="en-US" sz="1400" dirty="0">
                <a:solidFill>
                  <a:schemeClr val="tx2"/>
                </a:solidFill>
              </a:rPr>
              <a:t> </a:t>
            </a:r>
            <a:endParaRPr lang="ru-RU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5704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414340" y="183634"/>
            <a:ext cx="70261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Научные организации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95DA27C-019A-E345-9C10-B3299AA15E38}"/>
              </a:ext>
            </a:extLst>
          </p:cNvPr>
          <p:cNvSpPr/>
          <p:nvPr/>
        </p:nvSpPr>
        <p:spPr>
          <a:xfrm>
            <a:off x="5886989" y="1926727"/>
            <a:ext cx="6136846" cy="4726952"/>
          </a:xfrm>
          <a:prstGeom prst="rect">
            <a:avLst/>
          </a:prstGeom>
        </p:spPr>
        <p:txBody>
          <a:bodyPr wrap="square" numCol="3">
            <a:spAutoFit/>
          </a:bodyPr>
          <a:lstStyle/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</a:rPr>
              <a:t>ФИАН</a:t>
            </a: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</a:rPr>
              <a:t>ИОФ РАН</a:t>
            </a: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</a:rPr>
              <a:t>ФНИЦ «Кристаллография и </a:t>
            </a:r>
            <a:r>
              <a:rPr lang="ru-RU" sz="1600" dirty="0" err="1">
                <a:solidFill>
                  <a:schemeClr val="tx2"/>
                </a:solidFill>
              </a:rPr>
              <a:t>фотоника</a:t>
            </a:r>
            <a:r>
              <a:rPr lang="ru-RU" sz="1600" dirty="0">
                <a:solidFill>
                  <a:schemeClr val="tx2"/>
                </a:solidFill>
              </a:rPr>
              <a:t>» РАН</a:t>
            </a: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ИФП РАН</a:t>
            </a: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ИКИ РАН</a:t>
            </a: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ИНАСАН</a:t>
            </a: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ИРЭ им. В.А. Котельникова РАН</a:t>
            </a: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ИЯИ РАН</a:t>
            </a: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ИФТТ РАН</a:t>
            </a: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ИТФ им. Л.Д. Ландау РАН</a:t>
            </a: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ИПФ РАН</a:t>
            </a: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ИЗМИРАН</a:t>
            </a: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ИФВД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ИСАН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ФТИ им. А.Ф. Иоффе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ГАО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ИПА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САО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ДФИЦ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ФИЦ </a:t>
            </a:r>
            <a:r>
              <a:rPr lang="ru-RU" sz="1600" dirty="0" err="1">
                <a:solidFill>
                  <a:schemeClr val="tx2"/>
                </a:solidFill>
                <a:cs typeface="Arial" panose="020B0604020202020204" pitchFamily="34" charset="0"/>
              </a:rPr>
              <a:t>КазНЦ</a:t>
            </a: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 РАН</a:t>
            </a:r>
            <a:r>
              <a:rPr lang="en-US" sz="1600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ПГИ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УФИЦ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ИАПУ ДВО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ИЯФ СО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ИФП СО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ИЛФ СО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 err="1">
                <a:solidFill>
                  <a:schemeClr val="tx2"/>
                </a:solidFill>
                <a:cs typeface="Arial" panose="020B0604020202020204" pitchFamily="34" charset="0"/>
              </a:rPr>
              <a:t>ИАиЭ</a:t>
            </a: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 СО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КТИ НП СО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ИФМ СО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ИСЗФ СО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КНЦ СО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ТНЦ СО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ИСЭ СО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ИОА СО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ИФМ </a:t>
            </a:r>
            <a:r>
              <a:rPr lang="ru-RU" sz="1600" dirty="0" err="1">
                <a:solidFill>
                  <a:schemeClr val="tx2"/>
                </a:solidFill>
                <a:cs typeface="Arial" panose="020B0604020202020204" pitchFamily="34" charset="0"/>
              </a:rPr>
              <a:t>УрО</a:t>
            </a: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ИЭФ </a:t>
            </a:r>
            <a:r>
              <a:rPr lang="ru-RU" sz="1600" dirty="0" err="1">
                <a:solidFill>
                  <a:schemeClr val="tx2"/>
                </a:solidFill>
                <a:cs typeface="Arial" panose="020B0604020202020204" pitchFamily="34" charset="0"/>
              </a:rPr>
              <a:t>УрО</a:t>
            </a: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 РАН</a:t>
            </a:r>
            <a:endParaRPr lang="en-US" sz="1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SzPct val="100000"/>
            </a:pPr>
            <a:r>
              <a:rPr lang="ru-RU" sz="1600" dirty="0" err="1">
                <a:solidFill>
                  <a:schemeClr val="tx2"/>
                </a:solidFill>
                <a:cs typeface="Arial" panose="020B0604020202020204" pitchFamily="34" charset="0"/>
              </a:rPr>
              <a:t>КрАО</a:t>
            </a:r>
            <a:r>
              <a:rPr lang="ru-RU" sz="1600" dirty="0">
                <a:solidFill>
                  <a:schemeClr val="tx2"/>
                </a:solidFill>
                <a:cs typeface="Arial" panose="020B0604020202020204" pitchFamily="34" charset="0"/>
              </a:rPr>
              <a:t> РАН</a:t>
            </a:r>
          </a:p>
        </p:txBody>
      </p:sp>
      <p:pic>
        <p:nvPicPr>
          <p:cNvPr id="6" name="Рисунок 5"/>
          <p:cNvPicPr/>
          <p:nvPr/>
        </p:nvPicPr>
        <p:blipFill rotWithShape="1">
          <a:blip r:embed="rId2"/>
          <a:srcRect t="18743"/>
          <a:stretch/>
        </p:blipFill>
        <p:spPr>
          <a:xfrm>
            <a:off x="704197" y="1408390"/>
            <a:ext cx="4518054" cy="235391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8940819-51A1-40C8-AC64-DF4517CBBBD5}"/>
              </a:ext>
            </a:extLst>
          </p:cNvPr>
          <p:cNvSpPr txBox="1"/>
          <p:nvPr/>
        </p:nvSpPr>
        <p:spPr>
          <a:xfrm>
            <a:off x="476284" y="4016360"/>
            <a:ext cx="4907902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>
                <a:solidFill>
                  <a:schemeClr val="tx2">
                    <a:lumMod val="75000"/>
                  </a:schemeClr>
                </a:solidFill>
              </a:rPr>
              <a:t>8 –физика конденсированного состояния</a:t>
            </a:r>
          </a:p>
          <a:p>
            <a:r>
              <a:rPr lang="ru-RU" sz="1700" dirty="0">
                <a:solidFill>
                  <a:schemeClr val="tx2">
                    <a:lumMod val="75000"/>
                  </a:schemeClr>
                </a:solidFill>
              </a:rPr>
              <a:t>9 – физическое материаловедение </a:t>
            </a:r>
          </a:p>
          <a:p>
            <a:r>
              <a:rPr lang="ru-RU" sz="1700" dirty="0">
                <a:solidFill>
                  <a:schemeClr val="tx2">
                    <a:lumMod val="75000"/>
                  </a:schemeClr>
                </a:solidFill>
              </a:rPr>
              <a:t>10 – оптика и лазерная физика</a:t>
            </a:r>
          </a:p>
          <a:p>
            <a:r>
              <a:rPr lang="ru-RU" sz="1700" dirty="0">
                <a:solidFill>
                  <a:schemeClr val="tx2">
                    <a:lumMod val="75000"/>
                  </a:schemeClr>
                </a:solidFill>
              </a:rPr>
              <a:t>11 – лазерные технологии</a:t>
            </a:r>
          </a:p>
          <a:p>
            <a:r>
              <a:rPr lang="ru-RU" sz="1700" dirty="0">
                <a:solidFill>
                  <a:schemeClr val="tx2">
                    <a:lumMod val="75000"/>
                  </a:schemeClr>
                </a:solidFill>
              </a:rPr>
              <a:t>12 – радиофизика и акустика</a:t>
            </a:r>
          </a:p>
          <a:p>
            <a:r>
              <a:rPr lang="ru-RU" sz="1700" dirty="0">
                <a:solidFill>
                  <a:schemeClr val="tx2">
                    <a:lumMod val="75000"/>
                  </a:schemeClr>
                </a:solidFill>
              </a:rPr>
              <a:t>13 – физическая электроника</a:t>
            </a:r>
          </a:p>
          <a:p>
            <a:r>
              <a:rPr lang="ru-RU" sz="1700" dirty="0">
                <a:solidFill>
                  <a:schemeClr val="tx2">
                    <a:lumMod val="75000"/>
                  </a:schemeClr>
                </a:solidFill>
              </a:rPr>
              <a:t>14 – физика плазмы</a:t>
            </a:r>
          </a:p>
          <a:p>
            <a:r>
              <a:rPr lang="ru-RU" sz="1700" dirty="0">
                <a:solidFill>
                  <a:schemeClr val="tx2">
                    <a:lumMod val="75000"/>
                  </a:schemeClr>
                </a:solidFill>
              </a:rPr>
              <a:t>15 – ядерная физика</a:t>
            </a:r>
          </a:p>
          <a:p>
            <a:r>
              <a:rPr lang="ru-RU" sz="1700" dirty="0">
                <a:solidFill>
                  <a:schemeClr val="tx2">
                    <a:lumMod val="75000"/>
                  </a:schemeClr>
                </a:solidFill>
              </a:rPr>
              <a:t>16 – астрономия и космические исследования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54239C-852F-4DF3-910C-E250FD86C488}"/>
              </a:ext>
            </a:extLst>
          </p:cNvPr>
          <p:cNvSpPr txBox="1"/>
          <p:nvPr/>
        </p:nvSpPr>
        <p:spPr>
          <a:xfrm>
            <a:off x="6096000" y="891109"/>
            <a:ext cx="57833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ИНСТИТУТЫ РАН, В КОТОРЫХ БЫЛИ ПОЛУЧЕНЫ ЗНАЧИМЫЕ РЕЗУЛЬТАТЫ, ПРЕДСТАВЛЕННЫЕ В ДОКЛАД ПРАВИТЕЛЬСТВУ РФ ЗА 2020 ГОД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EAD04A-3C9E-4220-B5BD-F0DF094A8627}"/>
              </a:ext>
            </a:extLst>
          </p:cNvPr>
          <p:cNvSpPr txBox="1"/>
          <p:nvPr/>
        </p:nvSpPr>
        <p:spPr>
          <a:xfrm>
            <a:off x="746234" y="919711"/>
            <a:ext cx="45766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ОРГАНИЗАЦИИ, РАБОТАЮЩИЕ ПО РАЗНЫМ НАПРАВЛЕНИЯМ ПФНИ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EE2929-D56A-4899-8786-7730A2322ACB}"/>
              </a:ext>
            </a:extLst>
          </p:cNvPr>
          <p:cNvSpPr txBox="1"/>
          <p:nvPr/>
        </p:nvSpPr>
        <p:spPr>
          <a:xfrm>
            <a:off x="1713187" y="3709758"/>
            <a:ext cx="21230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tx2"/>
                </a:solidFill>
              </a:rPr>
              <a:t>Направления ПФНИ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9CD897-8250-40FA-B7A9-3140C43F36EE}"/>
              </a:ext>
            </a:extLst>
          </p:cNvPr>
          <p:cNvSpPr txBox="1"/>
          <p:nvPr/>
        </p:nvSpPr>
        <p:spPr>
          <a:xfrm rot="-5400000">
            <a:off x="-585260" y="2198178"/>
            <a:ext cx="21230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tx2"/>
                </a:solidFill>
              </a:rPr>
              <a:t>Число организаций</a:t>
            </a:r>
          </a:p>
        </p:txBody>
      </p:sp>
    </p:spTree>
    <p:extLst>
      <p:ext uri="{BB962C8B-B14F-4D97-AF65-F5344CB8AC3E}">
        <p14:creationId xmlns:p14="http://schemas.microsoft.com/office/powerpoint/2010/main" val="40693038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236918" y="130113"/>
            <a:ext cx="746041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Ультрачувствительные</a:t>
            </a:r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измерения концентраций молекул ДНК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F2275CC-8509-424C-B51F-F6FE1824C215}"/>
              </a:ext>
            </a:extLst>
          </p:cNvPr>
          <p:cNvSpPr/>
          <p:nvPr/>
        </p:nvSpPr>
        <p:spPr>
          <a:xfrm>
            <a:off x="427987" y="1043000"/>
            <a:ext cx="1149679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buSzPts val="2800"/>
            </a:pPr>
            <a:r>
              <a:rPr lang="ru-RU" sz="2000" dirty="0">
                <a:solidFill>
                  <a:schemeClr val="tx2"/>
                </a:solidFill>
              </a:rPr>
              <a:t>Разработан новый </a:t>
            </a:r>
            <a:r>
              <a:rPr lang="ru-RU" sz="2000" dirty="0" err="1">
                <a:solidFill>
                  <a:schemeClr val="tx2"/>
                </a:solidFill>
              </a:rPr>
              <a:t>ультрачувствительный</a:t>
            </a:r>
            <a:r>
              <a:rPr lang="ru-RU" sz="2000" dirty="0">
                <a:solidFill>
                  <a:schemeClr val="tx2"/>
                </a:solidFill>
              </a:rPr>
              <a:t> способ прямого измерения концентрации молекул РНК/ДНК на основе комбинации </a:t>
            </a:r>
            <a:r>
              <a:rPr lang="ru-RU" sz="2000" dirty="0" err="1">
                <a:solidFill>
                  <a:schemeClr val="tx2"/>
                </a:solidFill>
              </a:rPr>
              <a:t>наночастиц</a:t>
            </a:r>
            <a:r>
              <a:rPr lang="ru-RU" sz="2000" dirty="0">
                <a:solidFill>
                  <a:schemeClr val="tx2"/>
                </a:solidFill>
              </a:rPr>
              <a:t> золота и </a:t>
            </a:r>
            <a:r>
              <a:rPr lang="ru-RU" sz="2000" dirty="0" err="1">
                <a:solidFill>
                  <a:schemeClr val="tx2"/>
                </a:solidFill>
              </a:rPr>
              <a:t>одноцепочечных</a:t>
            </a:r>
            <a:r>
              <a:rPr lang="ru-RU" sz="2000" dirty="0">
                <a:solidFill>
                  <a:schemeClr val="tx2"/>
                </a:solidFill>
              </a:rPr>
              <a:t> молекул РНК. Достигнута рекордная чувствительность вплоть до концентрации ДНК 30 </a:t>
            </a:r>
            <a:r>
              <a:rPr lang="ru-RU" sz="2000" dirty="0" err="1">
                <a:solidFill>
                  <a:schemeClr val="tx2"/>
                </a:solidFill>
              </a:rPr>
              <a:t>фМ</a:t>
            </a:r>
            <a:r>
              <a:rPr lang="ru-RU" sz="2000" dirty="0">
                <a:solidFill>
                  <a:schemeClr val="tx2"/>
                </a:solidFill>
              </a:rPr>
              <a:t> в чрезвычайно малом объёме 20 </a:t>
            </a:r>
            <a:r>
              <a:rPr lang="ru-RU" sz="2000" dirty="0" err="1">
                <a:solidFill>
                  <a:schemeClr val="tx2"/>
                </a:solidFill>
              </a:rPr>
              <a:t>мкл</a:t>
            </a:r>
            <a:r>
              <a:rPr lang="ru-RU" sz="2000" dirty="0">
                <a:solidFill>
                  <a:schemeClr val="tx2"/>
                </a:solidFill>
              </a:rPr>
              <a:t> и быстром (15 минут) простом </a:t>
            </a:r>
            <a:r>
              <a:rPr lang="ru-RU" sz="2000" dirty="0" err="1">
                <a:solidFill>
                  <a:schemeClr val="tx2"/>
                </a:solidFill>
              </a:rPr>
              <a:t>иммунохроматографическом</a:t>
            </a:r>
            <a:r>
              <a:rPr lang="ru-RU" sz="2000" dirty="0">
                <a:solidFill>
                  <a:schemeClr val="tx2"/>
                </a:solidFill>
              </a:rPr>
              <a:t> анализе, который можно проводить даже в полевых условиях. Достигнутый предел обнаружения находится на уровне 3 × 10</a:t>
            </a:r>
            <a:r>
              <a:rPr lang="ru-RU" sz="2000" baseline="30000" dirty="0">
                <a:solidFill>
                  <a:schemeClr val="tx2"/>
                </a:solidFill>
              </a:rPr>
              <a:t>5</a:t>
            </a:r>
            <a:r>
              <a:rPr lang="ru-RU" sz="2000" dirty="0">
                <a:solidFill>
                  <a:schemeClr val="tx2"/>
                </a:solidFill>
              </a:rPr>
              <a:t> молекул ДНК в капле крови, что перспективно для разработки новых средств диагностики заболеваний. </a:t>
            </a:r>
            <a:r>
              <a:rPr lang="en-US" sz="2000" dirty="0">
                <a:solidFill>
                  <a:schemeClr val="tx2"/>
                </a:solidFill>
              </a:rPr>
              <a:t> </a:t>
            </a:r>
            <a:endParaRPr lang="ru-RU" sz="2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59" y="3202204"/>
            <a:ext cx="6433109" cy="256956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0" name="Прямоугольник 9"/>
          <p:cNvSpPr/>
          <p:nvPr/>
        </p:nvSpPr>
        <p:spPr>
          <a:xfrm>
            <a:off x="7697337" y="4294445"/>
            <a:ext cx="364244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SzPts val="2800"/>
            </a:pPr>
            <a:r>
              <a:rPr lang="ru-RU" dirty="0">
                <a:solidFill>
                  <a:schemeClr val="tx2"/>
                </a:solidFill>
              </a:rPr>
              <a:t>Принцип активации </a:t>
            </a:r>
            <a:r>
              <a:rPr lang="ru-RU" dirty="0" err="1">
                <a:solidFill>
                  <a:schemeClr val="tx2"/>
                </a:solidFill>
              </a:rPr>
              <a:t>наноагента</a:t>
            </a:r>
            <a:r>
              <a:rPr lang="ru-RU" dirty="0">
                <a:solidFill>
                  <a:schemeClr val="tx2"/>
                </a:solidFill>
              </a:rPr>
              <a:t> (золотая частица с </a:t>
            </a:r>
            <a:r>
              <a:rPr lang="ru-RU" dirty="0" err="1">
                <a:solidFill>
                  <a:schemeClr val="tx2"/>
                </a:solidFill>
              </a:rPr>
              <a:t>одноцепочечными</a:t>
            </a:r>
            <a:r>
              <a:rPr lang="ru-RU" dirty="0">
                <a:solidFill>
                  <a:schemeClr val="tx2"/>
                </a:solidFill>
              </a:rPr>
              <a:t> РНК с биотином) при гибридизации комплементарной молекулой ДНК 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9730853" y="6087522"/>
            <a:ext cx="2010771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ИОФ РАН + МФТИ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1139" y="6107071"/>
            <a:ext cx="3261995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just">
              <a:defRPr sz="2100" b="1">
                <a:solidFill>
                  <a:schemeClr val="bg1"/>
                </a:solidFill>
              </a:defRPr>
            </a:lvl1pPr>
          </a:lstStyle>
          <a:p>
            <a:r>
              <a:rPr lang="ru-RU" sz="1600" i="1" dirty="0"/>
              <a:t>Физические науки, Направление 9</a:t>
            </a:r>
          </a:p>
        </p:txBody>
      </p:sp>
    </p:spTree>
    <p:extLst>
      <p:ext uri="{BB962C8B-B14F-4D97-AF65-F5344CB8AC3E}">
        <p14:creationId xmlns:p14="http://schemas.microsoft.com/office/powerpoint/2010/main" val="3850061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414339" y="142690"/>
            <a:ext cx="708875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Ультра-высокотемпературные оксид-молибденовые композиты</a:t>
            </a:r>
          </a:p>
          <a:p>
            <a:pPr>
              <a:buSzPts val="2800"/>
            </a:pPr>
            <a:endParaRPr lang="ru-RU" sz="2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F2275CC-8509-424C-B51F-F6FE1824C215}"/>
              </a:ext>
            </a:extLst>
          </p:cNvPr>
          <p:cNvSpPr/>
          <p:nvPr/>
        </p:nvSpPr>
        <p:spPr>
          <a:xfrm>
            <a:off x="233740" y="1805657"/>
            <a:ext cx="492511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buSzPts val="2800"/>
            </a:pPr>
            <a:r>
              <a:rPr lang="ru-RU" sz="2000" dirty="0">
                <a:solidFill>
                  <a:schemeClr val="tx2"/>
                </a:solidFill>
              </a:rPr>
              <a:t>Разработана уникальная структура на  основе оксид-молибденовых и волоконных  композитов для применения в авиационных двигателях с целью сокращения расхода топлива и существенного сокращения вредных выбросов в атмосферу. Эффект достигается за счет повышения рабочей температуры лопатки турбины с рабочей температурой свыше 1300</a:t>
            </a:r>
            <a:r>
              <a:rPr lang="ru-RU" sz="2000" baseline="30000" dirty="0">
                <a:solidFill>
                  <a:schemeClr val="tx2"/>
                </a:solidFill>
              </a:rPr>
              <a:t>о</a:t>
            </a:r>
            <a:r>
              <a:rPr lang="ru-RU" sz="2000" dirty="0">
                <a:solidFill>
                  <a:schemeClr val="tx2"/>
                </a:solidFill>
              </a:rPr>
              <a:t>С 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977106" y="5239684"/>
            <a:ext cx="54085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SzPts val="2800"/>
            </a:pPr>
            <a:r>
              <a:rPr lang="ru-RU" dirty="0">
                <a:solidFill>
                  <a:schemeClr val="tx2"/>
                </a:solidFill>
              </a:rPr>
              <a:t>Вариант структуры оксид-молибденового композита.</a:t>
            </a:r>
          </a:p>
        </p:txBody>
      </p:sp>
      <p:pic>
        <p:nvPicPr>
          <p:cNvPr id="8" name="Рисунок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7897" y="1450618"/>
            <a:ext cx="6326981" cy="370823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548441" y="6059180"/>
            <a:ext cx="3272932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just">
              <a:defRPr sz="2100" b="1">
                <a:solidFill>
                  <a:schemeClr val="bg1"/>
                </a:solidFill>
              </a:defRPr>
            </a:lvl1pPr>
          </a:lstStyle>
          <a:p>
            <a:r>
              <a:rPr lang="ru-RU" sz="1600" i="1" dirty="0"/>
              <a:t>Физические науки, Направление 9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10454185" y="6086476"/>
            <a:ext cx="1276502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ИФТТ РАН</a:t>
            </a:r>
          </a:p>
        </p:txBody>
      </p:sp>
    </p:spTree>
    <p:extLst>
      <p:ext uri="{BB962C8B-B14F-4D97-AF65-F5344CB8AC3E}">
        <p14:creationId xmlns:p14="http://schemas.microsoft.com/office/powerpoint/2010/main" val="2295756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414339" y="156338"/>
            <a:ext cx="73239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Оптический стандарт частоты на одиночном ионе иттербия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F2275CC-8509-424C-B51F-F6FE1824C215}"/>
              </a:ext>
            </a:extLst>
          </p:cNvPr>
          <p:cNvSpPr/>
          <p:nvPr/>
        </p:nvSpPr>
        <p:spPr>
          <a:xfrm>
            <a:off x="496227" y="1571618"/>
            <a:ext cx="387596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buSzPts val="2800"/>
            </a:pPr>
            <a:r>
              <a:rPr lang="ru-RU" sz="2000" dirty="0">
                <a:solidFill>
                  <a:schemeClr val="tx2"/>
                </a:solidFill>
              </a:rPr>
              <a:t>Создан оптический стандарт частоты на квадрупольном переходе локализованного в пространстве одиночного иона иттербия-171. Оптический стандарт демонстрирует долговременную нестабильность частоты ~10−17. По совокупности параметров стандарт частоты не имеет отечественных аналогов и находится на уровне лучших мировых образцов.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78DB815-6B99-4884-B43D-8A0C98FFD14C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5" t="5906" r="1731" b="9815"/>
          <a:stretch/>
        </p:blipFill>
        <p:spPr bwMode="auto">
          <a:xfrm>
            <a:off x="5093002" y="1459522"/>
            <a:ext cx="6575836" cy="375392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496227" y="6064665"/>
            <a:ext cx="3352442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just">
              <a:defRPr sz="2100" b="1">
                <a:solidFill>
                  <a:schemeClr val="bg1"/>
                </a:solidFill>
              </a:defRPr>
            </a:lvl1pPr>
          </a:lstStyle>
          <a:p>
            <a:r>
              <a:rPr lang="ru-RU" sz="1600" i="1" dirty="0"/>
              <a:t>Физические науки, Направление 10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10194881" y="6088479"/>
            <a:ext cx="1473957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ИЛФ СО РАН</a:t>
            </a:r>
          </a:p>
        </p:txBody>
      </p:sp>
    </p:spTree>
    <p:extLst>
      <p:ext uri="{BB962C8B-B14F-4D97-AF65-F5344CB8AC3E}">
        <p14:creationId xmlns:p14="http://schemas.microsoft.com/office/powerpoint/2010/main" val="29885557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414339" y="88098"/>
            <a:ext cx="731029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Cубпикосекундный</a:t>
            </a:r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газовый волоконный лазер среднего ИК диапазона (920 </a:t>
            </a:r>
            <a:r>
              <a:rPr lang="ru-RU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фс</a:t>
            </a:r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10 </a:t>
            </a:r>
            <a:r>
              <a:rPr lang="ru-RU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мкДж</a:t>
            </a:r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2,68 мкм)</a:t>
            </a:r>
          </a:p>
          <a:p>
            <a:pPr>
              <a:buSzPts val="2800"/>
            </a:pPr>
            <a:endParaRPr lang="ru-RU" sz="2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F2275CC-8509-424C-B51F-F6FE1824C215}"/>
              </a:ext>
            </a:extLst>
          </p:cNvPr>
          <p:cNvSpPr/>
          <p:nvPr/>
        </p:nvSpPr>
        <p:spPr>
          <a:xfrm>
            <a:off x="359747" y="893192"/>
            <a:ext cx="115594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buSzPts val="2800"/>
            </a:pPr>
            <a:r>
              <a:rPr lang="ru-RU" sz="2000" dirty="0">
                <a:solidFill>
                  <a:schemeClr val="tx2"/>
                </a:solidFill>
              </a:rPr>
              <a:t>Создан </a:t>
            </a:r>
            <a:r>
              <a:rPr lang="ru-RU" sz="2000" dirty="0" err="1">
                <a:solidFill>
                  <a:schemeClr val="tx2"/>
                </a:solidFill>
              </a:rPr>
              <a:t>субпикосекундный</a:t>
            </a:r>
            <a:r>
              <a:rPr lang="ru-RU" sz="2000" dirty="0">
                <a:solidFill>
                  <a:schemeClr val="tx2"/>
                </a:solidFill>
              </a:rPr>
              <a:t> газовый волоконный лазер среднего ИК диапазона. В качестве активной среды использовался револьверный волоконный </a:t>
            </a:r>
            <a:r>
              <a:rPr lang="ru-RU" sz="2000" dirty="0" err="1">
                <a:solidFill>
                  <a:schemeClr val="tx2"/>
                </a:solidFill>
              </a:rPr>
              <a:t>световод</a:t>
            </a:r>
            <a:r>
              <a:rPr lang="ru-RU" sz="2000" dirty="0">
                <a:solidFill>
                  <a:schemeClr val="tx2"/>
                </a:solidFill>
              </a:rPr>
              <a:t>, заполненный дейтерием. Реализовано эффективное двухкаскадное </a:t>
            </a:r>
            <a:r>
              <a:rPr lang="ru-RU" sz="2000" dirty="0" err="1">
                <a:solidFill>
                  <a:schemeClr val="tx2"/>
                </a:solidFill>
              </a:rPr>
              <a:t>рамановское</a:t>
            </a:r>
            <a:r>
              <a:rPr lang="ru-RU" sz="2000" dirty="0">
                <a:solidFill>
                  <a:schemeClr val="tx2"/>
                </a:solidFill>
              </a:rPr>
              <a:t> преобразование 1,03 → 1,49 → 2,68 мкм при накачке </a:t>
            </a:r>
            <a:r>
              <a:rPr lang="ru-RU" sz="2000" dirty="0" err="1">
                <a:solidFill>
                  <a:schemeClr val="tx2"/>
                </a:solidFill>
              </a:rPr>
              <a:t>чирпированными</a:t>
            </a:r>
            <a:r>
              <a:rPr lang="ru-RU" sz="2000" dirty="0">
                <a:solidFill>
                  <a:schemeClr val="tx2"/>
                </a:solidFill>
              </a:rPr>
              <a:t> импульсами </a:t>
            </a:r>
            <a:r>
              <a:rPr lang="ru-RU" sz="2000" dirty="0" err="1">
                <a:solidFill>
                  <a:schemeClr val="tx2"/>
                </a:solidFill>
              </a:rPr>
              <a:t>фемтосекундного</a:t>
            </a:r>
            <a:r>
              <a:rPr lang="ru-RU" sz="2000" dirty="0">
                <a:solidFill>
                  <a:schemeClr val="tx2"/>
                </a:solidFill>
              </a:rPr>
              <a:t> </a:t>
            </a:r>
            <a:r>
              <a:rPr lang="ru-RU" sz="2000" dirty="0" err="1">
                <a:solidFill>
                  <a:schemeClr val="tx2"/>
                </a:solidFill>
              </a:rPr>
              <a:t>иттербиевого</a:t>
            </a:r>
            <a:r>
              <a:rPr lang="ru-RU" sz="2000" dirty="0">
                <a:solidFill>
                  <a:schemeClr val="tx2"/>
                </a:solidFill>
              </a:rPr>
              <a:t> лазера. Получена генерация на длине волны 2,68 мкм с энергией в импульсе ~10 </a:t>
            </a:r>
            <a:r>
              <a:rPr lang="ru-RU" sz="2000" dirty="0" err="1">
                <a:solidFill>
                  <a:schemeClr val="tx2"/>
                </a:solidFill>
              </a:rPr>
              <a:t>мкДж</a:t>
            </a:r>
            <a:r>
              <a:rPr lang="ru-RU" sz="2000" dirty="0">
                <a:solidFill>
                  <a:schemeClr val="tx2"/>
                </a:solidFill>
              </a:rPr>
              <a:t>, что на два порядка превосходит любые другие </a:t>
            </a:r>
            <a:r>
              <a:rPr lang="ru-RU" sz="2000" dirty="0" err="1">
                <a:solidFill>
                  <a:schemeClr val="tx2"/>
                </a:solidFill>
              </a:rPr>
              <a:t>субпикосекундные</a:t>
            </a:r>
            <a:r>
              <a:rPr lang="ru-RU" sz="2000" dirty="0">
                <a:solidFill>
                  <a:schemeClr val="tx2"/>
                </a:solidFill>
              </a:rPr>
              <a:t> волоконные лазеры среднего ИК диапазона. Длительность выходных импульсов - 920 </a:t>
            </a:r>
            <a:r>
              <a:rPr lang="ru-RU" sz="2000" dirty="0" err="1">
                <a:solidFill>
                  <a:schemeClr val="tx2"/>
                </a:solidFill>
              </a:rPr>
              <a:t>фс</a:t>
            </a:r>
            <a:r>
              <a:rPr lang="ru-RU" sz="2000" dirty="0">
                <a:solidFill>
                  <a:schemeClr val="tx2"/>
                </a:solidFill>
              </a:rPr>
              <a:t>, а квантовая эффективность преобразования достигла 28%. </a:t>
            </a:r>
          </a:p>
        </p:txBody>
      </p:sp>
      <p:pic>
        <p:nvPicPr>
          <p:cNvPr id="8" name="OSA Image" descr="OSA Image">
            <a:extLst>
              <a:ext uri="{FF2B5EF4-FFF2-40B4-BE49-F238E27FC236}">
                <a16:creationId xmlns:a16="http://schemas.microsoft.com/office/drawing/2014/main" id="{94B6F1A2-1A12-4251-A054-69DCC4AAE5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8918" y="3139961"/>
            <a:ext cx="7343621" cy="276609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118DC0-B808-467C-86DC-EC005A5CA719}"/>
              </a:ext>
            </a:extLst>
          </p:cNvPr>
          <p:cNvSpPr txBox="1"/>
          <p:nvPr/>
        </p:nvSpPr>
        <p:spPr>
          <a:xfrm>
            <a:off x="375899" y="3069086"/>
            <a:ext cx="4132075" cy="286232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>
              <a:spcAft>
                <a:spcPts val="600"/>
              </a:spcAft>
              <a:buSzPts val="2800"/>
              <a:defRPr sz="2000">
                <a:solidFill>
                  <a:schemeClr val="tx2"/>
                </a:solidFill>
              </a:defRPr>
            </a:lvl1pPr>
          </a:lstStyle>
          <a:p>
            <a:pPr algn="just"/>
            <a:r>
              <a:rPr lang="ru-RU" dirty="0"/>
              <a:t>Полученные результаты открывают новые перспективы для разработки в среднем ИК диапазоне лазерных источников различных типов, таких как частотные гребенки, источники </a:t>
            </a:r>
            <a:r>
              <a:rPr lang="ru-RU" dirty="0" err="1"/>
              <a:t>суперконтинуума</a:t>
            </a:r>
            <a:r>
              <a:rPr lang="ru-RU" dirty="0"/>
              <a:t> и источники ультракоротких импульсов длительностью в несколько периодов световой волны.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2262" y="6157291"/>
            <a:ext cx="3370997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just">
              <a:defRPr sz="2100" b="1">
                <a:solidFill>
                  <a:schemeClr val="bg1"/>
                </a:solidFill>
              </a:defRPr>
            </a:lvl1pPr>
          </a:lstStyle>
          <a:p>
            <a:r>
              <a:rPr lang="ru-RU" sz="1600" i="1" dirty="0"/>
              <a:t>Физические науки, Направление 10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9866078" y="6104856"/>
            <a:ext cx="1843704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ИОФ РАН, ИСАН</a:t>
            </a:r>
          </a:p>
        </p:txBody>
      </p:sp>
    </p:spTree>
    <p:extLst>
      <p:ext uri="{BB962C8B-B14F-4D97-AF65-F5344CB8AC3E}">
        <p14:creationId xmlns:p14="http://schemas.microsoft.com/office/powerpoint/2010/main" val="2766166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175364" y="183634"/>
            <a:ext cx="77536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Сверхбыстрое и сверхчувствительное обнаружение и визуализация единичных молекул сердечного </a:t>
            </a:r>
            <a:r>
              <a:rPr lang="ru-RU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тропонина</a:t>
            </a:r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-Т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F2275CC-8509-424C-B51F-F6FE1824C215}"/>
              </a:ext>
            </a:extLst>
          </p:cNvPr>
          <p:cNvSpPr/>
          <p:nvPr/>
        </p:nvSpPr>
        <p:spPr>
          <a:xfrm>
            <a:off x="689912" y="1711621"/>
            <a:ext cx="493427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buSzPts val="2800"/>
            </a:pPr>
            <a:r>
              <a:rPr lang="ru-RU" sz="2000" dirty="0">
                <a:solidFill>
                  <a:schemeClr val="tx2"/>
                </a:solidFill>
              </a:rPr>
              <a:t>Обнаружены и визуализированы единичные молекулы сердечного </a:t>
            </a:r>
            <a:r>
              <a:rPr lang="ru-RU" sz="2000" dirty="0" err="1">
                <a:solidFill>
                  <a:schemeClr val="tx2"/>
                </a:solidFill>
              </a:rPr>
              <a:t>тропонина</a:t>
            </a:r>
            <a:r>
              <a:rPr lang="ru-RU" sz="2000" dirty="0">
                <a:solidFill>
                  <a:schemeClr val="tx2"/>
                </a:solidFill>
              </a:rPr>
              <a:t>-Т в сыворотке крови человека. Показано, что процесс обнаружения и визуализации осуществляется в реальном времени. Достигнута чувствительность измерения концентрации </a:t>
            </a:r>
            <a:r>
              <a:rPr lang="ru-RU" sz="2000" dirty="0" err="1">
                <a:solidFill>
                  <a:schemeClr val="tx2"/>
                </a:solidFill>
              </a:rPr>
              <a:t>тропонина</a:t>
            </a:r>
            <a:r>
              <a:rPr lang="ru-RU" sz="2000" dirty="0">
                <a:solidFill>
                  <a:schemeClr val="tx2"/>
                </a:solidFill>
              </a:rPr>
              <a:t>-Т с клинически важной чувствительностью около 1 </a:t>
            </a:r>
            <a:r>
              <a:rPr lang="ru-RU" sz="2000" dirty="0" err="1">
                <a:solidFill>
                  <a:schemeClr val="tx2"/>
                </a:solidFill>
              </a:rPr>
              <a:t>пг</a:t>
            </a:r>
            <a:r>
              <a:rPr lang="ru-RU" sz="2000" dirty="0">
                <a:solidFill>
                  <a:schemeClr val="tx2"/>
                </a:solidFill>
              </a:rPr>
              <a:t>/мл. </a:t>
            </a:r>
          </a:p>
        </p:txBody>
      </p:sp>
      <p:pic>
        <p:nvPicPr>
          <p:cNvPr id="10" name="officeArt object"/>
          <p:cNvPicPr/>
          <p:nvPr/>
        </p:nvPicPr>
        <p:blipFill>
          <a:blip r:embed="rId2"/>
          <a:stretch>
            <a:fillRect/>
          </a:stretch>
        </p:blipFill>
        <p:spPr>
          <a:xfrm>
            <a:off x="6713758" y="1438665"/>
            <a:ext cx="5112464" cy="4072758"/>
          </a:xfrm>
          <a:prstGeom prst="rect">
            <a:avLst/>
          </a:prstGeom>
          <a:ln w="12700" cap="flat">
            <a:solidFill>
              <a:srgbClr val="000000"/>
            </a:solidFill>
            <a:miter lim="400000"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518609" y="6086371"/>
            <a:ext cx="3398292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just">
              <a:defRPr sz="2100" b="1">
                <a:solidFill>
                  <a:schemeClr val="bg1"/>
                </a:solidFill>
              </a:defRPr>
            </a:lvl1pPr>
          </a:lstStyle>
          <a:p>
            <a:r>
              <a:rPr lang="ru-RU" sz="1600" i="1" dirty="0"/>
              <a:t>Физические науки, Направление 11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8871044" y="6100019"/>
            <a:ext cx="2955177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ИСАН, ИБХ РАН, МГУ и др.</a:t>
            </a:r>
          </a:p>
        </p:txBody>
      </p:sp>
    </p:spTree>
    <p:extLst>
      <p:ext uri="{BB962C8B-B14F-4D97-AF65-F5344CB8AC3E}">
        <p14:creationId xmlns:p14="http://schemas.microsoft.com/office/powerpoint/2010/main" val="17606137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414339" y="183634"/>
            <a:ext cx="73643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Новый метод биомедицинской диагностики – компрессионная оптическая когерентная </a:t>
            </a:r>
            <a:r>
              <a:rPr lang="ru-RU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эластография</a:t>
            </a:r>
            <a:endParaRPr lang="ru-RU" sz="2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F2275CC-8509-424C-B51F-F6FE1824C215}"/>
              </a:ext>
            </a:extLst>
          </p:cNvPr>
          <p:cNvSpPr/>
          <p:nvPr/>
        </p:nvSpPr>
        <p:spPr>
          <a:xfrm>
            <a:off x="437390" y="3462395"/>
            <a:ext cx="1151694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buSzPts val="2800"/>
            </a:pPr>
            <a:r>
              <a:rPr lang="ru-RU" sz="2000" dirty="0">
                <a:solidFill>
                  <a:schemeClr val="tx2"/>
                </a:solidFill>
              </a:rPr>
              <a:t>Разработан и реализован в прототипе медицинского прибора новый метод биомедицинской диагностики - компрессионная Оптическая когерентная </a:t>
            </a:r>
            <a:r>
              <a:rPr lang="ru-RU" sz="2000" dirty="0" err="1">
                <a:solidFill>
                  <a:schemeClr val="tx2"/>
                </a:solidFill>
              </a:rPr>
              <a:t>эластография</a:t>
            </a:r>
            <a:r>
              <a:rPr lang="ru-RU" sz="2000" dirty="0">
                <a:solidFill>
                  <a:schemeClr val="tx2"/>
                </a:solidFill>
              </a:rPr>
              <a:t> (ОКЭ). Метод визуализирует локальные деформации различной природы (термомеханические, осмотические и </a:t>
            </a:r>
            <a:r>
              <a:rPr lang="ru-RU" sz="2000" dirty="0" err="1">
                <a:solidFill>
                  <a:schemeClr val="tx2"/>
                </a:solidFill>
              </a:rPr>
              <a:t>т.п</a:t>
            </a:r>
            <a:r>
              <a:rPr lang="ru-RU" sz="2000" dirty="0">
                <a:solidFill>
                  <a:schemeClr val="tx2"/>
                </a:solidFill>
              </a:rPr>
              <a:t>), позволяет контролировать чистоту границы резекции рака груди. Развитый ОКЭ метод не имеет аналогов в мире и открывает недоступные ранее перспективы для решения широкого круга медицинских задач высокой социальной значимости (в онкологии, офтальмологии, регенеративной медицине и др.) </a:t>
            </a:r>
          </a:p>
        </p:txBody>
      </p:sp>
      <p:pic>
        <p:nvPicPr>
          <p:cNvPr id="8" name="Picture 53">
            <a:extLst>
              <a:ext uri="{FF2B5EF4-FFF2-40B4-BE49-F238E27FC236}">
                <a16:creationId xmlns:a16="http://schemas.microsoft.com/office/drawing/2014/main" id="{06C37B03-7F4C-4D50-B235-085612576E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36" y="1371525"/>
            <a:ext cx="11080655" cy="1851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18616" y="6086371"/>
            <a:ext cx="3357348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just">
              <a:defRPr sz="2100" b="1">
                <a:solidFill>
                  <a:schemeClr val="bg1"/>
                </a:solidFill>
              </a:defRPr>
            </a:lvl1pPr>
          </a:lstStyle>
          <a:p>
            <a:r>
              <a:rPr lang="ru-RU" sz="1600" i="1" dirty="0"/>
              <a:t>Физические науки, Направление 12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5977719" y="6086371"/>
            <a:ext cx="5848503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ИПФ РАН, ПИМУ, ФНИЦ «Кристаллография и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фотоника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18513751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414339" y="183634"/>
            <a:ext cx="73643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Пикосекундная твердотельная импульсная система экстремально высокой мощности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F2275CC-8509-424C-B51F-F6FE1824C215}"/>
              </a:ext>
            </a:extLst>
          </p:cNvPr>
          <p:cNvSpPr/>
          <p:nvPr/>
        </p:nvSpPr>
        <p:spPr>
          <a:xfrm>
            <a:off x="361847" y="966618"/>
            <a:ext cx="770838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buSzPts val="2800"/>
            </a:pPr>
            <a:r>
              <a:rPr lang="ru-RU" sz="2000" dirty="0">
                <a:solidFill>
                  <a:schemeClr val="tx2"/>
                </a:solidFill>
              </a:rPr>
              <a:t>Осуществлена генерация сверхмощных пикосекундных импульсов. В коаксиальной линии сформированы импульсы длительностью ~100 </a:t>
            </a:r>
            <a:r>
              <a:rPr lang="ru-RU" sz="2000" dirty="0" err="1">
                <a:solidFill>
                  <a:schemeClr val="tx2"/>
                </a:solidFill>
              </a:rPr>
              <a:t>пс</a:t>
            </a:r>
            <a:r>
              <a:rPr lang="ru-RU" sz="2000" dirty="0">
                <a:solidFill>
                  <a:schemeClr val="tx2"/>
                </a:solidFill>
              </a:rPr>
              <a:t>. Реализованы рекордно высокие скорости нарастания выходного напряжения (26 МВ/</a:t>
            </a:r>
            <a:r>
              <a:rPr lang="ru-RU" sz="2000" dirty="0" err="1">
                <a:solidFill>
                  <a:schemeClr val="tx2"/>
                </a:solidFill>
              </a:rPr>
              <a:t>нс</a:t>
            </a:r>
            <a:r>
              <a:rPr lang="ru-RU" sz="2000" dirty="0">
                <a:solidFill>
                  <a:schemeClr val="tx2"/>
                </a:solidFill>
              </a:rPr>
              <a:t>) и тока (0,5 МА/</a:t>
            </a:r>
            <a:r>
              <a:rPr lang="ru-RU" sz="2000" dirty="0" err="1">
                <a:solidFill>
                  <a:schemeClr val="tx2"/>
                </a:solidFill>
              </a:rPr>
              <a:t>нс</a:t>
            </a:r>
            <a:r>
              <a:rPr lang="ru-RU" sz="2000" dirty="0">
                <a:solidFill>
                  <a:schemeClr val="tx2"/>
                </a:solidFill>
              </a:rPr>
              <a:t>). Для твердотельных импульсных систем получены рекордно высокие значения пиковой мощности (77 ГВт) и скорости ее нарастания (1,6 ТВт/</a:t>
            </a:r>
            <a:r>
              <a:rPr lang="ru-RU" sz="2000" dirty="0" err="1">
                <a:solidFill>
                  <a:schemeClr val="tx2"/>
                </a:solidFill>
              </a:rPr>
              <a:t>нс</a:t>
            </a:r>
            <a:r>
              <a:rPr lang="ru-RU" sz="2000" dirty="0">
                <a:solidFill>
                  <a:schemeClr val="tx2"/>
                </a:solidFill>
              </a:rPr>
              <a:t>). </a:t>
            </a:r>
          </a:p>
        </p:txBody>
      </p:sp>
      <p:pic>
        <p:nvPicPr>
          <p:cNvPr id="7" name="Рисунок 6" descr="рис_1">
            <a:extLst>
              <a:ext uri="{FF2B5EF4-FFF2-40B4-BE49-F238E27FC236}">
                <a16:creationId xmlns:a16="http://schemas.microsoft.com/office/drawing/2014/main" id="{654F7D50-91D6-4A03-A299-006C47DC5D4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9" y="3001319"/>
            <a:ext cx="7708386" cy="199168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FA272AB-A670-499D-9D33-08A2C87DB15A}"/>
              </a:ext>
            </a:extLst>
          </p:cNvPr>
          <p:cNvSpPr txBox="1"/>
          <p:nvPr/>
        </p:nvSpPr>
        <p:spPr>
          <a:xfrm>
            <a:off x="309356" y="5081360"/>
            <a:ext cx="7813369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>
              <a:spcAft>
                <a:spcPts val="600"/>
              </a:spcAft>
              <a:buSzPts val="2800"/>
              <a:defRPr sz="2000">
                <a:solidFill>
                  <a:schemeClr val="tx2"/>
                </a:solidFill>
              </a:defRPr>
            </a:lvl1pPr>
          </a:lstStyle>
          <a:p>
            <a:r>
              <a:rPr lang="ru-RU" sz="1600" dirty="0"/>
              <a:t>Схема установки с линиями магнитной компрессии энергии: 1 – электроды линий, 2 – ферритовые кольца, 3 – внешний соленоид, 4–7 – изоляторы, 8 – нагрузка, 9–12 – емкостные делители напряжения.</a:t>
            </a:r>
          </a:p>
        </p:txBody>
      </p:sp>
      <p:pic>
        <p:nvPicPr>
          <p:cNvPr id="11" name="Рисунок 10" descr="рис_2">
            <a:extLst>
              <a:ext uri="{FF2B5EF4-FFF2-40B4-BE49-F238E27FC236}">
                <a16:creationId xmlns:a16="http://schemas.microsoft.com/office/drawing/2014/main" id="{E48B7E12-BAF4-406E-8903-39F5DDBA2F5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8089" y="909638"/>
            <a:ext cx="3474619" cy="295869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3B0BC13-66B8-4356-924E-517A291E258C}"/>
              </a:ext>
            </a:extLst>
          </p:cNvPr>
          <p:cNvSpPr txBox="1"/>
          <p:nvPr/>
        </p:nvSpPr>
        <p:spPr>
          <a:xfrm>
            <a:off x="8575474" y="3890441"/>
            <a:ext cx="3253148" cy="22006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>
              <a:spcAft>
                <a:spcPts val="600"/>
              </a:spcAft>
              <a:buSzPts val="2800"/>
              <a:defRPr sz="1600">
                <a:solidFill>
                  <a:schemeClr val="tx2"/>
                </a:solidFill>
              </a:defRPr>
            </a:lvl1pPr>
          </a:lstStyle>
          <a:p>
            <a:r>
              <a:rPr lang="ru-RU" dirty="0"/>
              <a:t>Импульсы мощности в системе в процессе компрессии энергии: </a:t>
            </a:r>
          </a:p>
          <a:p>
            <a:r>
              <a:rPr lang="ru-RU" dirty="0"/>
              <a:t>1 – импульс SOS-генератора, </a:t>
            </a:r>
          </a:p>
          <a:p>
            <a:r>
              <a:rPr lang="ru-RU" dirty="0"/>
              <a:t>2 – импульс после линии MCL1, </a:t>
            </a:r>
          </a:p>
          <a:p>
            <a:r>
              <a:rPr lang="ru-RU" dirty="0"/>
              <a:t>3 – после линии MCL2, </a:t>
            </a:r>
          </a:p>
          <a:p>
            <a:r>
              <a:rPr lang="ru-RU" dirty="0"/>
              <a:t>4 – после линии MCL3 </a:t>
            </a:r>
          </a:p>
          <a:p>
            <a:r>
              <a:rPr lang="ru-RU" dirty="0"/>
              <a:t>5 – после линии MCL4.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8612" y="6086371"/>
            <a:ext cx="3357348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just">
              <a:defRPr sz="2100" b="1">
                <a:solidFill>
                  <a:schemeClr val="bg1"/>
                </a:solidFill>
              </a:defRPr>
            </a:lvl1pPr>
          </a:lstStyle>
          <a:p>
            <a:r>
              <a:rPr lang="ru-RU" sz="1600" i="1" dirty="0"/>
              <a:t>Физические науки, Направление 13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10208525" y="6100019"/>
            <a:ext cx="1617696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ИЭФ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РАН</a:t>
            </a:r>
          </a:p>
        </p:txBody>
      </p:sp>
    </p:spTree>
    <p:extLst>
      <p:ext uri="{BB962C8B-B14F-4D97-AF65-F5344CB8AC3E}">
        <p14:creationId xmlns:p14="http://schemas.microsoft.com/office/powerpoint/2010/main" val="7479546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/>
          <p:nvPr/>
        </p:nvPicPr>
        <p:blipFill>
          <a:blip r:embed="rId2" cstate="print"/>
          <a:srcRect l="14201" t="31480" r="14439" b="4187"/>
          <a:stretch>
            <a:fillRect/>
          </a:stretch>
        </p:blipFill>
        <p:spPr bwMode="auto">
          <a:xfrm>
            <a:off x="6782936" y="1115987"/>
            <a:ext cx="5409063" cy="3601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68240" y="33506"/>
            <a:ext cx="79702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Динамика деформации пластин из вольфрама при воздействии на них мощных термических ударов, ожидаемых в </a:t>
            </a:r>
            <a:r>
              <a:rPr lang="ru-RU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диверторе</a:t>
            </a:r>
            <a:r>
              <a:rPr lang="ru-RU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ИТЭР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F2275CC-8509-424C-B51F-F6FE1824C215}"/>
              </a:ext>
            </a:extLst>
          </p:cNvPr>
          <p:cNvSpPr/>
          <p:nvPr/>
        </p:nvSpPr>
        <p:spPr>
          <a:xfrm>
            <a:off x="253876" y="1439462"/>
            <a:ext cx="5999967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SzPts val="2800"/>
            </a:pPr>
            <a:r>
              <a:rPr lang="ru-RU" sz="2000" dirty="0">
                <a:solidFill>
                  <a:schemeClr val="tx2"/>
                </a:solidFill>
              </a:rPr>
              <a:t>Изучена динамика деформаций поверхности вольфрама во время мощных импульсных тепловых нагрузок с интенсивностью ниже порога плавления, характерных для </a:t>
            </a:r>
            <a:r>
              <a:rPr lang="ru-RU" sz="2000" dirty="0" err="1">
                <a:solidFill>
                  <a:schemeClr val="tx2"/>
                </a:solidFill>
              </a:rPr>
              <a:t>дивертора</a:t>
            </a:r>
            <a:r>
              <a:rPr lang="ru-RU" sz="2000" dirty="0">
                <a:solidFill>
                  <a:schemeClr val="tx2"/>
                </a:solidFill>
              </a:rPr>
              <a:t> экспериментального термоядерного реактора ИТЭР. Эти данные вместе с одновременно измеренной динамикой температуры и пространственным профилем нагрева будут служить экспериментальной основой для численного расчета остаточных механических напряжений в образце.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A272AB-A670-499D-9D33-08A2C87DB15A}"/>
              </a:ext>
            </a:extLst>
          </p:cNvPr>
          <p:cNvSpPr txBox="1"/>
          <p:nvPr/>
        </p:nvSpPr>
        <p:spPr>
          <a:xfrm>
            <a:off x="6550926" y="4650505"/>
            <a:ext cx="5630290" cy="156966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>
              <a:spcAft>
                <a:spcPts val="600"/>
              </a:spcAft>
              <a:buSzPts val="2800"/>
              <a:defRPr sz="2000">
                <a:solidFill>
                  <a:schemeClr val="tx2"/>
                </a:solidFill>
              </a:defRPr>
            </a:lvl1pPr>
          </a:lstStyle>
          <a:p>
            <a:pPr algn="just"/>
            <a:r>
              <a:rPr lang="ru-RU" sz="1600" dirty="0"/>
              <a:t>Динамика деформации (величина стрелки прогиба) пластины из вольфрама толщиной 4 мм во время и после нагрева её поверхности до температуры  1755К  за время 0.7 </a:t>
            </a:r>
            <a:r>
              <a:rPr lang="ru-RU" sz="1600" dirty="0" err="1"/>
              <a:t>мс</a:t>
            </a:r>
            <a:r>
              <a:rPr lang="ru-RU" sz="1600" dirty="0"/>
              <a:t>.  Величина деформации позволяет дистанционно определить уровень механических напряжений, являющихся причиной растрескивания  материала.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8612" y="6086371"/>
            <a:ext cx="3357348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just">
              <a:defRPr sz="2100" b="1">
                <a:solidFill>
                  <a:schemeClr val="bg1"/>
                </a:solidFill>
              </a:defRPr>
            </a:lvl1pPr>
          </a:lstStyle>
          <a:p>
            <a:r>
              <a:rPr lang="ru-RU" sz="1600" i="1" dirty="0"/>
              <a:t>Физические науки, Направление 14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10331355" y="6100019"/>
            <a:ext cx="1494866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ИЯФ СО РАН</a:t>
            </a:r>
          </a:p>
        </p:txBody>
      </p:sp>
    </p:spTree>
    <p:extLst>
      <p:ext uri="{BB962C8B-B14F-4D97-AF65-F5344CB8AC3E}">
        <p14:creationId xmlns:p14="http://schemas.microsoft.com/office/powerpoint/2010/main" val="32841791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414338" y="183634"/>
            <a:ext cx="73512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Первый рентгеновский обзор всего неба орбитальной обсерватории СПЕКТР-РГ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F2275CC-8509-424C-B51F-F6FE1824C215}"/>
              </a:ext>
            </a:extLst>
          </p:cNvPr>
          <p:cNvSpPr/>
          <p:nvPr/>
        </p:nvSpPr>
        <p:spPr>
          <a:xfrm>
            <a:off x="253876" y="1534998"/>
            <a:ext cx="4836739" cy="293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buSzPts val="2800"/>
            </a:pPr>
            <a:r>
              <a:rPr lang="ru-RU" sz="2000" dirty="0">
                <a:solidFill>
                  <a:schemeClr val="tx2"/>
                </a:solidFill>
              </a:rPr>
              <a:t>Российской орбитальной обсерваторией «Спектр-РГ» в 2020 г. завершен первый рентгеновский обзор всего неба. Построена лучшая в мире детальная карта всего неба в рентгеновских лучах.</a:t>
            </a:r>
          </a:p>
          <a:p>
            <a:pPr algn="just">
              <a:spcAft>
                <a:spcPts val="600"/>
              </a:spcAft>
              <a:buSzPts val="2800"/>
            </a:pPr>
            <a:r>
              <a:rPr lang="ru-RU" sz="2000" dirty="0">
                <a:solidFill>
                  <a:schemeClr val="tx2"/>
                </a:solidFill>
              </a:rPr>
              <a:t>Обсерватория, функционирующая на орбите с конца 2019 г, регулярно дает уникальные данные, обеспечивающие новые открытия в области астрофизики.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10041E1-09FF-4F60-ACC1-DF5E11B4120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5840" y="1006542"/>
            <a:ext cx="6608672" cy="487441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518612" y="6086371"/>
            <a:ext cx="3357348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just">
              <a:defRPr sz="2100" b="1">
                <a:solidFill>
                  <a:schemeClr val="bg1"/>
                </a:solidFill>
              </a:defRPr>
            </a:lvl1pPr>
          </a:lstStyle>
          <a:p>
            <a:r>
              <a:rPr lang="ru-RU" sz="1600" i="1" dirty="0"/>
              <a:t>Физические науки, Направление 16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8980227" y="6100019"/>
            <a:ext cx="2845994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ИКИ РАН и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коллаборация</a:t>
            </a:r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0863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414339" y="142690"/>
            <a:ext cx="72829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Первое отождествление быстрого </a:t>
            </a:r>
            <a:r>
              <a:rPr lang="ru-RU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радиовсплеска</a:t>
            </a:r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 вспышкой </a:t>
            </a:r>
            <a:r>
              <a:rPr lang="ru-RU" sz="2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магнетара</a:t>
            </a:r>
            <a:endParaRPr lang="ru-RU" sz="2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F2275CC-8509-424C-B51F-F6FE1824C215}"/>
              </a:ext>
            </a:extLst>
          </p:cNvPr>
          <p:cNvSpPr/>
          <p:nvPr/>
        </p:nvSpPr>
        <p:spPr>
          <a:xfrm>
            <a:off x="253876" y="872611"/>
            <a:ext cx="689755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buSzPts val="2800"/>
            </a:pPr>
            <a:r>
              <a:rPr lang="ru-RU" sz="2000" dirty="0">
                <a:solidFill>
                  <a:schemeClr val="tx2"/>
                </a:solidFill>
              </a:rPr>
              <a:t>Космическим гамма-спектрометром «Конус-WIND» зарегистрирована вспышка от </a:t>
            </a:r>
            <a:r>
              <a:rPr lang="ru-RU" sz="2000" dirty="0" err="1">
                <a:solidFill>
                  <a:schemeClr val="tx2"/>
                </a:solidFill>
              </a:rPr>
              <a:t>магнетара</a:t>
            </a:r>
            <a:r>
              <a:rPr lang="ru-RU" sz="2000" dirty="0">
                <a:solidFill>
                  <a:schemeClr val="tx2"/>
                </a:solidFill>
              </a:rPr>
              <a:t> SGR1935+2154, с необычно жестким спектром, сопровождавшаяся мощным </a:t>
            </a:r>
            <a:r>
              <a:rPr lang="ru-RU" sz="2000" dirty="0" err="1">
                <a:solidFill>
                  <a:schemeClr val="tx2"/>
                </a:solidFill>
              </a:rPr>
              <a:t>радиовсплеском</a:t>
            </a:r>
            <a:r>
              <a:rPr lang="ru-RU" sz="2000" dirty="0">
                <a:solidFill>
                  <a:schemeClr val="tx2"/>
                </a:solidFill>
              </a:rPr>
              <a:t>, измеренным радиотелескопами CHIME и STARE2. Одновременное детектирование и точное совпадение пиков на кривых блеска рентгеновского и радиоизлучения впервые позволило установить связь между галактическими </a:t>
            </a:r>
            <a:r>
              <a:rPr lang="ru-RU" sz="2000" dirty="0" err="1">
                <a:solidFill>
                  <a:schemeClr val="tx2"/>
                </a:solidFill>
              </a:rPr>
              <a:t>магнетарами</a:t>
            </a:r>
            <a:r>
              <a:rPr lang="ru-RU" sz="2000" dirty="0">
                <a:solidFill>
                  <a:schemeClr val="tx2"/>
                </a:solidFill>
              </a:rPr>
              <a:t> и быстрыми </a:t>
            </a:r>
            <a:r>
              <a:rPr lang="ru-RU" sz="2000" dirty="0" err="1">
                <a:solidFill>
                  <a:schemeClr val="tx2"/>
                </a:solidFill>
              </a:rPr>
              <a:t>радиовсплесками</a:t>
            </a:r>
            <a:r>
              <a:rPr lang="ru-RU" sz="2000" dirty="0">
                <a:solidFill>
                  <a:schemeClr val="tx2"/>
                </a:solidFill>
              </a:rPr>
              <a:t>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A272AB-A670-499D-9D33-08A2C87DB15A}"/>
              </a:ext>
            </a:extLst>
          </p:cNvPr>
          <p:cNvSpPr txBox="1"/>
          <p:nvPr/>
        </p:nvSpPr>
        <p:spPr>
          <a:xfrm>
            <a:off x="7464416" y="4153904"/>
            <a:ext cx="4658911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>
              <a:spcAft>
                <a:spcPts val="600"/>
              </a:spcAft>
              <a:buSzPts val="2800"/>
              <a:defRPr sz="2000">
                <a:solidFill>
                  <a:schemeClr val="tx2"/>
                </a:solidFill>
              </a:defRPr>
            </a:lvl1pPr>
          </a:lstStyle>
          <a:p>
            <a:r>
              <a:rPr lang="ru-RU" sz="1600" dirty="0"/>
              <a:t>Регистрация вспышек </a:t>
            </a:r>
            <a:r>
              <a:rPr lang="ru-RU" sz="1600" dirty="0" err="1"/>
              <a:t>магнетара</a:t>
            </a:r>
            <a:r>
              <a:rPr lang="ru-RU" sz="1600" dirty="0"/>
              <a:t> в художественном представлении.</a:t>
            </a:r>
          </a:p>
        </p:txBody>
      </p:sp>
      <p:pic>
        <p:nvPicPr>
          <p:cNvPr id="7" name="Рисунок 6"/>
          <p:cNvPicPr/>
          <p:nvPr/>
        </p:nvPicPr>
        <p:blipFill>
          <a:blip r:embed="rId2"/>
          <a:stretch>
            <a:fillRect/>
          </a:stretch>
        </p:blipFill>
        <p:spPr>
          <a:xfrm>
            <a:off x="7533089" y="971606"/>
            <a:ext cx="4441792" cy="3140574"/>
          </a:xfrm>
          <a:prstGeom prst="rect">
            <a:avLst/>
          </a:prstGeom>
        </p:spPr>
      </p:pic>
      <p:pic>
        <p:nvPicPr>
          <p:cNvPr id="9" name="officeArt object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9" t="16961" r="5021" b="9412"/>
          <a:stretch>
            <a:fillRect/>
          </a:stretch>
        </p:blipFill>
        <p:spPr>
          <a:xfrm>
            <a:off x="253876" y="3413508"/>
            <a:ext cx="5009488" cy="258676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FA272AB-A670-499D-9D33-08A2C87DB15A}"/>
              </a:ext>
            </a:extLst>
          </p:cNvPr>
          <p:cNvSpPr txBox="1"/>
          <p:nvPr/>
        </p:nvSpPr>
        <p:spPr>
          <a:xfrm>
            <a:off x="5263364" y="5058021"/>
            <a:ext cx="5987440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>
              <a:spcAft>
                <a:spcPts val="600"/>
              </a:spcAft>
              <a:buSzPts val="2800"/>
              <a:defRPr sz="2000">
                <a:solidFill>
                  <a:schemeClr val="tx2"/>
                </a:solidFill>
              </a:defRPr>
            </a:lvl1pPr>
          </a:lstStyle>
          <a:p>
            <a:r>
              <a:rPr lang="ru-RU" sz="1600" dirty="0"/>
              <a:t>Вспышка </a:t>
            </a:r>
            <a:r>
              <a:rPr lang="ru-RU" sz="1600" dirty="0" err="1"/>
              <a:t>магнетара</a:t>
            </a:r>
            <a:r>
              <a:rPr lang="ru-RU" sz="1600" dirty="0"/>
              <a:t> SGR 1935+2154 в рентгеновском диапазоне 18-320 кэВ (черная кривая, Конус-ВИНД) и в радиодиапазоне 0,4 0,8 ГГц (красная кривая, CHIME/FRB), 28.04.2020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8612" y="6086371"/>
            <a:ext cx="3357348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just">
              <a:defRPr sz="2100" b="1">
                <a:solidFill>
                  <a:schemeClr val="bg1"/>
                </a:solidFill>
              </a:defRPr>
            </a:lvl1pPr>
          </a:lstStyle>
          <a:p>
            <a:r>
              <a:rPr lang="ru-RU" sz="1600" i="1" dirty="0"/>
              <a:t>Физические науки, Направление 16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8106770" y="6100019"/>
            <a:ext cx="3719451" cy="33855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ФТИ Иоффе, ГАИШ МГУ, НИУ ВШЭ</a:t>
            </a:r>
          </a:p>
        </p:txBody>
      </p:sp>
    </p:spTree>
    <p:extLst>
      <p:ext uri="{BB962C8B-B14F-4D97-AF65-F5344CB8AC3E}">
        <p14:creationId xmlns:p14="http://schemas.microsoft.com/office/powerpoint/2010/main" val="12291070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187C848-54BF-F44F-9B29-7DCA966BBA90}"/>
              </a:ext>
            </a:extLst>
          </p:cNvPr>
          <p:cNvSpPr/>
          <p:nvPr/>
        </p:nvSpPr>
        <p:spPr>
          <a:xfrm>
            <a:off x="414339" y="183634"/>
            <a:ext cx="74645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Заключение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F2275CC-8509-424C-B51F-F6FE1824C215}"/>
              </a:ext>
            </a:extLst>
          </p:cNvPr>
          <p:cNvSpPr/>
          <p:nvPr/>
        </p:nvSpPr>
        <p:spPr>
          <a:xfrm>
            <a:off x="414339" y="1254002"/>
            <a:ext cx="6362242" cy="6232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buSzPts val="2800"/>
            </a:pPr>
            <a:r>
              <a:rPr lang="ru-RU" sz="2400" dirty="0">
                <a:solidFill>
                  <a:schemeClr val="tx2"/>
                </a:solidFill>
              </a:rPr>
              <a:t>Представленные результаты являются лишь несколькими примерами достижений, полученных научными организациями РАН физического профиля в 2020 году в рамках Программы фундаментальных научных исследований 2013-2020. </a:t>
            </a:r>
          </a:p>
          <a:p>
            <a:pPr algn="just">
              <a:spcAft>
                <a:spcPts val="600"/>
              </a:spcAft>
              <a:buSzPts val="2800"/>
            </a:pPr>
            <a:r>
              <a:rPr lang="ru-RU" sz="2400" dirty="0">
                <a:solidFill>
                  <a:schemeClr val="tx2"/>
                </a:solidFill>
              </a:rPr>
              <a:t>Всего из примерно 500 результатов, поступивших от институтов РАН по рекомендации их ученых советов, по итогам рассмотрения экспертными советами ОФН РАН были отобраны около 160 результатов, полученных в 37 научных организациях. Они были представлены в доклад Правительству Российской Федерации за 2020 г.</a:t>
            </a:r>
          </a:p>
          <a:p>
            <a:pPr algn="just">
              <a:spcAft>
                <a:spcPts val="600"/>
              </a:spcAft>
              <a:buSzPts val="2800"/>
            </a:pPr>
            <a:endParaRPr lang="ru-RU" sz="2400" dirty="0">
              <a:solidFill>
                <a:schemeClr val="tx2"/>
              </a:solidFill>
            </a:endParaRPr>
          </a:p>
          <a:p>
            <a:pPr algn="just">
              <a:spcAft>
                <a:spcPts val="600"/>
              </a:spcAft>
              <a:buSzPts val="2800"/>
            </a:pPr>
            <a:r>
              <a:rPr lang="ru-RU" sz="2400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7413540-A531-4566-88C7-093C81FCD194}"/>
              </a:ext>
            </a:extLst>
          </p:cNvPr>
          <p:cNvSpPr txBox="1"/>
          <p:nvPr/>
        </p:nvSpPr>
        <p:spPr>
          <a:xfrm>
            <a:off x="7878871" y="4261803"/>
            <a:ext cx="49079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</a:rPr>
              <a:t>8 –физика конденсированного состояния</a:t>
            </a:r>
          </a:p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</a:rPr>
              <a:t>9 – физическое материаловедение </a:t>
            </a:r>
          </a:p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</a:rPr>
              <a:t>10 – оптика и лазерная физика</a:t>
            </a:r>
          </a:p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</a:rPr>
              <a:t>11 – лазерные технологии</a:t>
            </a:r>
          </a:p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</a:rPr>
              <a:t>12 – радиофизика и акустика</a:t>
            </a:r>
          </a:p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</a:rPr>
              <a:t>13 – физическая электроника</a:t>
            </a:r>
          </a:p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</a:rPr>
              <a:t>14 – физика плазмы</a:t>
            </a:r>
          </a:p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</a:rPr>
              <a:t>15 – ядерная физика</a:t>
            </a:r>
          </a:p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</a:rPr>
              <a:t>16 – астрономия и космические исследования</a:t>
            </a:r>
          </a:p>
        </p:txBody>
      </p: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CE85D74C-CF3F-4084-9CFC-80823097CADC}"/>
              </a:ext>
            </a:extLst>
          </p:cNvPr>
          <p:cNvGrpSpPr/>
          <p:nvPr/>
        </p:nvGrpSpPr>
        <p:grpSpPr>
          <a:xfrm>
            <a:off x="7954865" y="1391879"/>
            <a:ext cx="3306287" cy="2887315"/>
            <a:chOff x="7697197" y="1298259"/>
            <a:chExt cx="3306287" cy="2887315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E35ABB61-5B38-4C9A-AE78-61F055E2A32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878871" y="1298259"/>
              <a:ext cx="3064655" cy="2887315"/>
            </a:xfrm>
            <a:prstGeom prst="rect">
              <a:avLst/>
            </a:prstGeom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CEFA5B16-222D-4755-A15D-CF66F6CBFE76}"/>
                </a:ext>
              </a:extLst>
            </p:cNvPr>
            <p:cNvSpPr txBox="1"/>
            <p:nvPr/>
          </p:nvSpPr>
          <p:spPr>
            <a:xfrm>
              <a:off x="10165233" y="1347343"/>
              <a:ext cx="3352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/>
                <a:t>8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A59EAEB-B82B-4633-9F15-0B7C7B7EF4EA}"/>
                </a:ext>
              </a:extLst>
            </p:cNvPr>
            <p:cNvSpPr txBox="1"/>
            <p:nvPr/>
          </p:nvSpPr>
          <p:spPr>
            <a:xfrm>
              <a:off x="10668204" y="2724525"/>
              <a:ext cx="3352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/>
                <a:t>9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2D5C7B99-26DD-4C2F-8A2B-F6F648420907}"/>
                </a:ext>
              </a:extLst>
            </p:cNvPr>
            <p:cNvSpPr txBox="1"/>
            <p:nvPr/>
          </p:nvSpPr>
          <p:spPr>
            <a:xfrm>
              <a:off x="10124317" y="3733365"/>
              <a:ext cx="6399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/>
                <a:t>10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DA742D5-5B5C-4B8C-BE4E-F82FCCDD0B5B}"/>
                </a:ext>
              </a:extLst>
            </p:cNvPr>
            <p:cNvSpPr txBox="1"/>
            <p:nvPr/>
          </p:nvSpPr>
          <p:spPr>
            <a:xfrm>
              <a:off x="8382049" y="3785464"/>
              <a:ext cx="6399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/>
                <a:t>11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820B244-5AD8-4F3D-95B0-9F4F6B1D910D}"/>
                </a:ext>
              </a:extLst>
            </p:cNvPr>
            <p:cNvSpPr txBox="1"/>
            <p:nvPr/>
          </p:nvSpPr>
          <p:spPr>
            <a:xfrm>
              <a:off x="7923694" y="3426496"/>
              <a:ext cx="6399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/>
                <a:t>12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705EB93-0ADE-4C54-9810-CFC5C15A03E3}"/>
                </a:ext>
              </a:extLst>
            </p:cNvPr>
            <p:cNvSpPr txBox="1"/>
            <p:nvPr/>
          </p:nvSpPr>
          <p:spPr>
            <a:xfrm>
              <a:off x="7742071" y="2879646"/>
              <a:ext cx="6399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/>
                <a:t>13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9CE557E-53C3-4AD8-A66E-4B6649F5A67B}"/>
                </a:ext>
              </a:extLst>
            </p:cNvPr>
            <p:cNvSpPr txBox="1"/>
            <p:nvPr/>
          </p:nvSpPr>
          <p:spPr>
            <a:xfrm>
              <a:off x="7697197" y="2487526"/>
              <a:ext cx="6399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/>
                <a:t>14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A6A7CF4-235A-4A7C-96AF-C5541D0288E1}"/>
                </a:ext>
              </a:extLst>
            </p:cNvPr>
            <p:cNvSpPr txBox="1"/>
            <p:nvPr/>
          </p:nvSpPr>
          <p:spPr>
            <a:xfrm>
              <a:off x="7790163" y="2087416"/>
              <a:ext cx="6399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/>
                <a:t>15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4CC1600-5CE0-46AC-A34E-4FC8FEC4047F}"/>
                </a:ext>
              </a:extLst>
            </p:cNvPr>
            <p:cNvSpPr txBox="1"/>
            <p:nvPr/>
          </p:nvSpPr>
          <p:spPr>
            <a:xfrm>
              <a:off x="8337175" y="1349673"/>
              <a:ext cx="6399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/>
                <a:t>16</a:t>
              </a: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84F9E3FC-BA35-4D3B-B38A-446659677388}"/>
              </a:ext>
            </a:extLst>
          </p:cNvPr>
          <p:cNvSpPr txBox="1"/>
          <p:nvPr/>
        </p:nvSpPr>
        <p:spPr>
          <a:xfrm>
            <a:off x="7847701" y="851838"/>
            <a:ext cx="3642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РАСПРЕДЕЛЕНИЕ РЕЗУЛЬТАТОВ ПО НАПРАВЛЕНИЯМ ПФНИ</a:t>
            </a:r>
          </a:p>
        </p:txBody>
      </p:sp>
    </p:spTree>
    <p:extLst>
      <p:ext uri="{BB962C8B-B14F-4D97-AF65-F5344CB8AC3E}">
        <p14:creationId xmlns:p14="http://schemas.microsoft.com/office/powerpoint/2010/main" val="10444053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D4960161-F4D8-374F-AF8E-31FE072C4B11}"/>
              </a:ext>
            </a:extLst>
          </p:cNvPr>
          <p:cNvSpPr/>
          <p:nvPr/>
        </p:nvSpPr>
        <p:spPr>
          <a:xfrm>
            <a:off x="1779675" y="2868885"/>
            <a:ext cx="87547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ru-RU" sz="4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Благодарю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06022001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782</TotalTime>
  <Words>1645</Words>
  <Application>Microsoft Office PowerPoint</Application>
  <PresentationFormat>Широкоэкранный</PresentationFormat>
  <Paragraphs>142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Осипов Сергей Викторович</dc:creator>
  <cp:lastModifiedBy>Марина Цвицинская</cp:lastModifiedBy>
  <cp:revision>37</cp:revision>
  <cp:lastPrinted>2021-11-30T11:13:07Z</cp:lastPrinted>
  <dcterms:created xsi:type="dcterms:W3CDTF">2021-11-25T12:35:05Z</dcterms:created>
  <dcterms:modified xsi:type="dcterms:W3CDTF">2021-12-03T07:04:28Z</dcterms:modified>
</cp:coreProperties>
</file>