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4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880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55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343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71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060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371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677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854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427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66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886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73F8B-501F-47D9-B795-5AF639767C51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6A8B9-AA3C-4BD8-AE70-F8C3E82446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750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Актуализация понятийного аппарата закона «О государственном регулировании в области генно-инженерной деятельности»</a:t>
            </a:r>
            <a:br>
              <a:rPr lang="ru-RU" sz="3200" dirty="0" smtClean="0"/>
            </a:br>
            <a:r>
              <a:rPr lang="ru-RU" sz="3200" dirty="0" smtClean="0"/>
              <a:t> от 05.07.1996 г. №86-ФЗ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А.М. Кудрявцев,</a:t>
            </a:r>
          </a:p>
          <a:p>
            <a:r>
              <a:rPr lang="ru-RU" dirty="0" smtClean="0"/>
              <a:t>Член-корреспондент РАН</a:t>
            </a:r>
          </a:p>
          <a:p>
            <a:r>
              <a:rPr lang="ru-RU" dirty="0" smtClean="0"/>
              <a:t>Директор Института общей генетики им. Н.И. Вавилова РАН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191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912168"/>
              </p:ext>
            </p:extLst>
          </p:nvPr>
        </p:nvGraphicFramePr>
        <p:xfrm>
          <a:off x="841248" y="3356578"/>
          <a:ext cx="10570464" cy="23307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570464">
                  <a:extLst>
                    <a:ext uri="{9D8B030D-6E8A-4147-A177-3AD203B41FA5}">
                      <a16:colId xmlns:a16="http://schemas.microsoft.com/office/drawing/2014/main" val="26537766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Новое определение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Генетическая </a:t>
                      </a:r>
                      <a:r>
                        <a:rPr lang="ru-RU" sz="2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инженерия/генная инженерия </a:t>
                      </a:r>
                      <a:r>
                        <a:rPr lang="ru-RU" sz="2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— совокупность методов и технологий получения рекомбинантных рибонуклеиновых и дезоксирибонуклеиновых кислот, в том числе используемых для получения генно-инженерно-модифицированных организмов и генно-инженерно- редактированных организмов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401746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41248" y="685800"/>
            <a:ext cx="108447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Старое определение</a:t>
            </a:r>
          </a:p>
          <a:p>
            <a:r>
              <a:rPr lang="ru-RU" sz="2400" b="1" dirty="0" smtClean="0"/>
              <a:t>генная </a:t>
            </a:r>
            <a:r>
              <a:rPr lang="ru-RU" sz="2400" b="1" dirty="0"/>
              <a:t>инженерия</a:t>
            </a:r>
            <a:r>
              <a:rPr lang="ru-RU" sz="2400" dirty="0"/>
              <a:t> - совокупность методов и технологий, в том числе технологий получения рекомбинантных рибонуклеиновых и дезоксирибонуклеиновых кислот, по выделению генов из организма, осуществлению манипуляций с генами и введению их в другие организмы;</a:t>
            </a:r>
          </a:p>
        </p:txBody>
      </p:sp>
    </p:spTree>
    <p:extLst>
      <p:ext uri="{BB962C8B-B14F-4D97-AF65-F5344CB8AC3E}">
        <p14:creationId xmlns:p14="http://schemas.microsoft.com/office/powerpoint/2010/main" val="83191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487868"/>
              </p:ext>
            </p:extLst>
          </p:nvPr>
        </p:nvGraphicFramePr>
        <p:xfrm>
          <a:off x="278892" y="1207738"/>
          <a:ext cx="11457432" cy="193941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457432">
                  <a:extLst>
                    <a:ext uri="{9D8B030D-6E8A-4147-A177-3AD203B41FA5}">
                      <a16:colId xmlns:a16="http://schemas.microsoft.com/office/drawing/2014/main" val="8952666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i="0" dirty="0">
                          <a:effectLst/>
                        </a:rPr>
                        <a:t>Рекомбинантная рибонуклеиновая или дезоксирибонуклеиновая кислота </a:t>
                      </a:r>
                      <a:r>
                        <a:rPr lang="ru-RU" sz="2400" dirty="0">
                          <a:effectLst/>
                        </a:rPr>
                        <a:t>– молекулы ДНК или РНК, полученные лабораторными методами (такими как молекулярное клонирование, синтез) и имеющие нуклеотидные последовательности, которые не обнаруживаются в геномах объектов генно-инженерной деятельности и геномах близкородственных природных видов 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827669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0624" y="329184"/>
            <a:ext cx="11173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Новые понятия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961614"/>
              </p:ext>
            </p:extLst>
          </p:nvPr>
        </p:nvGraphicFramePr>
        <p:xfrm>
          <a:off x="420624" y="3609880"/>
          <a:ext cx="11315700" cy="184908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315700">
                  <a:extLst>
                    <a:ext uri="{9D8B030D-6E8A-4147-A177-3AD203B41FA5}">
                      <a16:colId xmlns:a16="http://schemas.microsoft.com/office/drawing/2014/main" val="1234142654"/>
                    </a:ext>
                  </a:extLst>
                </a:gridCol>
              </a:tblGrid>
              <a:tr h="184908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Продукт генно-инженерной деятельности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— рекомбинантные нуклеиновые и дезоксирибонуклеиновые кислоты, генно-инженерно-модифицированные и генно-инженерно-редактированные организмы, а также продукты, полученные с использованием таких организмов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96247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31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032" y="512064"/>
            <a:ext cx="10881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>Разделение понятий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17232"/>
              </p:ext>
            </p:extLst>
          </p:nvPr>
        </p:nvGraphicFramePr>
        <p:xfrm>
          <a:off x="0" y="1335754"/>
          <a:ext cx="12127992" cy="154806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27992">
                  <a:extLst>
                    <a:ext uri="{9D8B030D-6E8A-4147-A177-3AD203B41FA5}">
                      <a16:colId xmlns:a16="http://schemas.microsoft.com/office/drawing/2014/main" val="39076310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Генно-инженерно-модифицированный организм (ГМО), </a:t>
                      </a:r>
                      <a:r>
                        <a:rPr lang="ru-RU" sz="2400" dirty="0" err="1">
                          <a:effectLst/>
                        </a:rPr>
                        <a:t>трансгенный</a:t>
                      </a:r>
                      <a:r>
                        <a:rPr lang="ru-RU" sz="2400" dirty="0">
                          <a:effectLst/>
                        </a:rPr>
                        <a:t> организм - организм, генотип которого был целенаправленно изменён при помощи методов генной инженерии и в результате чего в генетическом материале которого содержатся вставки рекомбинантных рибонуклеиновых и/или  дезоксирибонуклеиновых кислот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015115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308577"/>
              </p:ext>
            </p:extLst>
          </p:nvPr>
        </p:nvGraphicFramePr>
        <p:xfrm>
          <a:off x="64008" y="3308128"/>
          <a:ext cx="11841480" cy="115671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41480">
                  <a:extLst>
                    <a:ext uri="{9D8B030D-6E8A-4147-A177-3AD203B41FA5}">
                      <a16:colId xmlns:a16="http://schemas.microsoft.com/office/drawing/2014/main" val="42104819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Генно-инженерно-редактированный организм (ГИРО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- организм, генотип которого был направленно изменён при помощи методов генной инженерии и в генетическом материале которого не содержатся вставки рекомбинантных ДНК или РНК.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4438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36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048" y="2888869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СПАСИБО ЗА ВНИМАНИЕ!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77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1627</TotalTime>
  <Words>234</Words>
  <Application>Microsoft Office PowerPoint</Application>
  <PresentationFormat>Широкоэкранный</PresentationFormat>
  <Paragraphs>15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Актуализация понятийного аппарата закона «О государственном регулировании в области генно-инженерной деятельности»  от 05.07.1996 г. №86-ФЗ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Актуализация понятийного аппарата закона «О государственном регулировании в области генно-инженерной деятельности» от 05.07.1996 г. №86-ФЗ</dc:title>
  <dc:creator>Кудрявцев Александр</dc:creator>
  <cp:lastModifiedBy>Кудрявцев Александр</cp:lastModifiedBy>
  <cp:revision>5</cp:revision>
  <dcterms:created xsi:type="dcterms:W3CDTF">2021-12-03T07:36:11Z</dcterms:created>
  <dcterms:modified xsi:type="dcterms:W3CDTF">2021-12-04T10:43:30Z</dcterms:modified>
</cp:coreProperties>
</file>